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3" r:id="rId3"/>
    <p:sldId id="257" r:id="rId4"/>
    <p:sldId id="258" r:id="rId5"/>
    <p:sldId id="294" r:id="rId6"/>
    <p:sldId id="295" r:id="rId7"/>
    <p:sldId id="314" r:id="rId8"/>
    <p:sldId id="287" r:id="rId9"/>
    <p:sldId id="261" r:id="rId10"/>
    <p:sldId id="260" r:id="rId11"/>
    <p:sldId id="315" r:id="rId12"/>
    <p:sldId id="296" r:id="rId13"/>
    <p:sldId id="288" r:id="rId14"/>
    <p:sldId id="299" r:id="rId15"/>
    <p:sldId id="298" r:id="rId16"/>
    <p:sldId id="316" r:id="rId17"/>
    <p:sldId id="300" r:id="rId18"/>
    <p:sldId id="289" r:id="rId19"/>
    <p:sldId id="291" r:id="rId20"/>
    <p:sldId id="267" r:id="rId21"/>
    <p:sldId id="317" r:id="rId22"/>
    <p:sldId id="301" r:id="rId23"/>
    <p:sldId id="290" r:id="rId24"/>
    <p:sldId id="268" r:id="rId25"/>
    <p:sldId id="292" r:id="rId26"/>
    <p:sldId id="318" r:id="rId27"/>
    <p:sldId id="302" r:id="rId28"/>
    <p:sldId id="270" r:id="rId29"/>
    <p:sldId id="304" r:id="rId30"/>
    <p:sldId id="303" r:id="rId31"/>
    <p:sldId id="319" r:id="rId32"/>
    <p:sldId id="320" r:id="rId33"/>
    <p:sldId id="273" r:id="rId34"/>
    <p:sldId id="306" r:id="rId35"/>
    <p:sldId id="307" r:id="rId36"/>
    <p:sldId id="305" r:id="rId37"/>
    <p:sldId id="313" r:id="rId38"/>
    <p:sldId id="310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94737"/>
  </p:normalViewPr>
  <p:slideViewPr>
    <p:cSldViewPr snapToGrid="0" snapToObjects="1">
      <p:cViewPr>
        <p:scale>
          <a:sx n="82" d="100"/>
          <a:sy n="82" d="100"/>
        </p:scale>
        <p:origin x="768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01F5C-6D65-3345-BF13-4907D493C21F}" type="datetimeFigureOut">
              <a:rPr lang="en-US" smtClean="0"/>
              <a:t>3/12/19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26A15-C039-4245-A306-5073A8ED7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66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B615F-2771-E64E-BB8F-5BD03332D352}" type="datetimeFigureOut">
              <a:rPr lang="en-US" smtClean="0"/>
              <a:t>3/12/19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945BA-0CF7-9747-BD6D-541AFF6CD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92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3/12/19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334D819-9F07-4261-B09B-9E467E5D9002}" type="datetimeFigureOut">
              <a:rPr lang="en-US" smtClean="0"/>
              <a:t>3/12/19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3/12/19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3/12/19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73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g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g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g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g"/><Relationship Id="rId3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g"/><Relationship Id="rId3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g"/><Relationship Id="rId3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964" y="758952"/>
            <a:ext cx="10961716" cy="3566160"/>
          </a:xfrm>
        </p:spPr>
        <p:txBody>
          <a:bodyPr>
            <a:normAutofit/>
          </a:bodyPr>
          <a:lstStyle/>
          <a:p>
            <a:r>
              <a:rPr lang="en-US" sz="9600" dirty="0" smtClean="0"/>
              <a:t>Future-Proof</a:t>
            </a:r>
            <a:br>
              <a:rPr lang="en-US" sz="9600" dirty="0" smtClean="0"/>
            </a:br>
            <a:r>
              <a:rPr lang="en-US" sz="9600" dirty="0" smtClean="0"/>
              <a:t>Your </a:t>
            </a:r>
            <a:r>
              <a:rPr lang="en-US" sz="9600" dirty="0"/>
              <a:t>T</a:t>
            </a:r>
            <a:r>
              <a:rPr lang="en-US" sz="9600" dirty="0" smtClean="0"/>
              <a:t>eam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4" y="5368525"/>
            <a:ext cx="8045373" cy="111038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b="1" dirty="0" smtClean="0"/>
              <a:t>Catherine Hakala-Ausperk</a:t>
            </a:r>
          </a:p>
          <a:p>
            <a:pPr algn="ctr">
              <a:lnSpc>
                <a:spcPct val="100000"/>
              </a:lnSpc>
            </a:pPr>
            <a:r>
              <a:rPr lang="en-US" sz="1400" b="1" dirty="0" smtClean="0"/>
              <a:t>chakalaausperk@gmail.com</a:t>
            </a:r>
            <a:endParaRPr lang="en-US" sz="1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013" y="6236344"/>
            <a:ext cx="2601436" cy="485132"/>
          </a:xfrm>
          <a:prstGeom prst="rect">
            <a:avLst/>
          </a:prstGeom>
        </p:spPr>
      </p:pic>
      <p:pic>
        <p:nvPicPr>
          <p:cNvPr id="1026" name="Picture 2" descr="ortune Telling, Future, Magic, Astrology, Divin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036" y="1471137"/>
            <a:ext cx="5084618" cy="353275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854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64186"/>
            <a:ext cx="10058400" cy="1450757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LEADERSHIP (AGAIN)</a:t>
            </a:r>
            <a:endParaRPr lang="en-US" sz="6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6330676"/>
            <a:ext cx="2095592" cy="390799"/>
          </a:xfrm>
          <a:prstGeom prst="rect">
            <a:avLst/>
          </a:prstGeom>
        </p:spPr>
      </p:pic>
      <p:pic>
        <p:nvPicPr>
          <p:cNvPr id="14338" name="Picture 2" descr="mage result for BUCK STOPS HER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02" y="2590962"/>
            <a:ext cx="8624574" cy="232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315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1965959"/>
            <a:ext cx="3643745" cy="2286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WHAT’S GOING ON?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EXERCISE</a:t>
            </a:r>
            <a:endParaRPr lang="en-US" sz="2800" b="1" dirty="0"/>
          </a:p>
          <a:p>
            <a:pPr algn="ctr"/>
            <a:r>
              <a:rPr lang="en-US" sz="2800" dirty="0" smtClean="0"/>
              <a:t>LIST AT LEAST 3 </a:t>
            </a:r>
            <a:r>
              <a:rPr lang="en-US" sz="2800" dirty="0" smtClean="0"/>
              <a:t>EFFECTIVE TEAM TRAINING OPTIONS YOU CAN USE THAT COULD BE INEXPENSIVE AND PRACTICAL</a:t>
            </a:r>
            <a:r>
              <a:rPr lang="en-US" sz="2800" dirty="0" smtClean="0"/>
              <a:t>?</a:t>
            </a:r>
          </a:p>
          <a:p>
            <a:pPr algn="ctr"/>
            <a:endParaRPr lang="en-US" sz="2800" dirty="0" smtClean="0"/>
          </a:p>
          <a:p>
            <a:pPr marL="457200" indent="-457200" algn="ctr">
              <a:buFont typeface="+mj-lt"/>
              <a:buAutoNum type="arabicPeriod"/>
            </a:pPr>
            <a:r>
              <a:rPr lang="en-US" sz="2800" dirty="0" smtClean="0"/>
              <a:t>_________________________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sz="2800" dirty="0" smtClean="0"/>
              <a:t>_________________________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sz="2800" dirty="0" smtClean="0"/>
              <a:t>_________________________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6330676"/>
            <a:ext cx="2095592" cy="39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15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8" y="3586940"/>
            <a:ext cx="3643745" cy="2286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WHAT DO YOU </a:t>
            </a:r>
            <a:r>
              <a:rPr lang="en-US" sz="5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WANT</a:t>
            </a:r>
            <a:r>
              <a:rPr lang="en-US" sz="7200" dirty="0" smtClean="0"/>
              <a:t> TO HAPPEN?</a:t>
            </a:r>
            <a:endParaRPr lang="en-US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6330676"/>
            <a:ext cx="2095592" cy="390799"/>
          </a:xfrm>
          <a:prstGeom prst="rect">
            <a:avLst/>
          </a:prstGeom>
        </p:spPr>
      </p:pic>
      <p:pic>
        <p:nvPicPr>
          <p:cNvPr id="6146" name="Picture 2" descr="ubble, Caucasian, Thought, Daydream, Daydreami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771" y="615140"/>
            <a:ext cx="4714059" cy="52578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06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INDIVIDUAL SUCCESS?</a:t>
            </a:r>
            <a:endParaRPr lang="en-US" sz="6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6330676"/>
            <a:ext cx="2095592" cy="390799"/>
          </a:xfrm>
          <a:prstGeom prst="rect">
            <a:avLst/>
          </a:prstGeom>
        </p:spPr>
      </p:pic>
      <p:pic>
        <p:nvPicPr>
          <p:cNvPr id="15362" name="Picture 2" descr="roup of People Raising Troph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651" y="1846263"/>
            <a:ext cx="5737024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03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COMMUNITY SUCCESS?</a:t>
            </a:r>
            <a:endParaRPr lang="en-US" sz="6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6330676"/>
            <a:ext cx="2095592" cy="390799"/>
          </a:xfrm>
          <a:prstGeom prst="rect">
            <a:avLst/>
          </a:prstGeom>
        </p:spPr>
      </p:pic>
      <p:pic>
        <p:nvPicPr>
          <p:cNvPr id="16386" name="Picture 2" descr="mage result for COMMUNITY SUPPOR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1917271"/>
            <a:ext cx="4937125" cy="388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mage result for vote FOR LIBRARY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040433"/>
            <a:ext cx="4938712" cy="363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447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ONGOING SUCCESS?</a:t>
            </a:r>
            <a:endParaRPr lang="en-US" sz="6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6330676"/>
            <a:ext cx="2095592" cy="390799"/>
          </a:xfrm>
          <a:prstGeom prst="rect">
            <a:avLst/>
          </a:prstGeom>
        </p:spPr>
      </p:pic>
      <p:pic>
        <p:nvPicPr>
          <p:cNvPr id="17410" name="Picture 2" descr="ed and Three Blue Jigsaw Puzzl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723" y="1846263"/>
            <a:ext cx="6030879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117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8" y="3586940"/>
            <a:ext cx="3643745" cy="2286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WHAT DO YOU </a:t>
            </a:r>
            <a:r>
              <a:rPr lang="en-US" sz="5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ill Sans Ultra Bold" charset="0"/>
                <a:ea typeface="Gill Sans Ultra Bold" charset="0"/>
                <a:cs typeface="Gill Sans Ultra Bold" charset="0"/>
              </a:rPr>
              <a:t>WANT</a:t>
            </a:r>
            <a:r>
              <a:rPr lang="en-US" sz="7200" dirty="0" smtClean="0"/>
              <a:t> TO HAPPEN?</a:t>
            </a:r>
            <a:endParaRPr lang="en-US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6330676"/>
            <a:ext cx="2095592" cy="390799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EXERCISE</a:t>
            </a:r>
            <a:endParaRPr lang="en-US" sz="2800" b="1" dirty="0"/>
          </a:p>
          <a:p>
            <a:pPr algn="ctr"/>
            <a:r>
              <a:rPr lang="en-US" sz="2800" dirty="0" smtClean="0"/>
              <a:t>THINK OF </a:t>
            </a:r>
            <a:r>
              <a:rPr lang="en-US" sz="2800" dirty="0" smtClean="0"/>
              <a:t>AT LEAST 3 WAYS YOU CAN BE CERTAIN THAT MEMBERS OF YOUR TEAM KNOW THEY’VE BEEN SUCCESSFUL?</a:t>
            </a:r>
            <a:endParaRPr lang="en-US" sz="2800" dirty="0" smtClean="0"/>
          </a:p>
          <a:p>
            <a:pPr algn="ctr"/>
            <a:endParaRPr lang="en-US" sz="2800" dirty="0" smtClean="0"/>
          </a:p>
          <a:p>
            <a:pPr marL="457200" indent="-457200" algn="ctr">
              <a:buFont typeface="+mj-lt"/>
              <a:buAutoNum type="arabicPeriod"/>
            </a:pPr>
            <a:r>
              <a:rPr lang="en-US" sz="2800" dirty="0" smtClean="0"/>
              <a:t>_________________________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sz="2800" dirty="0" smtClean="0"/>
              <a:t>_________________________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sz="2800" dirty="0" smtClean="0"/>
              <a:t>_________________________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2037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8" y="2492431"/>
            <a:ext cx="3643745" cy="2286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LEARN FROM </a:t>
            </a:r>
            <a:r>
              <a:rPr lang="en-US" sz="5400" b="1" i="1" dirty="0" smtClean="0"/>
              <a:t>EXPERIENCE</a:t>
            </a:r>
            <a:endParaRPr lang="en-US" sz="5400" b="1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6330676"/>
            <a:ext cx="2095592" cy="390799"/>
          </a:xfrm>
          <a:prstGeom prst="rect">
            <a:avLst/>
          </a:prstGeom>
        </p:spPr>
      </p:pic>
      <p:pic>
        <p:nvPicPr>
          <p:cNvPr id="7170" name="Picture 2" descr="lip Up, Danger, Careless, Slippery, Accident, Risk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96446"/>
            <a:ext cx="6492875" cy="432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165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GOOD &amp; NOT-SO-GOOD</a:t>
            </a:r>
            <a:endParaRPr lang="en-US" sz="6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6330676"/>
            <a:ext cx="2095592" cy="390799"/>
          </a:xfrm>
          <a:prstGeom prst="rect">
            <a:avLst/>
          </a:prstGeom>
        </p:spPr>
      </p:pic>
      <p:pic>
        <p:nvPicPr>
          <p:cNvPr id="18434" name="Picture 2" descr="ight, Wrong, Button, Thumbs Up, Thumbs Down, Oran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607" y="1846263"/>
            <a:ext cx="8079112" cy="356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6327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FAIL FAST</a:t>
            </a:r>
            <a:endParaRPr lang="en-US" sz="6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6330676"/>
            <a:ext cx="2095592" cy="390799"/>
          </a:xfrm>
          <a:prstGeom prst="rect">
            <a:avLst/>
          </a:prstGeom>
        </p:spPr>
      </p:pic>
      <p:pic>
        <p:nvPicPr>
          <p:cNvPr id="19458" name="Picture 2" descr="elated 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663" y="2189827"/>
            <a:ext cx="5537980" cy="368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292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1965959"/>
            <a:ext cx="3643745" cy="2286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WHY BOTHER?</a:t>
            </a:r>
            <a:endParaRPr lang="en-US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6330676"/>
            <a:ext cx="2095592" cy="390799"/>
          </a:xfrm>
          <a:prstGeom prst="rect">
            <a:avLst/>
          </a:prstGeom>
        </p:spPr>
      </p:pic>
      <p:pic>
        <p:nvPicPr>
          <p:cNvPr id="4098" name="Picture 2" descr="lacier, Argentina, South America, Patagonia, Ic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99828"/>
            <a:ext cx="6492875" cy="432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42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ADMIT MISTAKES</a:t>
            </a:r>
            <a:endParaRPr lang="en-US" sz="6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6330676"/>
            <a:ext cx="2095592" cy="390799"/>
          </a:xfrm>
          <a:prstGeom prst="rect">
            <a:avLst/>
          </a:prstGeom>
        </p:spPr>
      </p:pic>
      <p:pic>
        <p:nvPicPr>
          <p:cNvPr id="3074" name="Picture 2" descr="istake, Spill, Slip-Up, Accident, Error, Carele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245" y="2061274"/>
            <a:ext cx="8651472" cy="396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766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8" y="2492431"/>
            <a:ext cx="3643745" cy="2286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LEARN FROM </a:t>
            </a:r>
            <a:r>
              <a:rPr lang="en-US" sz="5400" b="1" i="1" dirty="0" smtClean="0"/>
              <a:t>EXPERIENCE</a:t>
            </a:r>
            <a:endParaRPr lang="en-US" sz="5400" b="1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6330676"/>
            <a:ext cx="2095592" cy="390799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EXERCISE</a:t>
            </a:r>
            <a:endParaRPr lang="en-US" sz="2800" b="1" dirty="0"/>
          </a:p>
          <a:p>
            <a:pPr algn="ctr"/>
            <a:r>
              <a:rPr lang="en-US" sz="2800" dirty="0" smtClean="0"/>
              <a:t>LIST AT LEAST 3 RELEVANT, ACCESSIBLE, AND AFFORDABLE RESOURCES YOU COULD USE TO HELP BUILD </a:t>
            </a:r>
            <a:r>
              <a:rPr lang="en-US" sz="2800" b="1" u="sng" dirty="0" smtClean="0"/>
              <a:t>YOUR</a:t>
            </a:r>
            <a:r>
              <a:rPr lang="en-US" sz="2800" dirty="0" smtClean="0"/>
              <a:t> CHANGE MANAGEMENT SKILLS.</a:t>
            </a:r>
          </a:p>
          <a:p>
            <a:pPr algn="ctr"/>
            <a:endParaRPr lang="en-US" sz="2800" dirty="0" smtClean="0"/>
          </a:p>
          <a:p>
            <a:pPr marL="457200" indent="-457200" algn="ctr">
              <a:buFont typeface="+mj-lt"/>
              <a:buAutoNum type="arabicPeriod"/>
            </a:pPr>
            <a:r>
              <a:rPr lang="en-US" sz="2800" dirty="0" smtClean="0"/>
              <a:t>_________________________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sz="2800" dirty="0" smtClean="0"/>
              <a:t>_________________________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sz="2800" dirty="0" smtClean="0"/>
              <a:t>_________________________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2779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8" y="2492431"/>
            <a:ext cx="3643745" cy="2286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WHO DOES WHAT?</a:t>
            </a:r>
            <a:endParaRPr lang="en-US" sz="5400" b="1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6330676"/>
            <a:ext cx="2095592" cy="390799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2857" y="1807619"/>
            <a:ext cx="5493423" cy="365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732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ROLES</a:t>
            </a:r>
            <a:endParaRPr lang="en-US" sz="66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407" y="1846263"/>
            <a:ext cx="7151511" cy="402272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6330676"/>
            <a:ext cx="2095592" cy="39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11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STRENGTHS</a:t>
            </a:r>
            <a:endParaRPr lang="en-US" sz="6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6330676"/>
            <a:ext cx="2095592" cy="390799"/>
          </a:xfrm>
          <a:prstGeom prst="rect">
            <a:avLst/>
          </a:prstGeom>
        </p:spPr>
      </p:pic>
      <p:pic>
        <p:nvPicPr>
          <p:cNvPr id="1026" name="Picture 2" descr="erson Holding Black and Silver Steel Barbell Photography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2210513"/>
            <a:ext cx="4938712" cy="329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ain, Mind, Psychology, Idea, Draw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1976816"/>
            <a:ext cx="4937125" cy="376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615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SUPPORT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6330676"/>
            <a:ext cx="2095592" cy="390799"/>
          </a:xfrm>
          <a:prstGeom prst="rect">
            <a:avLst/>
          </a:prstGeom>
        </p:spPr>
      </p:pic>
      <p:pic>
        <p:nvPicPr>
          <p:cNvPr id="2050" name="Picture 2" descr="estaurant, Table Setting, Decoration, Dishes, Elegan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730" y="2402237"/>
            <a:ext cx="7992159" cy="323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2747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8" y="2492431"/>
            <a:ext cx="3643745" cy="2286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WHO DOES WHAT?</a:t>
            </a:r>
            <a:endParaRPr lang="en-US" sz="5400" b="1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6330676"/>
            <a:ext cx="2095592" cy="390799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800" b="1" dirty="0" smtClean="0"/>
              <a:t>EXERCISE</a:t>
            </a:r>
            <a:endParaRPr lang="en-US" sz="2800" b="1" dirty="0"/>
          </a:p>
          <a:p>
            <a:pPr algn="ctr"/>
            <a:r>
              <a:rPr lang="en-US" sz="2800" dirty="0" smtClean="0"/>
              <a:t>IF YOU WERE PUTTING TOGETHER A TASK FORCE TO PREP FOR AN UPCOMING CHANGE IN THE FUTURE, WHO MIGHT FIT IN THESE ROLES?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 </a:t>
            </a:r>
            <a:r>
              <a:rPr lang="en-US" sz="2800" i="1" dirty="0" smtClean="0"/>
              <a:t>CHANGE LEADER</a:t>
            </a:r>
            <a:r>
              <a:rPr lang="en-US" sz="2800" dirty="0" smtClean="0"/>
              <a:t>?</a:t>
            </a:r>
          </a:p>
          <a:p>
            <a:pPr marL="0" indent="0" algn="ctr">
              <a:buNone/>
            </a:pPr>
            <a:r>
              <a:rPr lang="en-US" sz="2800" dirty="0" smtClean="0"/>
              <a:t>_________________________</a:t>
            </a:r>
          </a:p>
          <a:p>
            <a:pPr marL="0" indent="0" algn="ctr">
              <a:buNone/>
            </a:pPr>
            <a:r>
              <a:rPr lang="en-US" sz="2800" i="1" dirty="0" smtClean="0"/>
              <a:t>A WILLING FOLLOWER?</a:t>
            </a:r>
          </a:p>
          <a:p>
            <a:pPr marL="0" indent="0" algn="ctr">
              <a:buNone/>
            </a:pPr>
            <a:r>
              <a:rPr lang="en-US" sz="2800" dirty="0" smtClean="0"/>
              <a:t>_________________________</a:t>
            </a:r>
          </a:p>
          <a:p>
            <a:pPr marL="0" indent="0" algn="ctr">
              <a:buNone/>
            </a:pPr>
            <a:r>
              <a:rPr lang="en-US" sz="2800" i="1" dirty="0" smtClean="0"/>
              <a:t>A SKEPTIC?</a:t>
            </a:r>
          </a:p>
          <a:p>
            <a:pPr marL="0" indent="0" algn="ctr">
              <a:buNone/>
            </a:pPr>
            <a:r>
              <a:rPr lang="en-US" sz="2800" dirty="0" smtClean="0"/>
              <a:t>_________________________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1545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8" y="2217420"/>
            <a:ext cx="3643745" cy="2286000"/>
          </a:xfrm>
        </p:spPr>
        <p:txBody>
          <a:bodyPr>
            <a:noAutofit/>
          </a:bodyPr>
          <a:lstStyle/>
          <a:p>
            <a:r>
              <a:rPr lang="en-US" sz="7200" smtClean="0"/>
              <a:t>BE READY</a:t>
            </a:r>
            <a:endParaRPr lang="en-US" sz="5400" b="1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6330676"/>
            <a:ext cx="2095592" cy="390799"/>
          </a:xfrm>
          <a:prstGeom prst="rect">
            <a:avLst/>
          </a:prstGeom>
        </p:spPr>
      </p:pic>
      <p:pic>
        <p:nvPicPr>
          <p:cNvPr id="9218" name="Picture 2" descr="mage result for ON YOUR MARK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25910"/>
            <a:ext cx="6492875" cy="486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606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LOOK</a:t>
            </a:r>
            <a:endParaRPr lang="en-US" sz="6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6330676"/>
            <a:ext cx="2095592" cy="390799"/>
          </a:xfrm>
          <a:prstGeom prst="rect">
            <a:avLst/>
          </a:prstGeom>
        </p:spPr>
      </p:pic>
      <p:pic>
        <p:nvPicPr>
          <p:cNvPr id="5122" name="Picture 2" descr="elescope, Distance, Optical, Look, Lens, Travel, Metal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812" y="1914550"/>
            <a:ext cx="7485681" cy="423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765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LISTEN</a:t>
            </a:r>
            <a:endParaRPr lang="en-US" sz="6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6330676"/>
            <a:ext cx="2095592" cy="390799"/>
          </a:xfrm>
          <a:prstGeom prst="rect">
            <a:avLst/>
          </a:prstGeom>
        </p:spPr>
      </p:pic>
      <p:pic>
        <p:nvPicPr>
          <p:cNvPr id="4098" name="Picture 2" descr="mage result for trust f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942" y="526943"/>
            <a:ext cx="5809397" cy="534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989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819" y="2285885"/>
            <a:ext cx="10058400" cy="1450757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CHANGE</a:t>
            </a:r>
            <a:endParaRPr lang="en-US" sz="6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6330676"/>
            <a:ext cx="2095592" cy="390799"/>
          </a:xfrm>
          <a:prstGeom prst="rect">
            <a:avLst/>
          </a:prstGeom>
        </p:spPr>
      </p:pic>
      <p:pic>
        <p:nvPicPr>
          <p:cNvPr id="6146" name="Picture 2" descr="mage result for library catalog on microfilm reader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3157" y="610321"/>
            <a:ext cx="4592523" cy="548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9638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ASK</a:t>
            </a:r>
            <a:endParaRPr lang="en-US" sz="6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6330676"/>
            <a:ext cx="2095592" cy="390799"/>
          </a:xfrm>
          <a:prstGeom prst="rect">
            <a:avLst/>
          </a:prstGeom>
        </p:spPr>
      </p:pic>
      <p:pic>
        <p:nvPicPr>
          <p:cNvPr id="3074" name="Picture 2" descr="esert, Sky, Life Preserver, Blue, Sand, Beach, Sunn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075" y="1239864"/>
            <a:ext cx="7776337" cy="424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00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8" y="2217420"/>
            <a:ext cx="3643745" cy="2286000"/>
          </a:xfrm>
        </p:spPr>
        <p:txBody>
          <a:bodyPr>
            <a:noAutofit/>
          </a:bodyPr>
          <a:lstStyle/>
          <a:p>
            <a:r>
              <a:rPr lang="en-US" sz="7200" smtClean="0"/>
              <a:t>BE READY</a:t>
            </a:r>
            <a:endParaRPr lang="en-US" sz="5400" b="1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6330676"/>
            <a:ext cx="2095592" cy="390799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EXERCISE</a:t>
            </a:r>
            <a:endParaRPr lang="en-US" sz="2800" b="1" dirty="0"/>
          </a:p>
          <a:p>
            <a:pPr algn="ctr"/>
            <a:r>
              <a:rPr lang="en-US" sz="2800" dirty="0" smtClean="0"/>
              <a:t>WRITE A COMPELLING ELEVATOR SPEECH THAT CONVINCES PEOPLE YOU ALL NEED TO GET BETTER AT FACING THE FUTURE.</a:t>
            </a:r>
          </a:p>
          <a:p>
            <a:pPr algn="ctr"/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_______________________________</a:t>
            </a:r>
          </a:p>
          <a:p>
            <a:pPr marL="0" indent="0" algn="ctr">
              <a:buNone/>
            </a:pPr>
            <a:r>
              <a:rPr lang="en-US" sz="2800" dirty="0" smtClean="0"/>
              <a:t>_______________________________</a:t>
            </a:r>
          </a:p>
          <a:p>
            <a:pPr marL="0" indent="0" algn="ctr">
              <a:buNone/>
            </a:pPr>
            <a:r>
              <a:rPr lang="en-US" sz="2800" dirty="0" smtClean="0"/>
              <a:t>_______________________________</a:t>
            </a:r>
          </a:p>
          <a:p>
            <a:pPr marL="0" indent="0" algn="ctr">
              <a:buNone/>
            </a:pPr>
            <a:r>
              <a:rPr lang="en-US" sz="2800" dirty="0" smtClean="0"/>
              <a:t>_______________________________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7017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8" y="2217420"/>
            <a:ext cx="3643745" cy="2286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FOCUS ON THE FUTURE</a:t>
            </a:r>
            <a:endParaRPr lang="en-US" sz="5400" b="1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6330676"/>
            <a:ext cx="2095592" cy="390799"/>
          </a:xfrm>
          <a:prstGeom prst="rect">
            <a:avLst/>
          </a:prstGeom>
        </p:spPr>
      </p:pic>
      <p:pic>
        <p:nvPicPr>
          <p:cNvPr id="10242" name="Picture 2" descr="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47154"/>
            <a:ext cx="6492875" cy="342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390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PODCAST TRAININGS</a:t>
            </a:r>
            <a:endParaRPr lang="en-US" sz="6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5400" b="1" dirty="0" smtClean="0"/>
              <a:t>RIGHT AWAY?</a:t>
            </a:r>
          </a:p>
          <a:p>
            <a:pPr algn="ctr"/>
            <a:r>
              <a:rPr lang="en-US" sz="5400" b="1" dirty="0" smtClean="0"/>
              <a:t>SOON?</a:t>
            </a:r>
          </a:p>
          <a:p>
            <a:pPr algn="ctr"/>
            <a:r>
              <a:rPr lang="en-US" sz="5400" b="1" dirty="0" smtClean="0"/>
              <a:t>NEAR FUTURE?</a:t>
            </a:r>
            <a:endParaRPr lang="en-US" sz="5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6330676"/>
            <a:ext cx="2095592" cy="390799"/>
          </a:xfrm>
          <a:prstGeom prst="rect">
            <a:avLst/>
          </a:prstGeom>
        </p:spPr>
      </p:pic>
      <p:pic>
        <p:nvPicPr>
          <p:cNvPr id="7" name="Picture 2" descr="hecklist, Check, List, Marker, Checked, Pen, Penci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861" y="2705274"/>
            <a:ext cx="4459901" cy="2304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733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SUMMER CODING CAMP</a:t>
            </a:r>
            <a:endParaRPr lang="en-US" sz="6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6330676"/>
            <a:ext cx="2095592" cy="390799"/>
          </a:xfrm>
          <a:prstGeom prst="rect">
            <a:avLst/>
          </a:prstGeom>
        </p:spPr>
      </p:pic>
      <p:pic>
        <p:nvPicPr>
          <p:cNvPr id="7" name="Picture 2" descr="hecklist, Check, List, Marker, Checked, Pen, Penci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339" y="2750343"/>
            <a:ext cx="4285440" cy="2214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5400" b="1" dirty="0" smtClean="0"/>
              <a:t>RIGHT AWAY?</a:t>
            </a:r>
          </a:p>
          <a:p>
            <a:pPr algn="ctr"/>
            <a:r>
              <a:rPr lang="en-US" sz="5400" b="1" dirty="0" smtClean="0"/>
              <a:t>SOON?</a:t>
            </a:r>
          </a:p>
          <a:p>
            <a:pPr algn="ctr"/>
            <a:r>
              <a:rPr lang="en-US" sz="5400" b="1" dirty="0" smtClean="0"/>
              <a:t>NEAR FUTURE?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0344102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/>
              <a:t>DRONE RESEARCH</a:t>
            </a:r>
            <a:endParaRPr lang="en-US" sz="6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6330676"/>
            <a:ext cx="2095592" cy="390799"/>
          </a:xfrm>
          <a:prstGeom prst="rect">
            <a:avLst/>
          </a:prstGeom>
        </p:spPr>
      </p:pic>
      <p:sp>
        <p:nvSpPr>
          <p:cNvPr id="7" name="Content Placeholder 5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5400" b="1" dirty="0" smtClean="0"/>
              <a:t>RIGHT AWAY?</a:t>
            </a:r>
          </a:p>
          <a:p>
            <a:pPr algn="ctr"/>
            <a:r>
              <a:rPr lang="en-US" sz="5400" b="1" dirty="0" smtClean="0"/>
              <a:t>SOON?</a:t>
            </a:r>
          </a:p>
          <a:p>
            <a:pPr algn="ctr"/>
            <a:r>
              <a:rPr lang="en-US" sz="5400" b="1" dirty="0" smtClean="0"/>
              <a:t>NEAR FUTURE?</a:t>
            </a:r>
            <a:endParaRPr lang="en-US" sz="5400" b="1" dirty="0"/>
          </a:p>
        </p:txBody>
      </p:sp>
      <p:pic>
        <p:nvPicPr>
          <p:cNvPr id="8" name="Picture 2" descr="hecklist, Check, List, Marker, Checked, Pen, Penci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315" y="2754346"/>
            <a:ext cx="4269942" cy="220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8549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08" y="2217420"/>
            <a:ext cx="3643745" cy="2286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FOCUS ON THE FUTURE</a:t>
            </a:r>
            <a:endParaRPr lang="en-US" sz="5400" b="1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6330676"/>
            <a:ext cx="2095592" cy="390799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EXERCISE</a:t>
            </a:r>
            <a:endParaRPr lang="en-US" sz="2800" b="1" dirty="0"/>
          </a:p>
          <a:p>
            <a:pPr algn="ctr"/>
            <a:r>
              <a:rPr lang="en-US" sz="2800" dirty="0" smtClean="0"/>
              <a:t>LIST AT LEAST 3 MAJOR CHANGES YOU CAN SEE ON THE HORIZON THAT YOU AND YOUR TEAM CAN BEGIN PREPARING TO </a:t>
            </a:r>
            <a:r>
              <a:rPr lang="en-US" sz="2800" dirty="0" smtClean="0"/>
              <a:t>SUCCESSFULLY IN </a:t>
            </a:r>
            <a:r>
              <a:rPr lang="en-US" sz="2800" dirty="0" smtClean="0"/>
              <a:t>THE FUTURE.</a:t>
            </a:r>
          </a:p>
          <a:p>
            <a:pPr algn="ctr"/>
            <a:endParaRPr lang="en-US" sz="2800" dirty="0" smtClean="0"/>
          </a:p>
          <a:p>
            <a:pPr marL="457200" indent="-457200" algn="ctr">
              <a:buFont typeface="+mj-lt"/>
              <a:buAutoNum type="arabicPeriod"/>
            </a:pPr>
            <a:r>
              <a:rPr lang="en-US" sz="2800" dirty="0" smtClean="0"/>
              <a:t>_________________________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sz="2800" dirty="0" smtClean="0"/>
              <a:t>_________________________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sz="2800" dirty="0" smtClean="0"/>
              <a:t>_________________________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79609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013" y="6236344"/>
            <a:ext cx="2601436" cy="4851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3615" y="82866"/>
            <a:ext cx="11608231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 smtClean="0">
                <a:latin typeface="Engravers MT" charset="0"/>
                <a:ea typeface="Engravers MT" charset="0"/>
                <a:cs typeface="Engravers MT" charset="0"/>
              </a:rPr>
              <a:t>CREATE </a:t>
            </a:r>
            <a:r>
              <a:rPr lang="en-US" sz="4400" b="1" u="sng" dirty="0" smtClean="0">
                <a:latin typeface="Engravers MT" charset="0"/>
                <a:ea typeface="Engravers MT" charset="0"/>
                <a:cs typeface="Engravers MT" charset="0"/>
              </a:rPr>
              <a:t>YOUR</a:t>
            </a:r>
          </a:p>
          <a:p>
            <a:pPr algn="ctr"/>
            <a:r>
              <a:rPr lang="en-US" sz="4400" b="1" dirty="0" smtClean="0">
                <a:latin typeface="Engravers MT" charset="0"/>
                <a:ea typeface="Engravers MT" charset="0"/>
                <a:cs typeface="Engravers MT" charset="0"/>
              </a:rPr>
              <a:t> FUTURE-PROOF!</a:t>
            </a:r>
            <a:endParaRPr lang="en-US" sz="4400" b="1" dirty="0">
              <a:latin typeface="Engravers MT" charset="0"/>
              <a:ea typeface="Engravers MT" charset="0"/>
              <a:cs typeface="Engravers MT" charset="0"/>
            </a:endParaRPr>
          </a:p>
        </p:txBody>
      </p:sp>
      <p:pic>
        <p:nvPicPr>
          <p:cNvPr id="4100" name="Picture 4" descr="ile:Cinderella, or, The little glass slipper (1908) (14760201546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4" r="18454" b="21085"/>
          <a:stretch/>
        </p:blipFill>
        <p:spPr bwMode="auto">
          <a:xfrm>
            <a:off x="4571662" y="1782859"/>
            <a:ext cx="3332136" cy="420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628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PLAN TO LEAD!</a:t>
            </a:r>
            <a:endParaRPr lang="en-US" sz="6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934" y="6345191"/>
            <a:ext cx="2095592" cy="3907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4984">
            <a:off x="1800397" y="2019561"/>
            <a:ext cx="2245294" cy="29126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6816">
            <a:off x="5259425" y="1992660"/>
            <a:ext cx="2294073" cy="2966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5917">
            <a:off x="8867364" y="2089130"/>
            <a:ext cx="2307746" cy="2986494"/>
          </a:xfrm>
          <a:prstGeom prst="rect">
            <a:avLst/>
          </a:prstGeom>
        </p:spPr>
      </p:pic>
      <p:sp>
        <p:nvSpPr>
          <p:cNvPr id="8" name="Subtitle 5"/>
          <p:cNvSpPr txBox="1">
            <a:spLocks/>
          </p:cNvSpPr>
          <p:nvPr/>
        </p:nvSpPr>
        <p:spPr>
          <a:xfrm>
            <a:off x="2215043" y="5169534"/>
            <a:ext cx="8045373" cy="117565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/>
              <a:t>Thank you!</a:t>
            </a:r>
          </a:p>
          <a:p>
            <a:pPr algn="ctr"/>
            <a:r>
              <a:rPr lang="en-US" sz="2800" b="1" dirty="0" smtClean="0"/>
              <a:t>Email me at chakalaausperk@gmail.com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35362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EXPECTATIONS</a:t>
            </a:r>
            <a:endParaRPr lang="en-US" sz="6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6330676"/>
            <a:ext cx="2095592" cy="390799"/>
          </a:xfrm>
          <a:prstGeom prst="rect">
            <a:avLst/>
          </a:prstGeom>
        </p:spPr>
      </p:pic>
      <p:pic>
        <p:nvPicPr>
          <p:cNvPr id="7170" name="Picture 2" descr="assport, United States, Documentation, Trave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718" y="1846263"/>
            <a:ext cx="3989202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lated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2145558"/>
            <a:ext cx="4937125" cy="34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536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LEADERSHIP</a:t>
            </a:r>
            <a:endParaRPr lang="en-US" sz="6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6330676"/>
            <a:ext cx="2095592" cy="390799"/>
          </a:xfrm>
          <a:prstGeom prst="rect">
            <a:avLst/>
          </a:prstGeom>
        </p:spPr>
      </p:pic>
      <p:pic>
        <p:nvPicPr>
          <p:cNvPr id="8194" name="Picture 2" descr="tress, Burnout, Man, Person, Dates, Baiti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233" y="1945255"/>
            <a:ext cx="8004839" cy="417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536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1965959"/>
            <a:ext cx="3643745" cy="2286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WHY BOTHER?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EXERCISE</a:t>
            </a:r>
            <a:endParaRPr lang="en-US" sz="2800" b="1" dirty="0"/>
          </a:p>
          <a:p>
            <a:pPr algn="ctr"/>
            <a:r>
              <a:rPr lang="en-US" sz="2800" dirty="0" smtClean="0"/>
              <a:t>LIST AT LEAST 3 DAMAGING IMPACTS THAT RECENT CHANGES HAVE HAD ON YOUR TEAM</a:t>
            </a:r>
            <a:r>
              <a:rPr lang="en-US" sz="2800" dirty="0" smtClean="0"/>
              <a:t>?</a:t>
            </a:r>
          </a:p>
          <a:p>
            <a:pPr algn="ctr"/>
            <a:endParaRPr lang="en-US" sz="2800" dirty="0" smtClean="0"/>
          </a:p>
          <a:p>
            <a:pPr marL="457200" indent="-457200" algn="ctr">
              <a:buFont typeface="+mj-lt"/>
              <a:buAutoNum type="arabicPeriod"/>
            </a:pPr>
            <a:r>
              <a:rPr lang="en-US" sz="2800" dirty="0" smtClean="0"/>
              <a:t>_________________________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sz="2800" dirty="0" smtClean="0"/>
              <a:t>_________________________</a:t>
            </a:r>
          </a:p>
          <a:p>
            <a:pPr marL="457200" indent="-457200" algn="ctr">
              <a:buFont typeface="+mj-lt"/>
              <a:buAutoNum type="arabicPeriod"/>
            </a:pPr>
            <a:r>
              <a:rPr lang="en-US" sz="2800" dirty="0" smtClean="0"/>
              <a:t>_________________________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6330676"/>
            <a:ext cx="2095592" cy="39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56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1965959"/>
            <a:ext cx="3643745" cy="2286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WHAT’S GOING ON?</a:t>
            </a:r>
            <a:endParaRPr lang="en-US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6330676"/>
            <a:ext cx="2095592" cy="390799"/>
          </a:xfrm>
          <a:prstGeom prst="rect">
            <a:avLst/>
          </a:prstGeom>
        </p:spPr>
      </p:pic>
      <p:pic>
        <p:nvPicPr>
          <p:cNvPr id="5122" name="Picture 2" descr="mage result for IMPLOSI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82920"/>
            <a:ext cx="6492875" cy="435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36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TOO FAST?</a:t>
            </a:r>
            <a:endParaRPr lang="en-US" sz="6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6330676"/>
            <a:ext cx="2095592" cy="390799"/>
          </a:xfrm>
          <a:prstGeom prst="rect">
            <a:avLst/>
          </a:prstGeom>
        </p:spPr>
      </p:pic>
      <p:pic>
        <p:nvPicPr>
          <p:cNvPr id="1026" name="Picture 2" descr="ime Flies, Time Passes, Time, Watches, Minutes, Hou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979" y="1889897"/>
            <a:ext cx="7489347" cy="428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0269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TOO COMPLICATED?</a:t>
            </a:r>
            <a:endParaRPr lang="en-US" sz="6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57" y="6330676"/>
            <a:ext cx="2095592" cy="390799"/>
          </a:xfrm>
          <a:prstGeom prst="rect">
            <a:avLst/>
          </a:prstGeom>
        </p:spPr>
      </p:pic>
      <p:pic>
        <p:nvPicPr>
          <p:cNvPr id="2050" name="Picture 2" descr="onfused, Hands, Up, Unsure, Perplexed, You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774" y="1800765"/>
            <a:ext cx="6699758" cy="446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88794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143</TotalTime>
  <Words>325</Words>
  <Application>Microsoft Macintosh PowerPoint</Application>
  <PresentationFormat>Widescreen</PresentationFormat>
  <Paragraphs>98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Calibri</vt:lpstr>
      <vt:lpstr>Calibri Light</vt:lpstr>
      <vt:lpstr>Engravers MT</vt:lpstr>
      <vt:lpstr>Gill Sans Ultra Bold</vt:lpstr>
      <vt:lpstr>Retrospect</vt:lpstr>
      <vt:lpstr>Future-Proof Your Team</vt:lpstr>
      <vt:lpstr>WHY BOTHER?</vt:lpstr>
      <vt:lpstr>CHANGE</vt:lpstr>
      <vt:lpstr>EXPECTATIONS</vt:lpstr>
      <vt:lpstr>LEADERSHIP</vt:lpstr>
      <vt:lpstr>WHY BOTHER?</vt:lpstr>
      <vt:lpstr>WHAT’S GOING ON?</vt:lpstr>
      <vt:lpstr>TOO FAST?</vt:lpstr>
      <vt:lpstr>TOO COMPLICATED?</vt:lpstr>
      <vt:lpstr>LEADERSHIP (AGAIN)</vt:lpstr>
      <vt:lpstr>WHAT’S GOING ON?</vt:lpstr>
      <vt:lpstr>WHAT DO YOU WANT TO HAPPEN?</vt:lpstr>
      <vt:lpstr>INDIVIDUAL SUCCESS?</vt:lpstr>
      <vt:lpstr>COMMUNITY SUCCESS?</vt:lpstr>
      <vt:lpstr>ONGOING SUCCESS?</vt:lpstr>
      <vt:lpstr>WHAT DO YOU WANT TO HAPPEN?</vt:lpstr>
      <vt:lpstr>LEARN FROM EXPERIENCE</vt:lpstr>
      <vt:lpstr>GOOD &amp; NOT-SO-GOOD</vt:lpstr>
      <vt:lpstr>FAIL FAST</vt:lpstr>
      <vt:lpstr>ADMIT MISTAKES</vt:lpstr>
      <vt:lpstr>LEARN FROM EXPERIENCE</vt:lpstr>
      <vt:lpstr>WHO DOES WHAT?</vt:lpstr>
      <vt:lpstr>ROLES</vt:lpstr>
      <vt:lpstr>STRENGTHS</vt:lpstr>
      <vt:lpstr>SUPPORT</vt:lpstr>
      <vt:lpstr>WHO DOES WHAT?</vt:lpstr>
      <vt:lpstr>BE READY</vt:lpstr>
      <vt:lpstr>LOOK</vt:lpstr>
      <vt:lpstr>LISTEN</vt:lpstr>
      <vt:lpstr>ASK</vt:lpstr>
      <vt:lpstr>BE READY</vt:lpstr>
      <vt:lpstr>FOCUS ON THE FUTURE</vt:lpstr>
      <vt:lpstr>PODCAST TRAININGS</vt:lpstr>
      <vt:lpstr>SUMMER CODING CAMP</vt:lpstr>
      <vt:lpstr>DRONE RESEARCH</vt:lpstr>
      <vt:lpstr>FOCUS ON THE FUTURE</vt:lpstr>
      <vt:lpstr>PowerPoint Presentation</vt:lpstr>
      <vt:lpstr>PLAN TO LEAD!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Future-proof your team</dc:title>
  <dc:creator>Microsoft Office User</dc:creator>
  <cp:lastModifiedBy>Microsoft Office User</cp:lastModifiedBy>
  <cp:revision>24</cp:revision>
  <cp:lastPrinted>2019-03-07T19:24:03Z</cp:lastPrinted>
  <dcterms:created xsi:type="dcterms:W3CDTF">2019-01-28T15:52:41Z</dcterms:created>
  <dcterms:modified xsi:type="dcterms:W3CDTF">2019-03-12T20:11:45Z</dcterms:modified>
</cp:coreProperties>
</file>