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Lst>
  <p:sldSz cy="5143500" cx="9144000"/>
  <p:notesSz cx="6858000" cy="9144000"/>
  <p:embeddedFontLst>
    <p:embeddedFont>
      <p:font typeface="PT Sans Narrow"/>
      <p:regular r:id="rId39"/>
      <p:bold r:id="rId40"/>
    </p:embeddedFont>
    <p:embeddedFont>
      <p:font typeface="Open Sans"/>
      <p:regular r:id="rId41"/>
      <p:bold r:id="rId42"/>
      <p:italic r:id="rId43"/>
      <p:boldItalic r:id="rId4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PTSansNarrow-bold.fntdata"/><Relationship Id="rId20" Type="http://schemas.openxmlformats.org/officeDocument/2006/relationships/slide" Target="slides/slide15.xml"/><Relationship Id="rId42" Type="http://schemas.openxmlformats.org/officeDocument/2006/relationships/font" Target="fonts/OpenSans-bold.fntdata"/><Relationship Id="rId41" Type="http://schemas.openxmlformats.org/officeDocument/2006/relationships/font" Target="fonts/OpenSans-regular.fntdata"/><Relationship Id="rId22" Type="http://schemas.openxmlformats.org/officeDocument/2006/relationships/slide" Target="slides/slide17.xml"/><Relationship Id="rId44" Type="http://schemas.openxmlformats.org/officeDocument/2006/relationships/font" Target="fonts/OpenSans-boldItalic.fntdata"/><Relationship Id="rId21" Type="http://schemas.openxmlformats.org/officeDocument/2006/relationships/slide" Target="slides/slide16.xml"/><Relationship Id="rId43" Type="http://schemas.openxmlformats.org/officeDocument/2006/relationships/font" Target="fonts/OpenSans-italic.fntdata"/><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PTSansNarrow-regular.fntdata"/><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g871341d2c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871341d2ca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g77761574b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77761574b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7460fe33b6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7460fe33b6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g84b0dd247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84b0dd247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It’s quite possible that you have a trans person on your staff who might be qualified to do trainings or lead discussions. Be very careful about asking them to do so if these things are not explicitly part of their job description. I obviously can’t speak for everyone, and some people might very well be fine with it, but I know that I would be intensely uncomfortable trying to educate my coworkers about my own identity. If you do happen to have a qualified employee -- meaning someone who is knowledgeable about the content, regardless of their gender identity -- talk to them one-on-one to make sure they really are comfortable with it, making clear that it is optional. And ‘optional’ doesn’t mean ‘you don’t have to do it, but that means it won’t happen.’ The choice needs to be between doing it themselves and having someone else do it.</a:t>
            </a:r>
            <a:endParaRPr/>
          </a:p>
          <a:p>
            <a:pPr indent="0" lvl="0" marL="0" rtl="0" algn="l">
              <a:spcBef>
                <a:spcPts val="0"/>
              </a:spcBef>
              <a:spcAft>
                <a:spcPts val="0"/>
              </a:spcAft>
              <a:buNone/>
            </a:pPr>
            <a:r>
              <a:rPr lang="en"/>
              <a:t>Bringing in an outside trainer also lends authority to the topic by demonstrating that the library felt it worth the time and money to do. Even it’s exactly the same content, it can be easy for people do dismiss it if it’s coming from someone they regularly interact with.</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84b0dd247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84b0dd247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you can’t afford to bring in a trainer, consider having group or asynchronous staff viewings of these webinars, followed by group discussion about how to apply the content to your library. This may be a good option if you are having trouble scheduling training, or if you want to incorporate trans inclusion into volunteer training but don’t have time for a more in-depth session.</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Google Shape;147;g77761574b4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77761574b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Nothing I’ve mentioned so far should be noteworthy (emphasis on </a:t>
            </a:r>
            <a:r>
              <a:rPr i="1" lang="en"/>
              <a:t>should</a:t>
            </a:r>
            <a:r>
              <a:rPr lang="en"/>
              <a:t>, as I have yet to see a library where all of this is the norm). If it seems like a lot, that’s because of a widespread lack of support for trans employees, not because any of this is particularly extraordinary. This is actually the easy part; it’s fairly straightforward to implement and maintain. Interpersonal behavior is much more difficult to manage.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g7460fe33b6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7460fe33b6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7460fe33b6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7460fe33b6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805d23858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805d23858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7fbf6f1f11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7fbf6f1f11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7319328a9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7319328a9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7460fe33b6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7460fe33b6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employees aren’t in a position to affect this, but in case you are, think about what your health insurance covers and how employees can learn details for themselves. This is another of those things that is important for a lot of trans folks (but not all) and also important for a lot of people for different reasons.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g85747d8690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85747d8690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about setting workplace expectations for all new employees, not just providing information for trans ones.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7" name="Shape 187"/>
        <p:cNvGrpSpPr/>
        <p:nvPr/>
      </p:nvGrpSpPr>
      <p:grpSpPr>
        <a:xfrm>
          <a:off x="0" y="0"/>
          <a:ext cx="0" cy="0"/>
          <a:chOff x="0" y="0"/>
          <a:chExt cx="0" cy="0"/>
        </a:xfrm>
      </p:grpSpPr>
      <p:sp>
        <p:nvSpPr>
          <p:cNvPr id="188" name="Google Shape;188;g7460fe33b6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7460fe33b6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85747d8690_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85747d8690_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7460fe33b6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7460fe33b6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g8707c20884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8707c20884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Google Shape;212;g871341d2ca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871341d2ca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g7fe72edc51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7fe72edc51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Google Shape;225;g7fe72edc51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7fe72edc51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0" name="Shape 230"/>
        <p:cNvGrpSpPr/>
        <p:nvPr/>
      </p:nvGrpSpPr>
      <p:grpSpPr>
        <a:xfrm>
          <a:off x="0" y="0"/>
          <a:ext cx="0" cy="0"/>
          <a:chOff x="0" y="0"/>
          <a:chExt cx="0" cy="0"/>
        </a:xfrm>
      </p:grpSpPr>
      <p:sp>
        <p:nvSpPr>
          <p:cNvPr id="231" name="Google Shape;231;g871341d2ca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871341d2ca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7319328a9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7319328a9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8" name="Shape 238"/>
        <p:cNvGrpSpPr/>
        <p:nvPr/>
      </p:nvGrpSpPr>
      <p:grpSpPr>
        <a:xfrm>
          <a:off x="0" y="0"/>
          <a:ext cx="0" cy="0"/>
          <a:chOff x="0" y="0"/>
          <a:chExt cx="0" cy="0"/>
        </a:xfrm>
      </p:grpSpPr>
      <p:sp>
        <p:nvSpPr>
          <p:cNvPr id="239" name="Google Shape;239;g871341d2ca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871341d2ca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5" name="Shape 245"/>
        <p:cNvGrpSpPr/>
        <p:nvPr/>
      </p:nvGrpSpPr>
      <p:grpSpPr>
        <a:xfrm>
          <a:off x="0" y="0"/>
          <a:ext cx="0" cy="0"/>
          <a:chOff x="0" y="0"/>
          <a:chExt cx="0" cy="0"/>
        </a:xfrm>
      </p:grpSpPr>
      <p:sp>
        <p:nvSpPr>
          <p:cNvPr id="246" name="Google Shape;246;g77761574b4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77761574b4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1" name="Shape 251"/>
        <p:cNvGrpSpPr/>
        <p:nvPr/>
      </p:nvGrpSpPr>
      <p:grpSpPr>
        <a:xfrm>
          <a:off x="0" y="0"/>
          <a:ext cx="0" cy="0"/>
          <a:chOff x="0" y="0"/>
          <a:chExt cx="0" cy="0"/>
        </a:xfrm>
      </p:grpSpPr>
      <p:sp>
        <p:nvSpPr>
          <p:cNvPr id="252" name="Google Shape;252;g848e3c117c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848e3c117c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7" name="Shape 257"/>
        <p:cNvGrpSpPr/>
        <p:nvPr/>
      </p:nvGrpSpPr>
      <p:grpSpPr>
        <a:xfrm>
          <a:off x="0" y="0"/>
          <a:ext cx="0" cy="0"/>
          <a:chOff x="0" y="0"/>
          <a:chExt cx="0" cy="0"/>
        </a:xfrm>
      </p:grpSpPr>
      <p:sp>
        <p:nvSpPr>
          <p:cNvPr id="258" name="Google Shape;258;g77761574b4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77761574b4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7460fe33b6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7460fe33b6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is a lot of excellent material on making libraries welcoming for trans folks. That said, most of it focuses on patrons. This is good and important, but we need to acknowledge that trans people work in libraries as well as use them. There is some overlap in inclusion efforts for the two groups, and a lot of the best practices for patron inclusion will also help your trans employees. This presentation will focus on specific things that you can do to support trans library workers.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7460fe33b6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7460fe33b6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g871341d2ca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871341d2ca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g7460fe33b6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7460fe33b6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section covers some general practices that will help make your library more comfortable for trans employees. These are things that any library can and probably should put in place regardless of whether you think you have trans employees. These aren’t about personal behaviour; they’re spaces, policies, and practices that should just be part of how your organization functions.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7fbf6f1f1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7fbf6f1f1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7fbf6f1f11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7fbf6f1f11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bit.ly/trans_employees"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bit.ly/trans-lis-presenter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www.youtube.com/watch?v=-CwFstp-7NM" TargetMode="External"/><Relationship Id="rId4" Type="http://schemas.openxmlformats.org/officeDocument/2006/relationships/image" Target="../media/image2.jpg"/><Relationship Id="rId5" Type="http://schemas.openxmlformats.org/officeDocument/2006/relationships/hyperlink" Target="https://www.youtube.com/watch?v=-CwFstp-7NM" TargetMode="External"/><Relationship Id="rId6" Type="http://schemas.openxmlformats.org/officeDocument/2006/relationships/hyperlink" Target="http://www.youtube.com/watch?v=azK3IUNkFoc" TargetMode="External"/><Relationship Id="rId7" Type="http://schemas.openxmlformats.org/officeDocument/2006/relationships/image" Target="../media/image3.jpg"/><Relationship Id="rId8" Type="http://schemas.openxmlformats.org/officeDocument/2006/relationships/hyperlink" Target="https://www.youtube.com/watch?v=azK3IUNkFoc&amp;feature=youtu.b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hyperlink" Target="https://www.mypronouns.org/" TargetMode="External"/><Relationship Id="rId4" Type="http://schemas.openxmlformats.org/officeDocument/2006/relationships/hyperlink" Target="https://pronoun.is/"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 Id="rId3" Type="http://schemas.openxmlformats.org/officeDocument/2006/relationships/hyperlink" Target="https://www.translanguageprimer.org/"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hyperlink" Target="https://www.zotero.org/groups/2412905/trans_inclusion_for_libraries" TargetMode="External"/><Relationship Id="rId4" Type="http://schemas.openxmlformats.org/officeDocument/2006/relationships/hyperlink" Target="https://bclaconnect.ca/perspectives/2019/09/05/not-cis-in-lis-a-roundtable-discussion-about-being-trans-in-libraries/" TargetMode="External"/><Relationship Id="rId9" Type="http://schemas.openxmlformats.org/officeDocument/2006/relationships/hyperlink" Target="http://www.worldcat.org/oclc/1041596115" TargetMode="External"/><Relationship Id="rId5" Type="http://schemas.openxmlformats.org/officeDocument/2006/relationships/hyperlink" Target="https://bit.ly/trans-lis-presenters" TargetMode="External"/><Relationship Id="rId6" Type="http://schemas.openxmlformats.org/officeDocument/2006/relationships/hyperlink" Target="https://www.thinkagaintraining.com/shop/" TargetMode="External"/><Relationship Id="rId7" Type="http://schemas.openxmlformats.org/officeDocument/2006/relationships/hyperlink" Target="https://www.askamanager.org/2020/02/ask-the-readers-how-can-we-help-gender-transitions-at-work-go-well.html" TargetMode="External"/><Relationship Id="rId8" Type="http://schemas.openxmlformats.org/officeDocument/2006/relationships/hyperlink" Target="http://www.worldcat.org/oclc/1041596115"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3.xml"/><Relationship Id="rId3" Type="http://schemas.openxmlformats.org/officeDocument/2006/relationships/hyperlink" Target="https://creativecommons.org/choose/www.stephengkrueger.com" TargetMode="External"/><Relationship Id="rId4" Type="http://schemas.openxmlformats.org/officeDocument/2006/relationships/hyperlink" Target="http://creativecommons.org/licenses/by/4.0/" TargetMode="External"/><Relationship Id="rId5"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004150" y="1869575"/>
            <a:ext cx="7136700" cy="1220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Supporting Trans Library Employees</a:t>
            </a:r>
            <a:endParaRPr/>
          </a:p>
          <a:p>
            <a:pPr indent="0" lvl="0" marL="0" rtl="0" algn="ctr">
              <a:spcBef>
                <a:spcPts val="0"/>
              </a:spcBef>
              <a:spcAft>
                <a:spcPts val="0"/>
              </a:spcAft>
              <a:buNone/>
            </a:pPr>
            <a:r>
              <a:rPr lang="en" sz="1800" u="sng">
                <a:solidFill>
                  <a:schemeClr val="dk2"/>
                </a:solidFill>
                <a:hlinkClick r:id="rId3"/>
              </a:rPr>
              <a:t>https://bit.ly/trans_employees</a:t>
            </a:r>
            <a:endParaRPr sz="1800">
              <a:solidFill>
                <a:schemeClr val="dk2"/>
              </a:solidFill>
            </a:endParaRPr>
          </a:p>
        </p:txBody>
      </p:sp>
      <p:sp>
        <p:nvSpPr>
          <p:cNvPr id="67" name="Google Shape;67;p13"/>
          <p:cNvSpPr txBox="1"/>
          <p:nvPr>
            <p:ph idx="1" type="subTitle"/>
          </p:nvPr>
        </p:nvSpPr>
        <p:spPr>
          <a:xfrm>
            <a:off x="2137225" y="3036947"/>
            <a:ext cx="4870500" cy="605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1400"/>
              <a:t>Stephen G. Krueger, MSLS</a:t>
            </a:r>
            <a:endParaRPr b="1" sz="1400"/>
          </a:p>
          <a:p>
            <a:pPr indent="0" lvl="0" marL="0" rtl="0" algn="ctr">
              <a:spcBef>
                <a:spcPts val="0"/>
              </a:spcBef>
              <a:spcAft>
                <a:spcPts val="0"/>
              </a:spcAft>
              <a:buNone/>
            </a:pPr>
            <a:r>
              <a:rPr lang="en" sz="1400"/>
              <a:t>Pronouns: he/him or they/them</a:t>
            </a:r>
            <a:endParaRPr sz="1400"/>
          </a:p>
          <a:p>
            <a:pPr indent="0" lvl="0" marL="0" rtl="0" algn="ctr">
              <a:spcBef>
                <a:spcPts val="0"/>
              </a:spcBef>
              <a:spcAft>
                <a:spcPts val="0"/>
              </a:spcAft>
              <a:buNone/>
            </a:pPr>
            <a:r>
              <a:rPr lang="en" sz="1400"/>
              <a:t>Scholarly Publishing Librarian, Dartmouth College</a:t>
            </a:r>
            <a:endParaRPr sz="1400"/>
          </a:p>
          <a:p>
            <a:pPr indent="0" lvl="0" marL="0" rtl="0" algn="ctr">
              <a:spcBef>
                <a:spcPts val="0"/>
              </a:spcBef>
              <a:spcAft>
                <a:spcPts val="0"/>
              </a:spcAft>
              <a:buNone/>
            </a:pPr>
            <a:r>
              <a:rPr lang="en" sz="1400"/>
              <a:t>Stephen.G.Krueger@dartmouth.edu</a:t>
            </a:r>
            <a:endParaRPr sz="1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22"/>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Existing systems, spaces, policies, etc.</a:t>
            </a:r>
            <a:endParaRPr/>
          </a:p>
        </p:txBody>
      </p:sp>
      <p:sp>
        <p:nvSpPr>
          <p:cNvPr id="119" name="Google Shape;119;p22"/>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74650" lvl="0" marL="457200" rtl="0" algn="l">
              <a:spcBef>
                <a:spcPts val="0"/>
              </a:spcBef>
              <a:spcAft>
                <a:spcPts val="0"/>
              </a:spcAft>
              <a:buSzPts val="2300"/>
              <a:buChar char="●"/>
            </a:pPr>
            <a:r>
              <a:rPr lang="en" sz="2300"/>
              <a:t>How does this affect someone who</a:t>
            </a:r>
            <a:r>
              <a:rPr lang="en" sz="2300"/>
              <a:t>...</a:t>
            </a:r>
            <a:endParaRPr sz="2300"/>
          </a:p>
          <a:p>
            <a:pPr indent="-349250" lvl="1" marL="914400" rtl="0" algn="l">
              <a:spcBef>
                <a:spcPts val="0"/>
              </a:spcBef>
              <a:spcAft>
                <a:spcPts val="0"/>
              </a:spcAft>
              <a:buSzPts val="1900"/>
              <a:buChar char="○"/>
            </a:pPr>
            <a:r>
              <a:rPr lang="en" sz="1900"/>
              <a:t>Does not use their legal name</a:t>
            </a:r>
            <a:endParaRPr sz="1900"/>
          </a:p>
          <a:p>
            <a:pPr indent="-349250" lvl="1" marL="914400" rtl="0" algn="l">
              <a:spcBef>
                <a:spcPts val="0"/>
              </a:spcBef>
              <a:spcAft>
                <a:spcPts val="0"/>
              </a:spcAft>
              <a:buSzPts val="1900"/>
              <a:buChar char="○"/>
            </a:pPr>
            <a:r>
              <a:rPr lang="en" sz="1900"/>
              <a:t>Is not male or female</a:t>
            </a:r>
            <a:endParaRPr sz="1900"/>
          </a:p>
          <a:p>
            <a:pPr indent="-349250" lvl="1" marL="914400" rtl="0" algn="l">
              <a:spcBef>
                <a:spcPts val="0"/>
              </a:spcBef>
              <a:spcAft>
                <a:spcPts val="0"/>
              </a:spcAft>
              <a:buSzPts val="1900"/>
              <a:buChar char="○"/>
            </a:pPr>
            <a:r>
              <a:rPr lang="en" sz="1900"/>
              <a:t>Changes their name of use, legal name, and/or pronouns</a:t>
            </a:r>
            <a:endParaRPr sz="1900"/>
          </a:p>
          <a:p>
            <a:pPr indent="-374650" lvl="0" marL="457200" rtl="0" algn="l">
              <a:spcBef>
                <a:spcPts val="1000"/>
              </a:spcBef>
              <a:spcAft>
                <a:spcPts val="0"/>
              </a:spcAft>
              <a:buSzPts val="2300"/>
              <a:buChar char="●"/>
            </a:pPr>
            <a:r>
              <a:rPr lang="en" sz="2300"/>
              <a:t>Don’t wait for someone to ask</a:t>
            </a:r>
            <a:endParaRPr sz="2300"/>
          </a:p>
          <a:p>
            <a:pPr indent="-374650" lvl="0" marL="457200" rtl="0" algn="l">
              <a:spcBef>
                <a:spcPts val="1000"/>
              </a:spcBef>
              <a:spcAft>
                <a:spcPts val="0"/>
              </a:spcAft>
              <a:buSzPts val="2300"/>
              <a:buChar char="●"/>
            </a:pPr>
            <a:r>
              <a:rPr lang="en" sz="2300"/>
              <a:t>Use expert resources for help, not the nearest trans person</a:t>
            </a:r>
            <a:endParaRPr sz="23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23"/>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Trans inclusion training: Why?</a:t>
            </a:r>
            <a:endParaRPr/>
          </a:p>
        </p:txBody>
      </p:sp>
      <p:sp>
        <p:nvSpPr>
          <p:cNvPr id="125" name="Google Shape;125;p23"/>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400050" lvl="0" marL="457200" rtl="0" algn="l">
              <a:spcBef>
                <a:spcPts val="0"/>
              </a:spcBef>
              <a:spcAft>
                <a:spcPts val="0"/>
              </a:spcAft>
              <a:buSzPts val="2700"/>
              <a:buChar char="●"/>
            </a:pPr>
            <a:r>
              <a:rPr lang="en" sz="2700"/>
              <a:t>Establishes baseline knowledge</a:t>
            </a:r>
            <a:endParaRPr sz="2700"/>
          </a:p>
          <a:p>
            <a:pPr indent="-400050" lvl="0" marL="457200" rtl="0" algn="l">
              <a:spcBef>
                <a:spcPts val="1000"/>
              </a:spcBef>
              <a:spcAft>
                <a:spcPts val="0"/>
              </a:spcAft>
              <a:buSzPts val="2700"/>
              <a:buChar char="●"/>
            </a:pPr>
            <a:r>
              <a:rPr lang="en" sz="2700"/>
              <a:t>Gives all employees opportunity to learn</a:t>
            </a:r>
            <a:endParaRPr sz="2700"/>
          </a:p>
          <a:p>
            <a:pPr indent="-400050" lvl="0" marL="457200" rtl="0" algn="l">
              <a:spcBef>
                <a:spcPts val="1000"/>
              </a:spcBef>
              <a:spcAft>
                <a:spcPts val="0"/>
              </a:spcAft>
              <a:buSzPts val="2700"/>
              <a:buChar char="●"/>
            </a:pPr>
            <a:r>
              <a:rPr lang="en" sz="2700"/>
              <a:t>Demonstrates that trans inclusion is part of the job</a:t>
            </a:r>
            <a:endParaRPr sz="2700"/>
          </a:p>
          <a:p>
            <a:pPr indent="-400050" lvl="0" marL="457200" rtl="0" algn="l">
              <a:spcBef>
                <a:spcPts val="1000"/>
              </a:spcBef>
              <a:spcAft>
                <a:spcPts val="1000"/>
              </a:spcAft>
              <a:buSzPts val="2700"/>
              <a:buChar char="●"/>
            </a:pPr>
            <a:r>
              <a:rPr lang="en" sz="2700"/>
              <a:t>Saves trans employees from having to educate out of self-defense</a:t>
            </a:r>
            <a:endParaRPr sz="27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2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Trans inclusion training: How and who?</a:t>
            </a:r>
            <a:endParaRPr/>
          </a:p>
        </p:txBody>
      </p:sp>
      <p:sp>
        <p:nvSpPr>
          <p:cNvPr id="131" name="Google Shape;131;p24"/>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SzPts val="2200"/>
              <a:buChar char="●"/>
            </a:pPr>
            <a:r>
              <a:rPr lang="en" sz="2200"/>
              <a:t>Local resources</a:t>
            </a:r>
            <a:endParaRPr sz="2200"/>
          </a:p>
          <a:p>
            <a:pPr indent="-342900" lvl="1" marL="914400" rtl="0" algn="l">
              <a:spcBef>
                <a:spcPts val="0"/>
              </a:spcBef>
              <a:spcAft>
                <a:spcPts val="0"/>
              </a:spcAft>
              <a:buSzPts val="1800"/>
              <a:buChar char="○"/>
            </a:pPr>
            <a:r>
              <a:rPr lang="en" sz="1800"/>
              <a:t>Campus LGBTQ+ center</a:t>
            </a:r>
            <a:endParaRPr sz="1800"/>
          </a:p>
          <a:p>
            <a:pPr indent="-342900" lvl="1" marL="914400" rtl="0" algn="l">
              <a:spcBef>
                <a:spcPts val="0"/>
              </a:spcBef>
              <a:spcAft>
                <a:spcPts val="0"/>
              </a:spcAft>
              <a:buSzPts val="1800"/>
              <a:buChar char="○"/>
            </a:pPr>
            <a:r>
              <a:rPr lang="en" sz="1800"/>
              <a:t>Local organizations</a:t>
            </a:r>
            <a:endParaRPr sz="1800"/>
          </a:p>
          <a:p>
            <a:pPr indent="-342900" lvl="1" marL="914400" rtl="0" algn="l">
              <a:spcBef>
                <a:spcPts val="0"/>
              </a:spcBef>
              <a:spcAft>
                <a:spcPts val="0"/>
              </a:spcAft>
              <a:buSzPts val="1800"/>
              <a:buChar char="○"/>
            </a:pPr>
            <a:r>
              <a:rPr lang="en" sz="1800"/>
              <a:t>Team up with other groups</a:t>
            </a:r>
            <a:endParaRPr sz="1800"/>
          </a:p>
          <a:p>
            <a:pPr indent="-368300" lvl="0" marL="457200" rtl="0" algn="l">
              <a:spcBef>
                <a:spcPts val="1000"/>
              </a:spcBef>
              <a:spcAft>
                <a:spcPts val="0"/>
              </a:spcAft>
              <a:buSzPts val="2200"/>
              <a:buChar char="●"/>
            </a:pPr>
            <a:r>
              <a:rPr lang="en" sz="2200"/>
              <a:t>Specialists: </a:t>
            </a:r>
            <a:r>
              <a:rPr lang="en" sz="2200" u="sng">
                <a:solidFill>
                  <a:schemeClr val="hlink"/>
                </a:solidFill>
                <a:hlinkClick r:id="rId3"/>
              </a:rPr>
              <a:t>https://bit.ly/trans-lis-presenters</a:t>
            </a:r>
            <a:endParaRPr sz="2200"/>
          </a:p>
          <a:p>
            <a:pPr indent="-368300" lvl="0" marL="457200" rtl="0" algn="l">
              <a:spcBef>
                <a:spcPts val="1000"/>
              </a:spcBef>
              <a:spcAft>
                <a:spcPts val="0"/>
              </a:spcAft>
              <a:buSzPts val="2200"/>
              <a:buChar char="●"/>
            </a:pPr>
            <a:r>
              <a:rPr lang="en" sz="2200"/>
              <a:t>For all employees</a:t>
            </a:r>
            <a:endParaRPr sz="1800"/>
          </a:p>
          <a:p>
            <a:pPr indent="-342900" lvl="1" marL="914400" rtl="0" algn="l">
              <a:spcBef>
                <a:spcPts val="0"/>
              </a:spcBef>
              <a:spcAft>
                <a:spcPts val="0"/>
              </a:spcAft>
              <a:buSzPts val="1800"/>
              <a:buChar char="○"/>
            </a:pPr>
            <a:r>
              <a:rPr lang="en" sz="1800"/>
              <a:t>Voluntary = people who most need it won’t go</a:t>
            </a:r>
            <a:endParaRPr sz="1800"/>
          </a:p>
          <a:p>
            <a:pPr indent="-342900" lvl="1" marL="914400" rtl="0" algn="l">
              <a:spcBef>
                <a:spcPts val="0"/>
              </a:spcBef>
              <a:spcAft>
                <a:spcPts val="0"/>
              </a:spcAft>
              <a:buSzPts val="1800"/>
              <a:buChar char="○"/>
            </a:pPr>
            <a:r>
              <a:rPr lang="en" sz="1800"/>
              <a:t>Flexible scheduling, multiple sessions</a:t>
            </a:r>
            <a:endParaRPr sz="18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p25"/>
          <p:cNvSpPr txBox="1"/>
          <p:nvPr>
            <p:ph type="title"/>
          </p:nvPr>
        </p:nvSpPr>
        <p:spPr>
          <a:xfrm>
            <a:off x="311700" y="1802550"/>
            <a:ext cx="8520600" cy="1538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7200"/>
              <a:t>Be very careful about asking trans employees to educate others.</a:t>
            </a:r>
            <a:endParaRPr sz="72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26"/>
          <p:cNvSpPr txBox="1"/>
          <p:nvPr>
            <p:ph type="title"/>
          </p:nvPr>
        </p:nvSpPr>
        <p:spPr>
          <a:xfrm>
            <a:off x="311700" y="19237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Staff viewings and discussion</a:t>
            </a:r>
            <a:endParaRPr/>
          </a:p>
        </p:txBody>
      </p:sp>
      <p:pic>
        <p:nvPicPr>
          <p:cNvPr descr="Original air date: June 5, 2018&#10;&#10;Are you interested in increasing your understanding of transgender issues, changing your use of gendered language, and thinking about your library's policies of inclusion? This session focuses on providing a basic understanding of the rich variety of gender identities and experiences, best practices for working with transgender patrons and communities, and tips on where to begin thinking about the impact of library policies on queer and transgender people. Participants will be introduced to trans-inclusive language and basic concepts of gender and sexuality, improved services for transgender patrons, and the opportunity to move beyond basic respect and inclusion to affirmation and representation. This session is appropriate for all types of library and public service workers and will give you practical tips, tools and takeaways to improve your interactions and services for transgender patrons and co-workers. Presented by Sunny Kim, Micah Kehrein, Bean Yogi, Seattle Public Library &amp; Reed Garber-Pearson, University of Washington.&#10;&#10;Resources doc: https://tinyurl.com/TransInclusion-Resources&#10;Chat transcript: https://www.sos.wa.gov/_assets/library/libraries/firsttuesdays/GMT20180605-155308_First-Tues.txt&#10;&#10;First Tuesdays was designed as a continuing-education opportunity for staff of libraries in Washington State. This free web presentation, from 9am to 10am, allows attendees to share their skills and successes and learn about new topics. The special-subject presentations, lasting about 60 minutes, are recorded so that others may listen at their own convenience.&#10;&#10;https://www.sos.wa.gov/q/FirstTuesdays" id="142" name="Google Shape;142;p26" title="First Tuesdays: Reimagining Transgender 'Inclusion' for Libraries">
            <a:hlinkClick r:id="rId3"/>
          </p:cNvPr>
          <p:cNvPicPr preferRelativeResize="0"/>
          <p:nvPr/>
        </p:nvPicPr>
        <p:blipFill>
          <a:blip r:embed="rId4">
            <a:alphaModFix/>
          </a:blip>
          <a:stretch>
            <a:fillRect/>
          </a:stretch>
        </p:blipFill>
        <p:spPr>
          <a:xfrm>
            <a:off x="311700" y="984000"/>
            <a:ext cx="4234000" cy="3175500"/>
          </a:xfrm>
          <a:prstGeom prst="rect">
            <a:avLst/>
          </a:prstGeom>
          <a:noFill/>
          <a:ln>
            <a:noFill/>
          </a:ln>
        </p:spPr>
      </p:pic>
      <p:sp>
        <p:nvSpPr>
          <p:cNvPr id="143" name="Google Shape;143;p26"/>
          <p:cNvSpPr txBox="1"/>
          <p:nvPr/>
        </p:nvSpPr>
        <p:spPr>
          <a:xfrm>
            <a:off x="311750" y="4159500"/>
            <a:ext cx="4233900" cy="42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dk2"/>
                </a:solidFill>
                <a:latin typeface="Open Sans"/>
                <a:ea typeface="Open Sans"/>
                <a:cs typeface="Open Sans"/>
                <a:sym typeface="Open Sans"/>
                <a:hlinkClick r:id="rId5"/>
              </a:rPr>
              <a:t>Reimagining Transgender ‘Inclusion’ for Libraries</a:t>
            </a:r>
            <a:endParaRPr>
              <a:solidFill>
                <a:schemeClr val="dk2"/>
              </a:solidFill>
              <a:latin typeface="Open Sans"/>
              <a:ea typeface="Open Sans"/>
              <a:cs typeface="Open Sans"/>
              <a:sym typeface="Open Sans"/>
            </a:endParaRPr>
          </a:p>
          <a:p>
            <a:pPr indent="0" lvl="0" marL="0" rtl="0" algn="ctr">
              <a:spcBef>
                <a:spcPts val="0"/>
              </a:spcBef>
              <a:spcAft>
                <a:spcPts val="0"/>
              </a:spcAft>
              <a:buNone/>
            </a:pPr>
            <a:r>
              <a:rPr lang="en">
                <a:solidFill>
                  <a:schemeClr val="dk2"/>
                </a:solidFill>
                <a:latin typeface="Open Sans"/>
                <a:ea typeface="Open Sans"/>
                <a:cs typeface="Open Sans"/>
                <a:sym typeface="Open Sans"/>
              </a:rPr>
              <a:t>Reed Garber-Pearson, Micah Kehrein, Sunny Kim, and Bean Yogi</a:t>
            </a:r>
            <a:endParaRPr>
              <a:solidFill>
                <a:schemeClr val="dk2"/>
              </a:solidFill>
              <a:latin typeface="Open Sans"/>
              <a:ea typeface="Open Sans"/>
              <a:cs typeface="Open Sans"/>
              <a:sym typeface="Open Sans"/>
            </a:endParaRPr>
          </a:p>
        </p:txBody>
      </p:sp>
      <p:pic>
        <p:nvPicPr>
          <p:cNvPr descr="A recording of the February 27, 2020 ACRL Professional Development Committee: Trans and Gender Non-Conforming in Libraries with speaker Krista McCracken. Krista is a non-binary archivist with over ten years experience working in academic libraries. They currently work as an Archives Supervisor at Algoma University's Arthur A. Wishart Library and Shingwauk Residential Schools Centre. Krista's areas of expertise include community archives, access, open education and outreach. &#10;&#10;This session will provide an overview of a diverse range of gender identities and experiences and the best practices for working with transgender colleagues, students, and patrons. Through the sharing of examples this session will challenge participants to create trans affirming spaces while critically examining library policies, languages, and practices.&#10;&#10;This free online presentation is offered by the ACRL ULS Professional Development Committee." id="144" name="Google Shape;144;p26" title="ACRL Professional Development Committee: Trans and Gender Non-Conforming in Libraries">
            <a:hlinkClick r:id="rId6"/>
          </p:cNvPr>
          <p:cNvPicPr preferRelativeResize="0"/>
          <p:nvPr/>
        </p:nvPicPr>
        <p:blipFill>
          <a:blip r:embed="rId7">
            <a:alphaModFix/>
          </a:blip>
          <a:stretch>
            <a:fillRect/>
          </a:stretch>
        </p:blipFill>
        <p:spPr>
          <a:xfrm>
            <a:off x="4679325" y="984000"/>
            <a:ext cx="4234000" cy="3175500"/>
          </a:xfrm>
          <a:prstGeom prst="rect">
            <a:avLst/>
          </a:prstGeom>
          <a:noFill/>
          <a:ln>
            <a:noFill/>
          </a:ln>
        </p:spPr>
      </p:pic>
      <p:sp>
        <p:nvSpPr>
          <p:cNvPr id="145" name="Google Shape;145;p26"/>
          <p:cNvSpPr txBox="1"/>
          <p:nvPr/>
        </p:nvSpPr>
        <p:spPr>
          <a:xfrm>
            <a:off x="4992875" y="4159500"/>
            <a:ext cx="3606900" cy="835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dk2"/>
                </a:solidFill>
                <a:latin typeface="Open Sans"/>
                <a:ea typeface="Open Sans"/>
                <a:cs typeface="Open Sans"/>
                <a:sym typeface="Open Sans"/>
                <a:hlinkClick r:id="rId8"/>
              </a:rPr>
              <a:t>Trans and Gender Non-conforming Inclusion in Libraries</a:t>
            </a:r>
            <a:endParaRPr>
              <a:solidFill>
                <a:schemeClr val="dk2"/>
              </a:solidFill>
              <a:latin typeface="Open Sans"/>
              <a:ea typeface="Open Sans"/>
              <a:cs typeface="Open Sans"/>
              <a:sym typeface="Open Sans"/>
            </a:endParaRPr>
          </a:p>
          <a:p>
            <a:pPr indent="0" lvl="0" marL="0" rtl="0" algn="ctr">
              <a:spcBef>
                <a:spcPts val="0"/>
              </a:spcBef>
              <a:spcAft>
                <a:spcPts val="0"/>
              </a:spcAft>
              <a:buNone/>
            </a:pPr>
            <a:r>
              <a:rPr lang="en">
                <a:solidFill>
                  <a:schemeClr val="dk2"/>
                </a:solidFill>
                <a:latin typeface="Open Sans"/>
                <a:ea typeface="Open Sans"/>
                <a:cs typeface="Open Sans"/>
                <a:sym typeface="Open Sans"/>
              </a:rPr>
              <a:t>Krista McCracken</a:t>
            </a:r>
            <a:endParaRPr>
              <a:solidFill>
                <a:schemeClr val="dk2"/>
              </a:solidFill>
              <a:latin typeface="Open Sans"/>
              <a:ea typeface="Open Sans"/>
              <a:cs typeface="Open Sans"/>
              <a:sym typeface="Open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27"/>
          <p:cNvSpPr txBox="1"/>
          <p:nvPr>
            <p:ph type="title"/>
          </p:nvPr>
        </p:nvSpPr>
        <p:spPr>
          <a:xfrm>
            <a:off x="311700" y="1802550"/>
            <a:ext cx="8520600" cy="1538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6000"/>
              <a:t>This is the bare minimum (and it’s the easy part).</a:t>
            </a:r>
            <a:endParaRPr sz="60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p28"/>
          <p:cNvSpPr txBox="1"/>
          <p:nvPr>
            <p:ph type="title"/>
          </p:nvPr>
        </p:nvSpPr>
        <p:spPr>
          <a:xfrm>
            <a:off x="311700" y="814800"/>
            <a:ext cx="8571300" cy="9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t>New Employees</a:t>
            </a:r>
            <a:endParaRPr sz="48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29"/>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New employee names</a:t>
            </a:r>
            <a:endParaRPr/>
          </a:p>
        </p:txBody>
      </p:sp>
      <p:sp>
        <p:nvSpPr>
          <p:cNvPr id="161" name="Google Shape;161;p29"/>
          <p:cNvSpPr txBox="1"/>
          <p:nvPr>
            <p:ph idx="1" type="body"/>
          </p:nvPr>
        </p:nvSpPr>
        <p:spPr>
          <a:xfrm>
            <a:off x="311700" y="1312250"/>
            <a:ext cx="8520600" cy="3302700"/>
          </a:xfrm>
          <a:prstGeom prst="rect">
            <a:avLst/>
          </a:prstGeom>
        </p:spPr>
        <p:txBody>
          <a:bodyPr anchorCtr="0" anchor="t" bIns="91425" lIns="91425" spcFirstLastPara="1" rIns="91425" wrap="square" tIns="91425">
            <a:noAutofit/>
          </a:bodyPr>
          <a:lstStyle/>
          <a:p>
            <a:pPr indent="-406400" lvl="0" marL="457200" rtl="0" algn="l">
              <a:spcBef>
                <a:spcPts val="0"/>
              </a:spcBef>
              <a:spcAft>
                <a:spcPts val="0"/>
              </a:spcAft>
              <a:buSzPts val="2800"/>
              <a:buChar char="●"/>
            </a:pPr>
            <a:r>
              <a:rPr lang="en" sz="2800"/>
              <a:t>Check</a:t>
            </a:r>
            <a:r>
              <a:rPr lang="en" sz="2800"/>
              <a:t> name of use before making any announcements or creating email addresses, directory listings, name tags, etc.</a:t>
            </a:r>
            <a:endParaRPr sz="2800"/>
          </a:p>
          <a:p>
            <a:pPr indent="-406400" lvl="0" marL="457200" rtl="0" algn="l">
              <a:spcBef>
                <a:spcPts val="1000"/>
              </a:spcBef>
              <a:spcAft>
                <a:spcPts val="0"/>
              </a:spcAft>
              <a:buSzPts val="2800"/>
              <a:buChar char="●"/>
            </a:pPr>
            <a:r>
              <a:rPr lang="en" sz="2800"/>
              <a:t>Be clear about what information you need</a:t>
            </a:r>
            <a:endParaRPr sz="2800"/>
          </a:p>
          <a:p>
            <a:pPr indent="-406400" lvl="0" marL="457200" rtl="0" algn="l">
              <a:spcBef>
                <a:spcPts val="1000"/>
              </a:spcBef>
              <a:spcAft>
                <a:spcPts val="1000"/>
              </a:spcAft>
              <a:buSzPts val="2800"/>
              <a:buChar char="●"/>
            </a:pPr>
            <a:r>
              <a:rPr lang="en" sz="2800"/>
              <a:t>Information should go through HR and/or IT, so coworkers only ever see the name of use</a:t>
            </a:r>
            <a:endParaRPr sz="28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30"/>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 language</a:t>
            </a:r>
            <a:endParaRPr/>
          </a:p>
          <a:p>
            <a:pPr indent="0" lvl="0" marL="0" rtl="0" algn="l">
              <a:spcBef>
                <a:spcPts val="0"/>
              </a:spcBef>
              <a:spcAft>
                <a:spcPts val="0"/>
              </a:spcAft>
              <a:buNone/>
            </a:pPr>
            <a:r>
              <a:t/>
            </a:r>
            <a:endParaRPr/>
          </a:p>
        </p:txBody>
      </p:sp>
      <p:sp>
        <p:nvSpPr>
          <p:cNvPr id="167" name="Google Shape;167;p30"/>
          <p:cNvSpPr txBox="1"/>
          <p:nvPr>
            <p:ph idx="1" type="body"/>
          </p:nvPr>
        </p:nvSpPr>
        <p:spPr>
          <a:xfrm>
            <a:off x="311825" y="1266325"/>
            <a:ext cx="8520600" cy="3302700"/>
          </a:xfrm>
          <a:prstGeom prst="rect">
            <a:avLst/>
          </a:prstGeom>
          <a:ln cap="flat" cmpd="sng" w="2857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2100"/>
              <a:t>Please provide the information below. It will be used for your new employee announcement, work email address, and name tag.</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b="1" lang="en" sz="2100"/>
              <a:t>Name of use</a:t>
            </a:r>
            <a:r>
              <a:rPr lang="en" sz="2100"/>
              <a:t>*________________________</a:t>
            </a:r>
            <a:endParaRPr sz="2100"/>
          </a:p>
          <a:p>
            <a:pPr indent="0" lvl="0" marL="0" rtl="0" algn="l">
              <a:spcBef>
                <a:spcPts val="0"/>
              </a:spcBef>
              <a:spcAft>
                <a:spcPts val="0"/>
              </a:spcAft>
              <a:buNone/>
            </a:pPr>
            <a:r>
              <a:rPr lang="en" sz="2100"/>
              <a:t>*This should be the name you go by for work. It does not need to match your legal name.</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b="1" lang="en" sz="2100"/>
              <a:t>Pronouns</a:t>
            </a:r>
            <a:r>
              <a:rPr lang="en" sz="2100"/>
              <a:t> (optional) __________________</a:t>
            </a:r>
            <a:endParaRPr sz="21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31"/>
          <p:cNvSpPr txBox="1"/>
          <p:nvPr>
            <p:ph idx="1" type="body"/>
          </p:nvPr>
        </p:nvSpPr>
        <p:spPr>
          <a:xfrm>
            <a:off x="311700" y="1266175"/>
            <a:ext cx="3999900" cy="3432900"/>
          </a:xfrm>
          <a:prstGeom prst="rect">
            <a:avLst/>
          </a:prstGeom>
          <a:ln cap="flat" cmpd="sng" w="2857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800" u="sng"/>
              <a:t>Template</a:t>
            </a:r>
            <a:endParaRPr sz="1800" u="sng"/>
          </a:p>
          <a:p>
            <a:pPr indent="0" lvl="0" marL="0" rtl="0" algn="l">
              <a:lnSpc>
                <a:spcPct val="100000"/>
              </a:lnSpc>
              <a:spcBef>
                <a:spcPts val="0"/>
              </a:spcBef>
              <a:spcAft>
                <a:spcPts val="0"/>
              </a:spcAft>
              <a:buNone/>
            </a:pPr>
            <a:r>
              <a:t/>
            </a:r>
            <a:endParaRPr b="1" sz="1800"/>
          </a:p>
          <a:p>
            <a:pPr indent="0" lvl="0" marL="0" rtl="0" algn="l">
              <a:lnSpc>
                <a:spcPct val="100000"/>
              </a:lnSpc>
              <a:spcBef>
                <a:spcPts val="0"/>
              </a:spcBef>
              <a:spcAft>
                <a:spcPts val="0"/>
              </a:spcAft>
              <a:buNone/>
            </a:pPr>
            <a:r>
              <a:rPr b="1" lang="en" sz="1800"/>
              <a:t>Name</a:t>
            </a:r>
            <a:r>
              <a:rPr lang="en" sz="1800"/>
              <a:t>: T</a:t>
            </a:r>
            <a:r>
              <a:rPr lang="en" sz="1800"/>
              <a:t>his should be whatever name you want people to call you. It does not have to match your legal name.</a:t>
            </a:r>
            <a:endParaRPr sz="1800"/>
          </a:p>
          <a:p>
            <a:pPr indent="0" lvl="0" marL="0" rtl="0" algn="l">
              <a:lnSpc>
                <a:spcPct val="100000"/>
              </a:lnSpc>
              <a:spcBef>
                <a:spcPts val="0"/>
              </a:spcBef>
              <a:spcAft>
                <a:spcPts val="0"/>
              </a:spcAft>
              <a:buNone/>
            </a:pPr>
            <a:r>
              <a:t/>
            </a:r>
            <a:endParaRPr sz="1800"/>
          </a:p>
          <a:p>
            <a:pPr indent="0" lvl="0" marL="0" rtl="0" algn="l">
              <a:lnSpc>
                <a:spcPct val="100000"/>
              </a:lnSpc>
              <a:spcBef>
                <a:spcPts val="0"/>
              </a:spcBef>
              <a:spcAft>
                <a:spcPts val="0"/>
              </a:spcAft>
              <a:buNone/>
            </a:pPr>
            <a:r>
              <a:rPr b="1" lang="en" sz="1800"/>
              <a:t>Pronouns </a:t>
            </a:r>
            <a:r>
              <a:rPr lang="en" sz="1800"/>
              <a:t>(optional): For more information about pronoun sharing, see www.mypronouns.org.</a:t>
            </a:r>
            <a:endParaRPr sz="1800"/>
          </a:p>
          <a:p>
            <a:pPr indent="0" lvl="0" marL="0" rtl="0" algn="l">
              <a:lnSpc>
                <a:spcPct val="100000"/>
              </a:lnSpc>
              <a:spcBef>
                <a:spcPts val="0"/>
              </a:spcBef>
              <a:spcAft>
                <a:spcPts val="0"/>
              </a:spcAft>
              <a:buNone/>
            </a:pPr>
            <a:r>
              <a:t/>
            </a:r>
            <a:endParaRPr sz="1800"/>
          </a:p>
          <a:p>
            <a:pPr indent="0" lvl="0" marL="0" rtl="0" algn="l">
              <a:lnSpc>
                <a:spcPct val="100000"/>
              </a:lnSpc>
              <a:spcBef>
                <a:spcPts val="0"/>
              </a:spcBef>
              <a:spcAft>
                <a:spcPts val="0"/>
              </a:spcAft>
              <a:buNone/>
            </a:pPr>
            <a:r>
              <a:rPr b="1" lang="en" sz="1800"/>
              <a:t>Title</a:t>
            </a:r>
            <a:endParaRPr b="1" sz="1800"/>
          </a:p>
        </p:txBody>
      </p:sp>
      <p:sp>
        <p:nvSpPr>
          <p:cNvPr id="173" name="Google Shape;173;p31"/>
          <p:cNvSpPr txBox="1"/>
          <p:nvPr>
            <p:ph idx="2" type="body"/>
          </p:nvPr>
        </p:nvSpPr>
        <p:spPr>
          <a:xfrm>
            <a:off x="4832400" y="1266175"/>
            <a:ext cx="3999900" cy="3432900"/>
          </a:xfrm>
          <a:prstGeom prst="rect">
            <a:avLst/>
          </a:prstGeom>
          <a:ln cap="flat" cmpd="sng" w="2857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800" u="sng"/>
              <a:t>Examples</a:t>
            </a:r>
            <a:endParaRPr sz="1800" u="sng"/>
          </a:p>
          <a:p>
            <a:pPr indent="0" lvl="0" marL="0" rtl="0" algn="l">
              <a:lnSpc>
                <a:spcPct val="100000"/>
              </a:lnSpc>
              <a:spcBef>
                <a:spcPts val="0"/>
              </a:spcBef>
              <a:spcAft>
                <a:spcPts val="0"/>
              </a:spcAft>
              <a:buNone/>
            </a:pPr>
            <a:r>
              <a:t/>
            </a:r>
            <a:endParaRPr sz="1800"/>
          </a:p>
          <a:p>
            <a:pPr indent="0" lvl="0" marL="0" rtl="0" algn="l">
              <a:lnSpc>
                <a:spcPct val="100000"/>
              </a:lnSpc>
              <a:spcBef>
                <a:spcPts val="0"/>
              </a:spcBef>
              <a:spcAft>
                <a:spcPts val="0"/>
              </a:spcAft>
              <a:buNone/>
            </a:pPr>
            <a:r>
              <a:rPr lang="en" sz="1800"/>
              <a:t>Stephen G. Krueger</a:t>
            </a:r>
            <a:endParaRPr sz="1800"/>
          </a:p>
          <a:p>
            <a:pPr indent="0" lvl="0" marL="0" rtl="0" algn="l">
              <a:lnSpc>
                <a:spcPct val="100000"/>
              </a:lnSpc>
              <a:spcBef>
                <a:spcPts val="0"/>
              </a:spcBef>
              <a:spcAft>
                <a:spcPts val="0"/>
              </a:spcAft>
              <a:buNone/>
            </a:pPr>
            <a:r>
              <a:rPr lang="en" sz="1800"/>
              <a:t>he/him or they/them</a:t>
            </a:r>
            <a:endParaRPr sz="1800"/>
          </a:p>
          <a:p>
            <a:pPr indent="0" lvl="0" marL="0" rtl="0" algn="l">
              <a:lnSpc>
                <a:spcPct val="100000"/>
              </a:lnSpc>
              <a:spcBef>
                <a:spcPts val="0"/>
              </a:spcBef>
              <a:spcAft>
                <a:spcPts val="0"/>
              </a:spcAft>
              <a:buNone/>
            </a:pPr>
            <a:r>
              <a:rPr lang="en" sz="1800"/>
              <a:t>Scholarly Publishing Librarian</a:t>
            </a:r>
            <a:endParaRPr sz="1800"/>
          </a:p>
          <a:p>
            <a:pPr indent="0" lvl="0" marL="0" rtl="0" algn="l">
              <a:lnSpc>
                <a:spcPct val="100000"/>
              </a:lnSpc>
              <a:spcBef>
                <a:spcPts val="0"/>
              </a:spcBef>
              <a:spcAft>
                <a:spcPts val="0"/>
              </a:spcAft>
              <a:buNone/>
            </a:pPr>
            <a:r>
              <a:t/>
            </a:r>
            <a:endParaRPr sz="1800"/>
          </a:p>
          <a:p>
            <a:pPr indent="0" lvl="0" marL="0" rtl="0" algn="l">
              <a:lnSpc>
                <a:spcPct val="100000"/>
              </a:lnSpc>
              <a:spcBef>
                <a:spcPts val="0"/>
              </a:spcBef>
              <a:spcAft>
                <a:spcPts val="0"/>
              </a:spcAft>
              <a:buNone/>
            </a:pPr>
            <a:r>
              <a:rPr lang="en" sz="1800"/>
              <a:t>Stephen G. Krueger</a:t>
            </a:r>
            <a:endParaRPr sz="1800"/>
          </a:p>
          <a:p>
            <a:pPr indent="0" lvl="0" marL="0" rtl="0" algn="l">
              <a:lnSpc>
                <a:spcPct val="100000"/>
              </a:lnSpc>
              <a:spcBef>
                <a:spcPts val="0"/>
              </a:spcBef>
              <a:spcAft>
                <a:spcPts val="0"/>
              </a:spcAft>
              <a:buNone/>
            </a:pPr>
            <a:r>
              <a:rPr lang="en" sz="1800"/>
              <a:t>Scholarly Publishing Librarian</a:t>
            </a:r>
            <a:endParaRPr sz="1800"/>
          </a:p>
          <a:p>
            <a:pPr indent="0" lvl="0" marL="0" rtl="0" algn="l">
              <a:lnSpc>
                <a:spcPct val="100000"/>
              </a:lnSpc>
              <a:spcBef>
                <a:spcPts val="0"/>
              </a:spcBef>
              <a:spcAft>
                <a:spcPts val="0"/>
              </a:spcAft>
              <a:buNone/>
            </a:pPr>
            <a:r>
              <a:t/>
            </a:r>
            <a:endParaRPr sz="1800"/>
          </a:p>
          <a:p>
            <a:pPr indent="0" lvl="0" marL="0" rtl="0" algn="l">
              <a:lnSpc>
                <a:spcPct val="100000"/>
              </a:lnSpc>
              <a:spcBef>
                <a:spcPts val="0"/>
              </a:spcBef>
              <a:spcAft>
                <a:spcPts val="0"/>
              </a:spcAft>
              <a:buNone/>
            </a:pPr>
            <a:r>
              <a:rPr lang="en" sz="1800"/>
              <a:t>Rosie Krueger</a:t>
            </a:r>
            <a:endParaRPr sz="1800"/>
          </a:p>
          <a:p>
            <a:pPr indent="0" lvl="0" marL="0" rtl="0" algn="l">
              <a:lnSpc>
                <a:spcPct val="100000"/>
              </a:lnSpc>
              <a:spcBef>
                <a:spcPts val="0"/>
              </a:spcBef>
              <a:spcAft>
                <a:spcPts val="0"/>
              </a:spcAft>
              <a:buNone/>
            </a:pPr>
            <a:r>
              <a:rPr lang="en" sz="1800"/>
              <a:t>she/her</a:t>
            </a:r>
            <a:endParaRPr sz="1800"/>
          </a:p>
          <a:p>
            <a:pPr indent="0" lvl="0" marL="0" rtl="0" algn="l">
              <a:lnSpc>
                <a:spcPct val="100000"/>
              </a:lnSpc>
              <a:spcBef>
                <a:spcPts val="0"/>
              </a:spcBef>
              <a:spcAft>
                <a:spcPts val="0"/>
              </a:spcAft>
              <a:buNone/>
            </a:pPr>
            <a:r>
              <a:rPr lang="en" sz="1800"/>
              <a:t>Very Important Job</a:t>
            </a:r>
            <a:endParaRPr sz="1800"/>
          </a:p>
        </p:txBody>
      </p:sp>
      <p:sp>
        <p:nvSpPr>
          <p:cNvPr id="174" name="Google Shape;174;p31"/>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 language for email signatures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4"/>
          <p:cNvSpPr txBox="1"/>
          <p:nvPr>
            <p:ph type="title"/>
          </p:nvPr>
        </p:nvSpPr>
        <p:spPr>
          <a:xfrm>
            <a:off x="311700" y="814800"/>
            <a:ext cx="8571300" cy="9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t>Introduction</a:t>
            </a:r>
            <a:endParaRPr sz="48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32"/>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Health insurance</a:t>
            </a:r>
            <a:endParaRPr/>
          </a:p>
        </p:txBody>
      </p:sp>
      <p:sp>
        <p:nvSpPr>
          <p:cNvPr id="180" name="Google Shape;180;p32"/>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en" sz="2400"/>
              <a:t>Are transition costs covered?</a:t>
            </a:r>
            <a:endParaRPr sz="2400"/>
          </a:p>
          <a:p>
            <a:pPr indent="-381000" lvl="0" marL="457200" rtl="0" algn="l">
              <a:spcBef>
                <a:spcPts val="1000"/>
              </a:spcBef>
              <a:spcAft>
                <a:spcPts val="0"/>
              </a:spcAft>
              <a:buSzPts val="2400"/>
              <a:buChar char="●"/>
            </a:pPr>
            <a:r>
              <a:rPr lang="en" sz="2400"/>
              <a:t>Is coverage information easy to find, especially for new employees?</a:t>
            </a:r>
            <a:endParaRPr sz="2400"/>
          </a:p>
          <a:p>
            <a:pPr indent="-381000" lvl="0" marL="457200" rtl="0" algn="l">
              <a:spcBef>
                <a:spcPts val="1000"/>
              </a:spcBef>
              <a:spcAft>
                <a:spcPts val="0"/>
              </a:spcAft>
              <a:buSzPts val="2400"/>
              <a:buChar char="●"/>
            </a:pPr>
            <a:r>
              <a:rPr lang="en" sz="2400"/>
              <a:t>Does an employee have to risk outing themselves by asking a manager or coworker to find out more?</a:t>
            </a:r>
            <a:endParaRPr sz="2400"/>
          </a:p>
          <a:p>
            <a:pPr indent="-381000" lvl="0" marL="457200" rtl="0" algn="l">
              <a:spcBef>
                <a:spcPts val="1000"/>
              </a:spcBef>
              <a:spcAft>
                <a:spcPts val="1000"/>
              </a:spcAft>
              <a:buSzPts val="2400"/>
              <a:buChar char="●"/>
            </a:pPr>
            <a:r>
              <a:rPr lang="en" sz="2400"/>
              <a:t>Not trans-specific</a:t>
            </a:r>
            <a:endParaRPr sz="24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Google Shape;185;p33"/>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Orientation</a:t>
            </a:r>
            <a:endParaRPr/>
          </a:p>
        </p:txBody>
      </p:sp>
      <p:sp>
        <p:nvSpPr>
          <p:cNvPr id="186" name="Google Shape;186;p33"/>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en" sz="2400"/>
              <a:t>Restroom locations</a:t>
            </a:r>
            <a:endParaRPr sz="2400"/>
          </a:p>
          <a:p>
            <a:pPr indent="-381000" lvl="0" marL="457200" rtl="0" algn="l">
              <a:spcBef>
                <a:spcPts val="1000"/>
              </a:spcBef>
              <a:spcAft>
                <a:spcPts val="0"/>
              </a:spcAft>
              <a:buSzPts val="2400"/>
              <a:buChar char="●"/>
            </a:pPr>
            <a:r>
              <a:rPr lang="en" sz="2400"/>
              <a:t>Where to find information about…</a:t>
            </a:r>
            <a:endParaRPr sz="2400"/>
          </a:p>
          <a:p>
            <a:pPr indent="-342900" lvl="1" marL="914400" rtl="0" algn="l">
              <a:spcBef>
                <a:spcPts val="0"/>
              </a:spcBef>
              <a:spcAft>
                <a:spcPts val="0"/>
              </a:spcAft>
              <a:buSzPts val="1800"/>
              <a:buChar char="○"/>
            </a:pPr>
            <a:r>
              <a:rPr lang="en" sz="1800"/>
              <a:t>Health insurance</a:t>
            </a:r>
            <a:endParaRPr sz="1800"/>
          </a:p>
          <a:p>
            <a:pPr indent="-342900" lvl="1" marL="914400" rtl="0" algn="l">
              <a:spcBef>
                <a:spcPts val="0"/>
              </a:spcBef>
              <a:spcAft>
                <a:spcPts val="0"/>
              </a:spcAft>
              <a:buSzPts val="1800"/>
              <a:buChar char="○"/>
            </a:pPr>
            <a:r>
              <a:rPr lang="en" sz="1800"/>
              <a:t>Local resources</a:t>
            </a:r>
            <a:endParaRPr sz="1800"/>
          </a:p>
          <a:p>
            <a:pPr indent="-342900" lvl="1" marL="914400" rtl="0" algn="l">
              <a:spcBef>
                <a:spcPts val="0"/>
              </a:spcBef>
              <a:spcAft>
                <a:spcPts val="0"/>
              </a:spcAft>
              <a:buSzPts val="1800"/>
              <a:buChar char="○"/>
            </a:pPr>
            <a:r>
              <a:rPr lang="en" sz="1800"/>
              <a:t>HR</a:t>
            </a:r>
            <a:endParaRPr sz="1800"/>
          </a:p>
          <a:p>
            <a:pPr indent="-381000" lvl="0" marL="457200" rtl="0" algn="l">
              <a:spcBef>
                <a:spcPts val="1000"/>
              </a:spcBef>
              <a:spcAft>
                <a:spcPts val="1000"/>
              </a:spcAft>
              <a:buSzPts val="2400"/>
              <a:buChar char="●"/>
            </a:pPr>
            <a:r>
              <a:rPr lang="en" sz="2400"/>
              <a:t>T</a:t>
            </a:r>
            <a:r>
              <a:rPr lang="en" sz="2400"/>
              <a:t>rans inclusion training</a:t>
            </a:r>
            <a:endParaRPr sz="24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0" name="Shape 190"/>
        <p:cNvGrpSpPr/>
        <p:nvPr/>
      </p:nvGrpSpPr>
      <p:grpSpPr>
        <a:xfrm>
          <a:off x="0" y="0"/>
          <a:ext cx="0" cy="0"/>
          <a:chOff x="0" y="0"/>
          <a:chExt cx="0" cy="0"/>
        </a:xfrm>
      </p:grpSpPr>
      <p:sp>
        <p:nvSpPr>
          <p:cNvPr id="191" name="Google Shape;191;p34"/>
          <p:cNvSpPr txBox="1"/>
          <p:nvPr>
            <p:ph type="title"/>
          </p:nvPr>
        </p:nvSpPr>
        <p:spPr>
          <a:xfrm>
            <a:off x="311700" y="814800"/>
            <a:ext cx="8571300" cy="9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t>Transition At Work</a:t>
            </a:r>
            <a:endParaRPr sz="48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35"/>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Employee name changes</a:t>
            </a:r>
            <a:endParaRPr/>
          </a:p>
        </p:txBody>
      </p:sp>
      <p:sp>
        <p:nvSpPr>
          <p:cNvPr id="197" name="Google Shape;197;p35"/>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Name of use</a:t>
            </a:r>
            <a:endParaRPr/>
          </a:p>
          <a:p>
            <a:pPr indent="-342900" lvl="0" marL="457200" rtl="0" algn="l">
              <a:spcBef>
                <a:spcPts val="1000"/>
              </a:spcBef>
              <a:spcAft>
                <a:spcPts val="0"/>
              </a:spcAft>
              <a:buSzPts val="1800"/>
              <a:buChar char="●"/>
            </a:pPr>
            <a:r>
              <a:rPr lang="en"/>
              <a:t>Legal name</a:t>
            </a:r>
            <a:endParaRPr/>
          </a:p>
          <a:p>
            <a:pPr indent="-342900" lvl="0" marL="457200" rtl="0" algn="l">
              <a:spcBef>
                <a:spcPts val="1000"/>
              </a:spcBef>
              <a:spcAft>
                <a:spcPts val="0"/>
              </a:spcAft>
              <a:buSzPts val="1800"/>
              <a:buChar char="●"/>
            </a:pPr>
            <a:r>
              <a:rPr lang="en"/>
              <a:t>One place to notify name changes</a:t>
            </a:r>
            <a:endParaRPr/>
          </a:p>
          <a:p>
            <a:pPr indent="-317500" lvl="1" marL="914400" rtl="0" algn="l">
              <a:spcBef>
                <a:spcPts val="0"/>
              </a:spcBef>
              <a:spcAft>
                <a:spcPts val="0"/>
              </a:spcAft>
              <a:buSzPts val="1400"/>
              <a:buChar char="○"/>
            </a:pPr>
            <a:r>
              <a:rPr lang="en"/>
              <a:t>Trickle down through all systems without additional employee action</a:t>
            </a:r>
            <a:endParaRPr/>
          </a:p>
          <a:p>
            <a:pPr indent="-342900" lvl="0" marL="457200" rtl="0" algn="l">
              <a:spcBef>
                <a:spcPts val="1000"/>
              </a:spcBef>
              <a:spcAft>
                <a:spcPts val="0"/>
              </a:spcAft>
              <a:buSzPts val="1800"/>
              <a:buChar char="●"/>
            </a:pPr>
            <a:r>
              <a:rPr lang="en"/>
              <a:t>Responsibility of employer to set up system</a:t>
            </a:r>
            <a:endParaRPr/>
          </a:p>
          <a:p>
            <a:pPr indent="-342900" lvl="0" marL="457200" rtl="0" algn="l">
              <a:spcBef>
                <a:spcPts val="1000"/>
              </a:spcBef>
              <a:spcAft>
                <a:spcPts val="0"/>
              </a:spcAft>
              <a:buSzPts val="1800"/>
              <a:buChar char="●"/>
            </a:pPr>
            <a:r>
              <a:rPr lang="en"/>
              <a:t>Instructions should be easy to find and simple to follow</a:t>
            </a:r>
            <a:endParaRPr/>
          </a:p>
          <a:p>
            <a:pPr indent="-317500" lvl="1" marL="914400" rtl="0" algn="l">
              <a:spcBef>
                <a:spcPts val="0"/>
              </a:spcBef>
              <a:spcAft>
                <a:spcPts val="0"/>
              </a:spcAft>
              <a:buSzPts val="1400"/>
              <a:buChar char="○"/>
            </a:pPr>
            <a:r>
              <a:rPr lang="en"/>
              <a:t>Normalized process</a:t>
            </a:r>
            <a:endParaRPr/>
          </a:p>
          <a:p>
            <a:pPr indent="-317500" lvl="1" marL="914400" rtl="0" algn="l">
              <a:spcBef>
                <a:spcPts val="0"/>
              </a:spcBef>
              <a:spcAft>
                <a:spcPts val="0"/>
              </a:spcAft>
              <a:buSzPts val="1400"/>
              <a:buChar char="○"/>
            </a:pPr>
            <a:r>
              <a:rPr lang="en"/>
              <a:t>No explanation needed</a:t>
            </a:r>
            <a:endParaRPr/>
          </a:p>
          <a:p>
            <a:pPr indent="-317500" lvl="1" marL="914400" rtl="0" algn="l">
              <a:spcBef>
                <a:spcPts val="0"/>
              </a:spcBef>
              <a:spcAft>
                <a:spcPts val="0"/>
              </a:spcAft>
              <a:buSzPts val="1400"/>
              <a:buChar char="○"/>
            </a:pPr>
            <a:r>
              <a:rPr lang="en"/>
              <a:t>Minimize in-person interaction</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36"/>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Managing a transitioning employee</a:t>
            </a:r>
            <a:endParaRPr/>
          </a:p>
        </p:txBody>
      </p:sp>
      <p:sp>
        <p:nvSpPr>
          <p:cNvPr id="203" name="Google Shape;203;p36"/>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Be familiar with processes and resources</a:t>
            </a:r>
            <a:endParaRPr/>
          </a:p>
          <a:p>
            <a:pPr indent="-342900" lvl="0" marL="457200" rtl="0" algn="l">
              <a:spcBef>
                <a:spcPts val="1000"/>
              </a:spcBef>
              <a:spcAft>
                <a:spcPts val="0"/>
              </a:spcAft>
              <a:buSzPts val="1800"/>
              <a:buChar char="●"/>
            </a:pPr>
            <a:r>
              <a:rPr lang="en"/>
              <a:t>Provide options for sharing information</a:t>
            </a:r>
            <a:endParaRPr/>
          </a:p>
          <a:p>
            <a:pPr indent="-317500" lvl="1" marL="914400" rtl="0" algn="l">
              <a:spcBef>
                <a:spcPts val="0"/>
              </a:spcBef>
              <a:spcAft>
                <a:spcPts val="0"/>
              </a:spcAft>
              <a:buSzPts val="1400"/>
              <a:buChar char="○"/>
            </a:pPr>
            <a:r>
              <a:rPr lang="en"/>
              <a:t>Announcement from employee</a:t>
            </a:r>
            <a:endParaRPr/>
          </a:p>
          <a:p>
            <a:pPr indent="-317500" lvl="1" marL="914400" rtl="0" algn="l">
              <a:spcBef>
                <a:spcPts val="0"/>
              </a:spcBef>
              <a:spcAft>
                <a:spcPts val="0"/>
              </a:spcAft>
              <a:buSzPts val="1400"/>
              <a:buChar char="○"/>
            </a:pPr>
            <a:r>
              <a:rPr lang="en"/>
              <a:t>Announcement from someone else</a:t>
            </a:r>
            <a:endParaRPr/>
          </a:p>
          <a:p>
            <a:pPr indent="-317500" lvl="1" marL="914400" rtl="0" algn="l">
              <a:spcBef>
                <a:spcPts val="0"/>
              </a:spcBef>
              <a:spcAft>
                <a:spcPts val="0"/>
              </a:spcAft>
              <a:buSzPts val="1400"/>
              <a:buChar char="○"/>
            </a:pPr>
            <a:r>
              <a:rPr lang="en"/>
              <a:t>No public announcement</a:t>
            </a:r>
            <a:endParaRPr/>
          </a:p>
          <a:p>
            <a:pPr indent="-317500" lvl="1" marL="914400" rtl="0" algn="l">
              <a:spcBef>
                <a:spcPts val="0"/>
              </a:spcBef>
              <a:spcAft>
                <a:spcPts val="0"/>
              </a:spcAft>
              <a:buSzPts val="1400"/>
              <a:buChar char="○"/>
            </a:pPr>
            <a:r>
              <a:rPr lang="en"/>
              <a:t>Flexibility about what to share</a:t>
            </a:r>
            <a:endParaRPr/>
          </a:p>
          <a:p>
            <a:pPr indent="-342900" lvl="0" marL="457200" rtl="0" algn="l">
              <a:spcBef>
                <a:spcPts val="1000"/>
              </a:spcBef>
              <a:spcAft>
                <a:spcPts val="0"/>
              </a:spcAft>
              <a:buSzPts val="1800"/>
              <a:buChar char="●"/>
            </a:pPr>
            <a:r>
              <a:rPr lang="en"/>
              <a:t>Ask what support they want/need</a:t>
            </a:r>
            <a:endParaRPr/>
          </a:p>
          <a:p>
            <a:pPr indent="-342900" lvl="0" marL="457200" rtl="0" algn="l">
              <a:spcBef>
                <a:spcPts val="1000"/>
              </a:spcBef>
              <a:spcAft>
                <a:spcPts val="0"/>
              </a:spcAft>
              <a:buSzPts val="1800"/>
              <a:buChar char="●"/>
            </a:pPr>
            <a:r>
              <a:rPr lang="en"/>
              <a:t>Provide options for problems (you, HR)</a:t>
            </a:r>
            <a:endParaRPr/>
          </a:p>
          <a:p>
            <a:pPr indent="-342900" lvl="0" marL="457200" rtl="0" algn="l">
              <a:spcBef>
                <a:spcPts val="1000"/>
              </a:spcBef>
              <a:spcAft>
                <a:spcPts val="1000"/>
              </a:spcAft>
              <a:buSzPts val="1800"/>
              <a:buChar char="●"/>
            </a:pPr>
            <a:r>
              <a:rPr lang="en"/>
              <a:t>Invite feedback on process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37"/>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an employee/coworker transitions...</a:t>
            </a:r>
            <a:endParaRPr/>
          </a:p>
        </p:txBody>
      </p:sp>
      <p:sp>
        <p:nvSpPr>
          <p:cNvPr id="209" name="Google Shape;209;p37"/>
          <p:cNvSpPr txBox="1"/>
          <p:nvPr>
            <p:ph idx="1" type="body"/>
          </p:nvPr>
        </p:nvSpPr>
        <p:spPr>
          <a:xfrm>
            <a:off x="311700" y="1266175"/>
            <a:ext cx="39999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u="sng"/>
              <a:t>Do</a:t>
            </a:r>
            <a:endParaRPr b="1" sz="2400" u="sng"/>
          </a:p>
          <a:p>
            <a:pPr indent="-342900" lvl="0" marL="457200" rtl="0" algn="l">
              <a:spcBef>
                <a:spcPts val="1600"/>
              </a:spcBef>
              <a:spcAft>
                <a:spcPts val="0"/>
              </a:spcAft>
              <a:buSzPts val="1800"/>
              <a:buChar char="●"/>
            </a:pPr>
            <a:r>
              <a:rPr lang="en" sz="1800"/>
              <a:t>Use the name and pronouns they have asked you to use</a:t>
            </a:r>
            <a:endParaRPr sz="1800"/>
          </a:p>
          <a:p>
            <a:pPr indent="-342900" lvl="0" marL="457200" rtl="0" algn="l">
              <a:spcBef>
                <a:spcPts val="1000"/>
              </a:spcBef>
              <a:spcAft>
                <a:spcPts val="0"/>
              </a:spcAft>
              <a:buSzPts val="1800"/>
              <a:buChar char="●"/>
            </a:pPr>
            <a:r>
              <a:rPr lang="en" sz="1800"/>
              <a:t>Remind others to use the new name and pronouns</a:t>
            </a:r>
            <a:endParaRPr sz="1800"/>
          </a:p>
          <a:p>
            <a:pPr indent="-342900" lvl="0" marL="457200" rtl="0" algn="l">
              <a:spcBef>
                <a:spcPts val="1000"/>
              </a:spcBef>
              <a:spcAft>
                <a:spcPts val="0"/>
              </a:spcAft>
              <a:buSzPts val="1800"/>
              <a:buChar char="●"/>
            </a:pPr>
            <a:r>
              <a:rPr lang="en" sz="1800"/>
              <a:t>Talk to them about non-gender-related topics</a:t>
            </a:r>
            <a:endParaRPr sz="1800"/>
          </a:p>
          <a:p>
            <a:pPr indent="-342900" lvl="0" marL="457200" rtl="0" algn="l">
              <a:spcBef>
                <a:spcPts val="1000"/>
              </a:spcBef>
              <a:spcAft>
                <a:spcPts val="0"/>
              </a:spcAft>
              <a:buSzPts val="1800"/>
              <a:buChar char="●"/>
            </a:pPr>
            <a:r>
              <a:rPr lang="en" sz="1800"/>
              <a:t>Treat them normally</a:t>
            </a:r>
            <a:endParaRPr sz="1800"/>
          </a:p>
          <a:p>
            <a:pPr indent="0" lvl="0" marL="0" rtl="0" algn="l">
              <a:spcBef>
                <a:spcPts val="1000"/>
              </a:spcBef>
              <a:spcAft>
                <a:spcPts val="1600"/>
              </a:spcAft>
              <a:buNone/>
            </a:pPr>
            <a:r>
              <a:t/>
            </a:r>
            <a:endParaRPr/>
          </a:p>
        </p:txBody>
      </p:sp>
      <p:sp>
        <p:nvSpPr>
          <p:cNvPr id="210" name="Google Shape;210;p37"/>
          <p:cNvSpPr txBox="1"/>
          <p:nvPr>
            <p:ph idx="2" type="body"/>
          </p:nvPr>
        </p:nvSpPr>
        <p:spPr>
          <a:xfrm>
            <a:off x="4832400" y="1266175"/>
            <a:ext cx="39999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u="sng"/>
              <a:t>Do not</a:t>
            </a:r>
            <a:endParaRPr b="1" sz="2400" u="sng"/>
          </a:p>
          <a:p>
            <a:pPr indent="-342900" lvl="0" marL="457200" rtl="0" algn="l">
              <a:spcBef>
                <a:spcPts val="1600"/>
              </a:spcBef>
              <a:spcAft>
                <a:spcPts val="0"/>
              </a:spcAft>
              <a:buSzPts val="1800"/>
              <a:buChar char="●"/>
            </a:pPr>
            <a:r>
              <a:rPr lang="en" sz="1800"/>
              <a:t>Comment on restroom use</a:t>
            </a:r>
            <a:endParaRPr sz="1800"/>
          </a:p>
          <a:p>
            <a:pPr indent="-342900" lvl="0" marL="457200" rtl="0" algn="l">
              <a:spcBef>
                <a:spcPts val="1000"/>
              </a:spcBef>
              <a:spcAft>
                <a:spcPts val="0"/>
              </a:spcAft>
              <a:buSzPts val="1800"/>
              <a:buChar char="●"/>
            </a:pPr>
            <a:r>
              <a:rPr lang="en" sz="1800"/>
              <a:t>Ask about their transition</a:t>
            </a:r>
            <a:endParaRPr sz="1800"/>
          </a:p>
          <a:p>
            <a:pPr indent="-342900" lvl="0" marL="457200" rtl="0" algn="l">
              <a:spcBef>
                <a:spcPts val="1000"/>
              </a:spcBef>
              <a:spcAft>
                <a:spcPts val="0"/>
              </a:spcAft>
              <a:buSzPts val="1800"/>
              <a:buChar char="●"/>
            </a:pPr>
            <a:r>
              <a:rPr lang="en" sz="1800"/>
              <a:t>Make unsolicited comments about their appearance</a:t>
            </a:r>
            <a:endParaRPr sz="1800"/>
          </a:p>
          <a:p>
            <a:pPr indent="-342900" lvl="0" marL="457200" rtl="0" algn="l">
              <a:spcBef>
                <a:spcPts val="1000"/>
              </a:spcBef>
              <a:spcAft>
                <a:spcPts val="0"/>
              </a:spcAft>
              <a:buSzPts val="1800"/>
              <a:buChar char="●"/>
            </a:pPr>
            <a:r>
              <a:rPr lang="en" sz="1800"/>
              <a:t>Tell them how their transition impacts you</a:t>
            </a:r>
            <a:endParaRPr sz="1800"/>
          </a:p>
          <a:p>
            <a:pPr indent="-342900" lvl="0" marL="457200" rtl="0" algn="l">
              <a:spcBef>
                <a:spcPts val="1000"/>
              </a:spcBef>
              <a:spcAft>
                <a:spcPts val="1000"/>
              </a:spcAft>
              <a:buSzPts val="1800"/>
              <a:buChar char="●"/>
            </a:pPr>
            <a:r>
              <a:rPr lang="en" sz="1800"/>
              <a:t>Ask them to educate you</a:t>
            </a:r>
            <a:endParaRPr sz="18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Google Shape;215;p38"/>
          <p:cNvSpPr txBox="1"/>
          <p:nvPr>
            <p:ph type="title"/>
          </p:nvPr>
        </p:nvSpPr>
        <p:spPr>
          <a:xfrm>
            <a:off x="311700" y="814800"/>
            <a:ext cx="8571300" cy="9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t>Human Interaction</a:t>
            </a:r>
            <a:endParaRPr sz="48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Google Shape;220;p39"/>
          <p:cNvSpPr txBox="1"/>
          <p:nvPr>
            <p:ph idx="2" type="body"/>
          </p:nvPr>
        </p:nvSpPr>
        <p:spPr>
          <a:xfrm>
            <a:off x="4939500" y="724200"/>
            <a:ext cx="3837000" cy="1991400"/>
          </a:xfrm>
          <a:prstGeom prst="rect">
            <a:avLst/>
          </a:prstGeom>
        </p:spPr>
        <p:txBody>
          <a:bodyPr anchorCtr="0" anchor="ctr" bIns="91425" lIns="91425" spcFirstLastPara="1" rIns="91425" wrap="square" tIns="91425">
            <a:noAutofit/>
          </a:bodyPr>
          <a:lstStyle/>
          <a:p>
            <a:pPr indent="-381000" lvl="0" marL="457200" rtl="0" algn="l">
              <a:spcBef>
                <a:spcPts val="0"/>
              </a:spcBef>
              <a:spcAft>
                <a:spcPts val="0"/>
              </a:spcAft>
              <a:buSzPts val="2400"/>
              <a:buChar char="●"/>
            </a:pPr>
            <a:r>
              <a:rPr lang="en" sz="2400"/>
              <a:t>Apologize (briefly)</a:t>
            </a:r>
            <a:endParaRPr sz="2400"/>
          </a:p>
          <a:p>
            <a:pPr indent="-381000" lvl="0" marL="457200" rtl="0" algn="l">
              <a:spcBef>
                <a:spcPts val="0"/>
              </a:spcBef>
              <a:spcAft>
                <a:spcPts val="0"/>
              </a:spcAft>
              <a:buSzPts val="2400"/>
              <a:buChar char="●"/>
            </a:pPr>
            <a:r>
              <a:rPr lang="en" sz="2400"/>
              <a:t>Correct yourself</a:t>
            </a:r>
            <a:endParaRPr sz="2400"/>
          </a:p>
          <a:p>
            <a:pPr indent="-381000" lvl="0" marL="457200" rtl="0" algn="l">
              <a:spcBef>
                <a:spcPts val="0"/>
              </a:spcBef>
              <a:spcAft>
                <a:spcPts val="0"/>
              </a:spcAft>
              <a:buSzPts val="2400"/>
              <a:buChar char="●"/>
            </a:pPr>
            <a:r>
              <a:rPr lang="en" sz="2400"/>
              <a:t>Move on</a:t>
            </a:r>
            <a:endParaRPr sz="2400"/>
          </a:p>
          <a:p>
            <a:pPr indent="-381000" lvl="0" marL="457200" rtl="0" algn="l">
              <a:spcBef>
                <a:spcPts val="0"/>
              </a:spcBef>
              <a:spcAft>
                <a:spcPts val="0"/>
              </a:spcAft>
              <a:buSzPts val="2400"/>
              <a:buChar char="●"/>
            </a:pPr>
            <a:r>
              <a:rPr lang="en" sz="2400"/>
              <a:t>Improve</a:t>
            </a:r>
            <a:endParaRPr/>
          </a:p>
        </p:txBody>
      </p:sp>
      <p:sp>
        <p:nvSpPr>
          <p:cNvPr id="221" name="Google Shape;221;p39"/>
          <p:cNvSpPr txBox="1"/>
          <p:nvPr>
            <p:ph type="title"/>
          </p:nvPr>
        </p:nvSpPr>
        <p:spPr>
          <a:xfrm>
            <a:off x="265500" y="1039675"/>
            <a:ext cx="4045200" cy="1675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Scenario</a:t>
            </a:r>
            <a:endParaRPr/>
          </a:p>
        </p:txBody>
      </p:sp>
      <p:sp>
        <p:nvSpPr>
          <p:cNvPr id="222" name="Google Shape;222;p39"/>
          <p:cNvSpPr txBox="1"/>
          <p:nvPr>
            <p:ph idx="1" type="subTitle"/>
          </p:nvPr>
        </p:nvSpPr>
        <p:spPr>
          <a:xfrm>
            <a:off x="265500" y="2726875"/>
            <a:ext cx="4045200" cy="12351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 sz="1800">
                <a:solidFill>
                  <a:srgbClr val="000000"/>
                </a:solidFill>
              </a:rPr>
              <a:t>You misgender a coworker.</a:t>
            </a:r>
            <a:endParaRPr>
              <a:solidFill>
                <a:srgbClr val="000000"/>
              </a:solidFill>
            </a:endParaRPr>
          </a:p>
        </p:txBody>
      </p:sp>
      <p:sp>
        <p:nvSpPr>
          <p:cNvPr id="223" name="Google Shape;223;p39"/>
          <p:cNvSpPr txBox="1"/>
          <p:nvPr/>
        </p:nvSpPr>
        <p:spPr>
          <a:xfrm>
            <a:off x="5082275" y="2678900"/>
            <a:ext cx="3694200" cy="1576800"/>
          </a:xfrm>
          <a:prstGeom prst="rect">
            <a:avLst/>
          </a:prstGeom>
          <a:noFill/>
          <a:ln cap="flat" cmpd="sng" w="2857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800">
                <a:solidFill>
                  <a:schemeClr val="lt1"/>
                </a:solidFill>
                <a:latin typeface="Open Sans"/>
                <a:ea typeface="Open Sans"/>
                <a:cs typeface="Open Sans"/>
                <a:sym typeface="Open Sans"/>
              </a:rPr>
              <a:t>“He - I’m sorry, they - will check the bookdrop on Thursdays.”</a:t>
            </a:r>
            <a:endParaRPr sz="1800">
              <a:solidFill>
                <a:schemeClr val="lt1"/>
              </a:solidFill>
              <a:latin typeface="Open Sans"/>
              <a:ea typeface="Open Sans"/>
              <a:cs typeface="Open Sans"/>
              <a:sym typeface="Open Sans"/>
            </a:endParaRPr>
          </a:p>
          <a:p>
            <a:pPr indent="0" lvl="0" marL="0" rtl="0" algn="ctr">
              <a:lnSpc>
                <a:spcPct val="115000"/>
              </a:lnSpc>
              <a:spcBef>
                <a:spcPts val="1600"/>
              </a:spcBef>
              <a:spcAft>
                <a:spcPts val="1600"/>
              </a:spcAft>
              <a:buNone/>
            </a:pPr>
            <a:r>
              <a:rPr lang="en" sz="1800">
                <a:solidFill>
                  <a:schemeClr val="lt1"/>
                </a:solidFill>
                <a:latin typeface="Open Sans"/>
                <a:ea typeface="Open Sans"/>
                <a:cs typeface="Open Sans"/>
                <a:sym typeface="Open Sans"/>
              </a:rPr>
              <a:t>“That is Victor’s project. I’m sorry, I mean Lilia.”</a:t>
            </a:r>
            <a:endParaRPr>
              <a:latin typeface="Open Sans"/>
              <a:ea typeface="Open Sans"/>
              <a:cs typeface="Open Sans"/>
              <a:sym typeface="Open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20"/>
                                        </p:tgtEl>
                                        <p:attrNameLst>
                                          <p:attrName>style.visibility</p:attrName>
                                        </p:attrNameLst>
                                      </p:cBhvr>
                                      <p:to>
                                        <p:strVal val="visible"/>
                                      </p:to>
                                    </p:set>
                                    <p:anim calcmode="lin" valueType="num">
                                      <p:cBhvr additive="base">
                                        <p:cTn dur="1000"/>
                                        <p:tgtEl>
                                          <p:spTgt spid="220"/>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223"/>
                                        </p:tgtEl>
                                        <p:attrNameLst>
                                          <p:attrName>style.visibility</p:attrName>
                                        </p:attrNameLst>
                                      </p:cBhvr>
                                      <p:to>
                                        <p:strVal val="visible"/>
                                      </p:to>
                                    </p:set>
                                    <p:anim calcmode="lin" valueType="num">
                                      <p:cBhvr additive="base">
                                        <p:cTn dur="1000"/>
                                        <p:tgtEl>
                                          <p:spTgt spid="223"/>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40"/>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Doing better</a:t>
            </a:r>
            <a:endParaRPr/>
          </a:p>
        </p:txBody>
      </p:sp>
      <p:sp>
        <p:nvSpPr>
          <p:cNvPr id="229" name="Google Shape;229;p40"/>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en" sz="2400"/>
              <a:t>Educate yourself</a:t>
            </a:r>
            <a:endParaRPr sz="2400"/>
          </a:p>
          <a:p>
            <a:pPr indent="-342900" lvl="1" marL="914400" rtl="0" algn="l">
              <a:spcBef>
                <a:spcPts val="0"/>
              </a:spcBef>
              <a:spcAft>
                <a:spcPts val="0"/>
              </a:spcAft>
              <a:buClr>
                <a:schemeClr val="accent2"/>
              </a:buClr>
              <a:buSzPts val="1800"/>
              <a:buChar char="○"/>
            </a:pPr>
            <a:r>
              <a:rPr lang="en" sz="1800" u="sng">
                <a:solidFill>
                  <a:schemeClr val="accent2"/>
                </a:solidFill>
                <a:latin typeface="Arial"/>
                <a:ea typeface="Arial"/>
                <a:cs typeface="Arial"/>
                <a:sym typeface="Arial"/>
                <a:hlinkClick r:id="rId3"/>
              </a:rPr>
              <a:t>www.mypronouns.org/</a:t>
            </a:r>
            <a:endParaRPr sz="1800">
              <a:solidFill>
                <a:schemeClr val="accent2"/>
              </a:solidFill>
            </a:endParaRPr>
          </a:p>
          <a:p>
            <a:pPr indent="-342900" lvl="1" marL="914400" rtl="0" algn="l">
              <a:spcBef>
                <a:spcPts val="0"/>
              </a:spcBef>
              <a:spcAft>
                <a:spcPts val="0"/>
              </a:spcAft>
              <a:buClr>
                <a:schemeClr val="accent2"/>
              </a:buClr>
              <a:buSzPts val="1800"/>
              <a:buChar char="○"/>
            </a:pPr>
            <a:r>
              <a:rPr lang="en" sz="1800" u="sng">
                <a:solidFill>
                  <a:schemeClr val="accent2"/>
                </a:solidFill>
                <a:latin typeface="Arial"/>
                <a:ea typeface="Arial"/>
                <a:cs typeface="Arial"/>
                <a:sym typeface="Arial"/>
                <a:hlinkClick r:id="rId4"/>
              </a:rPr>
              <a:t>https://pronoun.is/</a:t>
            </a:r>
            <a:endParaRPr sz="1800">
              <a:solidFill>
                <a:schemeClr val="accent2"/>
              </a:solidFill>
            </a:endParaRPr>
          </a:p>
          <a:p>
            <a:pPr indent="0" lvl="0" marL="0" rtl="0" algn="l">
              <a:spcBef>
                <a:spcPts val="0"/>
              </a:spcBef>
              <a:spcAft>
                <a:spcPts val="0"/>
              </a:spcAft>
              <a:buNone/>
            </a:pPr>
            <a:r>
              <a:t/>
            </a:r>
            <a:endParaRPr/>
          </a:p>
          <a:p>
            <a:pPr indent="-381000" lvl="0" marL="457200" rtl="0" algn="l">
              <a:spcBef>
                <a:spcPts val="0"/>
              </a:spcBef>
              <a:spcAft>
                <a:spcPts val="0"/>
              </a:spcAft>
              <a:buSzPts val="2400"/>
              <a:buChar char="●"/>
            </a:pPr>
            <a:r>
              <a:rPr lang="en" sz="2400"/>
              <a:t>Practice</a:t>
            </a:r>
            <a:endParaRPr sz="2400"/>
          </a:p>
          <a:p>
            <a:pPr indent="-342900" lvl="1" marL="914400" rtl="0" algn="l">
              <a:spcBef>
                <a:spcPts val="0"/>
              </a:spcBef>
              <a:spcAft>
                <a:spcPts val="0"/>
              </a:spcAft>
              <a:buSzPts val="1800"/>
              <a:buChar char="○"/>
            </a:pPr>
            <a:r>
              <a:rPr lang="en" sz="1800"/>
              <a:t>Using different pronoun sets</a:t>
            </a:r>
            <a:endParaRPr sz="1800"/>
          </a:p>
          <a:p>
            <a:pPr indent="-317500" lvl="2" marL="1371600" rtl="0" algn="l">
              <a:spcBef>
                <a:spcPts val="0"/>
              </a:spcBef>
              <a:spcAft>
                <a:spcPts val="0"/>
              </a:spcAft>
              <a:buSzPts val="1400"/>
              <a:buChar char="■"/>
            </a:pPr>
            <a:r>
              <a:rPr lang="en"/>
              <a:t>Try using pronouns that are unfamiliar to you in ways that won’t hurt anyone when you make mistakes (such as for pets, fictional characters, or passers-by).</a:t>
            </a:r>
            <a:endParaRPr/>
          </a:p>
          <a:p>
            <a:pPr indent="-342900" lvl="1" marL="914400" rtl="0" algn="l">
              <a:spcBef>
                <a:spcPts val="0"/>
              </a:spcBef>
              <a:spcAft>
                <a:spcPts val="0"/>
              </a:spcAft>
              <a:buSzPts val="1800"/>
              <a:buChar char="○"/>
            </a:pPr>
            <a:r>
              <a:rPr lang="en" sz="1800"/>
              <a:t>Talking about individuals</a:t>
            </a:r>
            <a:endParaRPr sz="1800"/>
          </a:p>
          <a:p>
            <a:pPr indent="-317500" lvl="2" marL="1371600" rtl="0" algn="l">
              <a:spcBef>
                <a:spcPts val="0"/>
              </a:spcBef>
              <a:spcAft>
                <a:spcPts val="0"/>
              </a:spcAft>
              <a:buSzPts val="1400"/>
              <a:buChar char="■"/>
            </a:pPr>
            <a:r>
              <a:rPr lang="en"/>
              <a:t>Outside of work, practice using your coworker’s new name and pronouns.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3" name="Shape 233"/>
        <p:cNvGrpSpPr/>
        <p:nvPr/>
      </p:nvGrpSpPr>
      <p:grpSpPr>
        <a:xfrm>
          <a:off x="0" y="0"/>
          <a:ext cx="0" cy="0"/>
          <a:chOff x="0" y="0"/>
          <a:chExt cx="0" cy="0"/>
        </a:xfrm>
      </p:grpSpPr>
      <p:sp>
        <p:nvSpPr>
          <p:cNvPr id="234" name="Google Shape;234;p41"/>
          <p:cNvSpPr txBox="1"/>
          <p:nvPr>
            <p:ph idx="2" type="body"/>
          </p:nvPr>
        </p:nvSpPr>
        <p:spPr>
          <a:xfrm>
            <a:off x="4939500" y="201875"/>
            <a:ext cx="3837000" cy="2513700"/>
          </a:xfrm>
          <a:prstGeom prst="rect">
            <a:avLst/>
          </a:prstGeom>
        </p:spPr>
        <p:txBody>
          <a:bodyPr anchorCtr="0" anchor="ctr" bIns="91425" lIns="91425" spcFirstLastPara="1" rIns="91425" wrap="square" tIns="91425">
            <a:noAutofit/>
          </a:bodyPr>
          <a:lstStyle/>
          <a:p>
            <a:pPr indent="-355600" lvl="0" marL="457200" rtl="0" algn="l">
              <a:spcBef>
                <a:spcPts val="0"/>
              </a:spcBef>
              <a:spcAft>
                <a:spcPts val="0"/>
              </a:spcAft>
              <a:buSzPts val="2000"/>
              <a:buChar char="●"/>
            </a:pPr>
            <a:r>
              <a:rPr lang="en" sz="2000"/>
              <a:t>Are you sure?</a:t>
            </a:r>
            <a:endParaRPr sz="2000"/>
          </a:p>
          <a:p>
            <a:pPr indent="-355600" lvl="0" marL="457200" rtl="0" algn="l">
              <a:spcBef>
                <a:spcPts val="1000"/>
              </a:spcBef>
              <a:spcAft>
                <a:spcPts val="0"/>
              </a:spcAft>
              <a:buSzPts val="2000"/>
              <a:buChar char="●"/>
            </a:pPr>
            <a:r>
              <a:rPr lang="en" sz="2000"/>
              <a:t>Use the correct language yourself</a:t>
            </a:r>
            <a:endParaRPr sz="2000"/>
          </a:p>
          <a:p>
            <a:pPr indent="-355600" lvl="0" marL="457200" rtl="0" algn="l">
              <a:spcBef>
                <a:spcPts val="1000"/>
              </a:spcBef>
              <a:spcAft>
                <a:spcPts val="1000"/>
              </a:spcAft>
              <a:buSzPts val="2000"/>
              <a:buChar char="●"/>
            </a:pPr>
            <a:r>
              <a:rPr lang="en" sz="2000"/>
              <a:t>Details depend on situation</a:t>
            </a:r>
            <a:endParaRPr sz="2000"/>
          </a:p>
        </p:txBody>
      </p:sp>
      <p:sp>
        <p:nvSpPr>
          <p:cNvPr id="235" name="Google Shape;235;p41"/>
          <p:cNvSpPr txBox="1"/>
          <p:nvPr>
            <p:ph type="title"/>
          </p:nvPr>
        </p:nvSpPr>
        <p:spPr>
          <a:xfrm>
            <a:off x="265500" y="1039675"/>
            <a:ext cx="4045200" cy="1675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Scenario</a:t>
            </a:r>
            <a:endParaRPr/>
          </a:p>
        </p:txBody>
      </p:sp>
      <p:sp>
        <p:nvSpPr>
          <p:cNvPr id="236" name="Google Shape;236;p41"/>
          <p:cNvSpPr txBox="1"/>
          <p:nvPr>
            <p:ph idx="1" type="subTitle"/>
          </p:nvPr>
        </p:nvSpPr>
        <p:spPr>
          <a:xfrm>
            <a:off x="200250" y="2715600"/>
            <a:ext cx="4175700" cy="12351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 sz="1800">
                <a:solidFill>
                  <a:srgbClr val="000000"/>
                </a:solidFill>
              </a:rPr>
              <a:t>Coworker A misgenders Coworker B.</a:t>
            </a:r>
            <a:endParaRPr>
              <a:solidFill>
                <a:srgbClr val="000000"/>
              </a:solidFill>
            </a:endParaRPr>
          </a:p>
        </p:txBody>
      </p:sp>
      <p:sp>
        <p:nvSpPr>
          <p:cNvPr id="237" name="Google Shape;237;p41"/>
          <p:cNvSpPr txBox="1"/>
          <p:nvPr/>
        </p:nvSpPr>
        <p:spPr>
          <a:xfrm>
            <a:off x="5010900" y="2492750"/>
            <a:ext cx="3694200" cy="1913400"/>
          </a:xfrm>
          <a:prstGeom prst="rect">
            <a:avLst/>
          </a:prstGeom>
          <a:noFill/>
          <a:ln cap="flat" cmpd="sng" w="2857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800">
                <a:solidFill>
                  <a:schemeClr val="lt1"/>
                </a:solidFill>
                <a:latin typeface="Open Sans"/>
                <a:ea typeface="Open Sans"/>
                <a:cs typeface="Open Sans"/>
                <a:sym typeface="Open Sans"/>
              </a:rPr>
              <a:t>“Remember to use he/him pronouns for Stephen.”</a:t>
            </a:r>
            <a:endParaRPr sz="1800">
              <a:solidFill>
                <a:schemeClr val="lt1"/>
              </a:solidFill>
              <a:latin typeface="Open Sans"/>
              <a:ea typeface="Open Sans"/>
              <a:cs typeface="Open Sans"/>
              <a:sym typeface="Open Sans"/>
            </a:endParaRPr>
          </a:p>
          <a:p>
            <a:pPr indent="0" lvl="0" marL="0" rtl="0" algn="ctr">
              <a:lnSpc>
                <a:spcPct val="115000"/>
              </a:lnSpc>
              <a:spcBef>
                <a:spcPts val="1600"/>
              </a:spcBef>
              <a:spcAft>
                <a:spcPts val="1600"/>
              </a:spcAft>
              <a:buNone/>
            </a:pPr>
            <a:r>
              <a:rPr lang="en" sz="1800">
                <a:solidFill>
                  <a:schemeClr val="lt1"/>
                </a:solidFill>
                <a:latin typeface="Open Sans"/>
                <a:ea typeface="Open Sans"/>
                <a:cs typeface="Open Sans"/>
                <a:sym typeface="Open Sans"/>
              </a:rPr>
              <a:t>“If I hear someone misgendering you, would you like me to correct them?”</a:t>
            </a:r>
            <a:endParaRPr sz="1800">
              <a:solidFill>
                <a:schemeClr val="lt1"/>
              </a:solidFill>
              <a:latin typeface="Open Sans"/>
              <a:ea typeface="Open Sans"/>
              <a:cs typeface="Open Sans"/>
              <a:sym typeface="Open San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34"/>
                                        </p:tgtEl>
                                        <p:attrNameLst>
                                          <p:attrName>style.visibility</p:attrName>
                                        </p:attrNameLst>
                                      </p:cBhvr>
                                      <p:to>
                                        <p:strVal val="visible"/>
                                      </p:to>
                                    </p:set>
                                    <p:anim calcmode="lin" valueType="num">
                                      <p:cBhvr additive="base">
                                        <p:cTn dur="1000"/>
                                        <p:tgtEl>
                                          <p:spTgt spid="234"/>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237"/>
                                        </p:tgtEl>
                                        <p:attrNameLst>
                                          <p:attrName>style.visibility</p:attrName>
                                        </p:attrNameLst>
                                      </p:cBhvr>
                                      <p:to>
                                        <p:strVal val="visible"/>
                                      </p:to>
                                    </p:set>
                                    <p:anim calcmode="lin" valueType="num">
                                      <p:cBhvr additive="base">
                                        <p:cTn dur="1000"/>
                                        <p:tgtEl>
                                          <p:spTgt spid="237"/>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5"/>
          <p:cNvSpPr txBox="1"/>
          <p:nvPr>
            <p:ph type="title"/>
          </p:nvPr>
        </p:nvSpPr>
        <p:spPr>
          <a:xfrm>
            <a:off x="265500" y="1733850"/>
            <a:ext cx="4045200" cy="1675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This is not Trans 101.</a:t>
            </a:r>
            <a:endParaRPr/>
          </a:p>
        </p:txBody>
      </p:sp>
      <p:sp>
        <p:nvSpPr>
          <p:cNvPr id="78" name="Google Shape;78;p15"/>
          <p:cNvSpPr txBox="1"/>
          <p:nvPr>
            <p:ph idx="2" type="body"/>
          </p:nvPr>
        </p:nvSpPr>
        <p:spPr>
          <a:xfrm>
            <a:off x="4665100" y="724200"/>
            <a:ext cx="4111500" cy="36951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 sz="2400"/>
              <a:t>The Trans Language Primer</a:t>
            </a:r>
            <a:r>
              <a:rPr lang="en" sz="2400"/>
              <a:t> </a:t>
            </a:r>
            <a:r>
              <a:rPr lang="en" sz="2100" u="sng">
                <a:solidFill>
                  <a:schemeClr val="dk2"/>
                </a:solidFill>
                <a:hlinkClick r:id="rId3"/>
              </a:rPr>
              <a:t>www.translanguageprimer.org/</a:t>
            </a:r>
            <a:endParaRPr sz="2400">
              <a:solidFill>
                <a:schemeClr val="dk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1" name="Shape 241"/>
        <p:cNvGrpSpPr/>
        <p:nvPr/>
      </p:nvGrpSpPr>
      <p:grpSpPr>
        <a:xfrm>
          <a:off x="0" y="0"/>
          <a:ext cx="0" cy="0"/>
          <a:chOff x="0" y="0"/>
          <a:chExt cx="0" cy="0"/>
        </a:xfrm>
      </p:grpSpPr>
      <p:sp>
        <p:nvSpPr>
          <p:cNvPr id="242" name="Google Shape;242;p42"/>
          <p:cNvSpPr txBox="1"/>
          <p:nvPr>
            <p:ph idx="2" type="body"/>
          </p:nvPr>
        </p:nvSpPr>
        <p:spPr>
          <a:xfrm>
            <a:off x="4939500" y="1114725"/>
            <a:ext cx="3837000" cy="2378700"/>
          </a:xfrm>
          <a:prstGeom prst="rect">
            <a:avLst/>
          </a:prstGeom>
        </p:spPr>
        <p:txBody>
          <a:bodyPr anchorCtr="0" anchor="ctr" bIns="91425" lIns="91425" spcFirstLastPara="1" rIns="91425" wrap="square" tIns="91425">
            <a:noAutofit/>
          </a:bodyPr>
          <a:lstStyle/>
          <a:p>
            <a:pPr indent="-355600" lvl="0" marL="457200" rtl="0" algn="l">
              <a:spcBef>
                <a:spcPts val="0"/>
              </a:spcBef>
              <a:spcAft>
                <a:spcPts val="0"/>
              </a:spcAft>
              <a:buSzPts val="2000"/>
              <a:buChar char="●"/>
            </a:pPr>
            <a:r>
              <a:rPr lang="en" sz="2000"/>
              <a:t>Politely correct/remind as appropriate</a:t>
            </a:r>
            <a:endParaRPr sz="2000"/>
          </a:p>
          <a:p>
            <a:pPr indent="-355600" lvl="0" marL="457200" rtl="0" algn="l">
              <a:spcBef>
                <a:spcPts val="1000"/>
              </a:spcBef>
              <a:spcAft>
                <a:spcPts val="0"/>
              </a:spcAft>
              <a:buSzPts val="2000"/>
              <a:buChar char="●"/>
            </a:pPr>
            <a:r>
              <a:rPr lang="en" sz="2000"/>
              <a:t>Talk to a manager if possible</a:t>
            </a:r>
            <a:endParaRPr sz="2000"/>
          </a:p>
          <a:p>
            <a:pPr indent="-355600" lvl="0" marL="457200" rtl="0" algn="l">
              <a:spcBef>
                <a:spcPts val="1000"/>
              </a:spcBef>
              <a:spcAft>
                <a:spcPts val="1000"/>
              </a:spcAft>
              <a:buSzPts val="2000"/>
              <a:buChar char="●"/>
            </a:pPr>
            <a:r>
              <a:rPr lang="en" sz="2000"/>
              <a:t>This is what required training is for</a:t>
            </a:r>
            <a:endParaRPr sz="2000"/>
          </a:p>
        </p:txBody>
      </p:sp>
      <p:sp>
        <p:nvSpPr>
          <p:cNvPr id="243" name="Google Shape;243;p42"/>
          <p:cNvSpPr txBox="1"/>
          <p:nvPr>
            <p:ph type="title"/>
          </p:nvPr>
        </p:nvSpPr>
        <p:spPr>
          <a:xfrm>
            <a:off x="265500" y="1039675"/>
            <a:ext cx="4045200" cy="1675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Scenario</a:t>
            </a:r>
            <a:endParaRPr/>
          </a:p>
        </p:txBody>
      </p:sp>
      <p:sp>
        <p:nvSpPr>
          <p:cNvPr id="244" name="Google Shape;244;p42"/>
          <p:cNvSpPr txBox="1"/>
          <p:nvPr>
            <p:ph idx="1" type="subTitle"/>
          </p:nvPr>
        </p:nvSpPr>
        <p:spPr>
          <a:xfrm>
            <a:off x="200250" y="2715600"/>
            <a:ext cx="4175700" cy="12351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 sz="1800">
                <a:solidFill>
                  <a:srgbClr val="000000"/>
                </a:solidFill>
              </a:rPr>
              <a:t>A coworker regularly uses offensive language and/or intentionally misgenders others.</a:t>
            </a:r>
            <a:endParaRPr>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42"/>
                                        </p:tgtEl>
                                        <p:attrNameLst>
                                          <p:attrName>style.visibility</p:attrName>
                                        </p:attrNameLst>
                                      </p:cBhvr>
                                      <p:to>
                                        <p:strVal val="visible"/>
                                      </p:to>
                                    </p:set>
                                    <p:anim calcmode="lin" valueType="num">
                                      <p:cBhvr additive="base">
                                        <p:cTn dur="1000"/>
                                        <p:tgtEl>
                                          <p:spTgt spid="242"/>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8" name="Shape 248"/>
        <p:cNvGrpSpPr/>
        <p:nvPr/>
      </p:nvGrpSpPr>
      <p:grpSpPr>
        <a:xfrm>
          <a:off x="0" y="0"/>
          <a:ext cx="0" cy="0"/>
          <a:chOff x="0" y="0"/>
          <a:chExt cx="0" cy="0"/>
        </a:xfrm>
      </p:grpSpPr>
      <p:sp>
        <p:nvSpPr>
          <p:cNvPr id="249" name="Google Shape;249;p43"/>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Conclusion</a:t>
            </a:r>
            <a:endParaRPr/>
          </a:p>
        </p:txBody>
      </p:sp>
      <p:sp>
        <p:nvSpPr>
          <p:cNvPr id="250" name="Google Shape;250;p43"/>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en" sz="2400"/>
              <a:t>Trans people exist in library work</a:t>
            </a:r>
            <a:endParaRPr sz="2400"/>
          </a:p>
          <a:p>
            <a:pPr indent="-381000" lvl="0" marL="457200" rtl="0" algn="l">
              <a:spcBef>
                <a:spcPts val="1000"/>
              </a:spcBef>
              <a:spcAft>
                <a:spcPts val="0"/>
              </a:spcAft>
              <a:buSzPts val="2400"/>
              <a:buChar char="●"/>
            </a:pPr>
            <a:r>
              <a:rPr lang="en" sz="2400"/>
              <a:t>Don’t wait until a situation comes up</a:t>
            </a:r>
            <a:endParaRPr sz="2400"/>
          </a:p>
          <a:p>
            <a:pPr indent="-381000" lvl="0" marL="457200" rtl="0" algn="l">
              <a:spcBef>
                <a:spcPts val="1000"/>
              </a:spcBef>
              <a:spcAft>
                <a:spcPts val="0"/>
              </a:spcAft>
              <a:buSzPts val="2400"/>
              <a:buChar char="●"/>
            </a:pPr>
            <a:r>
              <a:rPr lang="en" sz="2400"/>
              <a:t>Set expectations and provide resources for all employees</a:t>
            </a:r>
            <a:endParaRPr sz="2400"/>
          </a:p>
          <a:p>
            <a:pPr indent="-381000" lvl="0" marL="457200" rtl="0" algn="l">
              <a:spcBef>
                <a:spcPts val="1000"/>
              </a:spcBef>
              <a:spcAft>
                <a:spcPts val="1000"/>
              </a:spcAft>
              <a:buSzPts val="2400"/>
              <a:buChar char="●"/>
            </a:pPr>
            <a:r>
              <a:rPr lang="en" sz="2400"/>
              <a:t>Trans inclusion is not optional</a:t>
            </a:r>
            <a:endParaRPr sz="24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4" name="Shape 254"/>
        <p:cNvGrpSpPr/>
        <p:nvPr/>
      </p:nvGrpSpPr>
      <p:grpSpPr>
        <a:xfrm>
          <a:off x="0" y="0"/>
          <a:ext cx="0" cy="0"/>
          <a:chOff x="0" y="0"/>
          <a:chExt cx="0" cy="0"/>
        </a:xfrm>
      </p:grpSpPr>
      <p:sp>
        <p:nvSpPr>
          <p:cNvPr id="255" name="Google Shape;255;p44"/>
          <p:cNvSpPr txBox="1"/>
          <p:nvPr>
            <p:ph type="title"/>
          </p:nvPr>
        </p:nvSpPr>
        <p:spPr>
          <a:xfrm>
            <a:off x="311700" y="197350"/>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Resources</a:t>
            </a:r>
            <a:endParaRPr/>
          </a:p>
        </p:txBody>
      </p:sp>
      <p:sp>
        <p:nvSpPr>
          <p:cNvPr id="256" name="Google Shape;256;p44"/>
          <p:cNvSpPr txBox="1"/>
          <p:nvPr>
            <p:ph idx="1" type="body"/>
          </p:nvPr>
        </p:nvSpPr>
        <p:spPr>
          <a:xfrm>
            <a:off x="311700" y="904750"/>
            <a:ext cx="8520600" cy="3495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hlinkClick r:id="rId3"/>
              </a:rPr>
              <a:t>Zotero group: Trans Inclusion for Libraries</a:t>
            </a:r>
            <a:endParaRPr/>
          </a:p>
          <a:p>
            <a:pPr indent="0" lvl="0" marL="0" rtl="0" algn="l">
              <a:spcBef>
                <a:spcPts val="1600"/>
              </a:spcBef>
              <a:spcAft>
                <a:spcPts val="0"/>
              </a:spcAft>
              <a:buNone/>
            </a:pPr>
            <a:r>
              <a:rPr lang="en" u="sng">
                <a:hlinkClick r:id="rId4"/>
              </a:rPr>
              <a:t>Not Cis in LIS: A Roundtable Discussion about being Trans in Libraries</a:t>
            </a:r>
            <a:endParaRPr/>
          </a:p>
          <a:p>
            <a:pPr indent="0" lvl="0" marL="0" rtl="0" algn="l">
              <a:spcBef>
                <a:spcPts val="1600"/>
              </a:spcBef>
              <a:spcAft>
                <a:spcPts val="0"/>
              </a:spcAft>
              <a:buNone/>
            </a:pPr>
            <a:r>
              <a:rPr lang="en" u="sng">
                <a:hlinkClick r:id="rId5"/>
              </a:rPr>
              <a:t>Trans inclusion in LIS presenter list</a:t>
            </a:r>
            <a:endParaRPr/>
          </a:p>
          <a:p>
            <a:pPr indent="0" lvl="0" marL="0" rtl="0" algn="l">
              <a:spcBef>
                <a:spcPts val="1600"/>
              </a:spcBef>
              <a:spcAft>
                <a:spcPts val="0"/>
              </a:spcAft>
              <a:buNone/>
            </a:pPr>
            <a:r>
              <a:rPr lang="en" u="sng">
                <a:hlinkClick r:id="rId6"/>
              </a:rPr>
              <a:t>Trans Allyship Workbook</a:t>
            </a:r>
            <a:endParaRPr/>
          </a:p>
          <a:p>
            <a:pPr indent="0" lvl="0" marL="0" rtl="0" algn="l">
              <a:spcBef>
                <a:spcPts val="1600"/>
              </a:spcBef>
              <a:spcAft>
                <a:spcPts val="0"/>
              </a:spcAft>
              <a:buNone/>
            </a:pPr>
            <a:r>
              <a:rPr lang="en" u="sng">
                <a:hlinkClick r:id="rId7"/>
              </a:rPr>
              <a:t>Ask a Manager: How Can We Help Gender Transitions at Work Go Well?</a:t>
            </a:r>
            <a:endParaRPr/>
          </a:p>
          <a:p>
            <a:pPr indent="0" lvl="0" marL="0" rtl="0" algn="l">
              <a:spcBef>
                <a:spcPts val="1600"/>
              </a:spcBef>
              <a:spcAft>
                <a:spcPts val="0"/>
              </a:spcAft>
              <a:buNone/>
            </a:pPr>
            <a:r>
              <a:rPr lang="en" u="sng">
                <a:hlinkClick r:id="rId8"/>
              </a:rPr>
              <a:t>Transgender Employees in the Workplace: A Guide for Employers</a:t>
            </a:r>
            <a:endParaRPr/>
          </a:p>
          <a:p>
            <a:pPr indent="0" lvl="0" marL="0" rtl="0" algn="l">
              <a:spcBef>
                <a:spcPts val="1600"/>
              </a:spcBef>
              <a:spcAft>
                <a:spcPts val="1600"/>
              </a:spcAft>
              <a:buNone/>
            </a:pPr>
            <a:r>
              <a:rPr lang="en" u="sng">
                <a:hlinkClick r:id="rId9"/>
              </a:rPr>
              <a:t>Transgender in the Workplace: The Complete Guide to the New Authenticity for Employers and Gender-Diverse Professionals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0" name="Shape 260"/>
        <p:cNvGrpSpPr/>
        <p:nvPr/>
      </p:nvGrpSpPr>
      <p:grpSpPr>
        <a:xfrm>
          <a:off x="0" y="0"/>
          <a:ext cx="0" cy="0"/>
          <a:chOff x="0" y="0"/>
          <a:chExt cx="0" cy="0"/>
        </a:xfrm>
      </p:grpSpPr>
      <p:sp>
        <p:nvSpPr>
          <p:cNvPr id="261" name="Google Shape;261;p45"/>
          <p:cNvSpPr txBox="1"/>
          <p:nvPr>
            <p:ph idx="1" type="body"/>
          </p:nvPr>
        </p:nvSpPr>
        <p:spPr>
          <a:xfrm>
            <a:off x="405200" y="2272350"/>
            <a:ext cx="5998800" cy="598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6000"/>
              <a:t>Questions?</a:t>
            </a:r>
            <a:endParaRPr sz="6000"/>
          </a:p>
        </p:txBody>
      </p:sp>
      <p:sp>
        <p:nvSpPr>
          <p:cNvPr id="262" name="Google Shape;262;p45"/>
          <p:cNvSpPr txBox="1"/>
          <p:nvPr/>
        </p:nvSpPr>
        <p:spPr>
          <a:xfrm>
            <a:off x="3912000" y="4447313"/>
            <a:ext cx="5232000" cy="483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50">
                <a:solidFill>
                  <a:srgbClr val="464646"/>
                </a:solidFill>
                <a:highlight>
                  <a:srgbClr val="FFFFFF"/>
                </a:highlight>
              </a:rPr>
              <a:t>Supporting Trans Library Employees by </a:t>
            </a:r>
            <a:r>
              <a:rPr lang="en" sz="1050">
                <a:solidFill>
                  <a:srgbClr val="049CCF"/>
                </a:solidFill>
                <a:highlight>
                  <a:srgbClr val="FFFFFF"/>
                </a:highlight>
                <a:uFill>
                  <a:noFill/>
                </a:uFill>
                <a:hlinkClick r:id="rId3"/>
              </a:rPr>
              <a:t>Stephen.G.Krueger</a:t>
            </a:r>
            <a:r>
              <a:rPr lang="en" sz="1050">
                <a:solidFill>
                  <a:srgbClr val="464646"/>
                </a:solidFill>
                <a:highlight>
                  <a:srgbClr val="FFFFFF"/>
                </a:highlight>
              </a:rPr>
              <a:t> is licensed under a </a:t>
            </a:r>
            <a:r>
              <a:rPr lang="en" sz="1050">
                <a:solidFill>
                  <a:srgbClr val="049CCF"/>
                </a:solidFill>
                <a:highlight>
                  <a:srgbClr val="FFFFFF"/>
                </a:highlight>
                <a:uFill>
                  <a:noFill/>
                </a:uFill>
                <a:hlinkClick r:id="rId4"/>
              </a:rPr>
              <a:t>Creative Commons Attribution 4.0 International License</a:t>
            </a:r>
            <a:r>
              <a:rPr lang="en" sz="1050">
                <a:solidFill>
                  <a:srgbClr val="464646"/>
                </a:solidFill>
                <a:highlight>
                  <a:srgbClr val="FFFFFF"/>
                </a:highlight>
              </a:rPr>
              <a:t>.</a:t>
            </a:r>
            <a:endParaRPr b="1" sz="1000">
              <a:latin typeface="Open Sans"/>
              <a:ea typeface="Open Sans"/>
              <a:cs typeface="Open Sans"/>
              <a:sym typeface="Open Sans"/>
            </a:endParaRPr>
          </a:p>
        </p:txBody>
      </p:sp>
      <p:pic>
        <p:nvPicPr>
          <p:cNvPr id="263" name="Google Shape;263;p45"/>
          <p:cNvPicPr preferRelativeResize="0"/>
          <p:nvPr/>
        </p:nvPicPr>
        <p:blipFill>
          <a:blip r:embed="rId5">
            <a:alphaModFix/>
          </a:blip>
          <a:stretch>
            <a:fillRect/>
          </a:stretch>
        </p:blipFill>
        <p:spPr>
          <a:xfrm>
            <a:off x="3073800" y="4541175"/>
            <a:ext cx="838200" cy="2952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6"/>
          <p:cNvSpPr txBox="1"/>
          <p:nvPr>
            <p:ph type="title"/>
          </p:nvPr>
        </p:nvSpPr>
        <p:spPr>
          <a:xfrm>
            <a:off x="311700" y="1802550"/>
            <a:ext cx="8520600" cy="1538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t>Gender inclusion: Not just for patrons</a:t>
            </a:r>
            <a:endParaRPr sz="4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7"/>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Goals</a:t>
            </a:r>
            <a:endParaRPr/>
          </a:p>
        </p:txBody>
      </p:sp>
      <p:sp>
        <p:nvSpPr>
          <p:cNvPr id="89" name="Google Shape;89;p17"/>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Trans employees feel comfortable coming out at work </a:t>
            </a:r>
            <a:r>
              <a:rPr b="1" lang="en" sz="2000"/>
              <a:t>if they want to</a:t>
            </a:r>
            <a:endParaRPr b="1" sz="2000"/>
          </a:p>
          <a:p>
            <a:pPr indent="-355600" lvl="0" marL="457200" rtl="0" algn="l">
              <a:spcBef>
                <a:spcPts val="1000"/>
              </a:spcBef>
              <a:spcAft>
                <a:spcPts val="0"/>
              </a:spcAft>
              <a:buSzPts val="2000"/>
              <a:buChar char="●"/>
            </a:pPr>
            <a:r>
              <a:rPr lang="en" sz="2000"/>
              <a:t>Employees can transition with minimal workplace stress</a:t>
            </a:r>
            <a:endParaRPr sz="2000"/>
          </a:p>
          <a:p>
            <a:pPr indent="-355600" lvl="0" marL="457200" rtl="0" algn="l">
              <a:spcBef>
                <a:spcPts val="1000"/>
              </a:spcBef>
              <a:spcAft>
                <a:spcPts val="0"/>
              </a:spcAft>
              <a:buSzPts val="2000"/>
              <a:buChar char="●"/>
            </a:pPr>
            <a:r>
              <a:rPr lang="en" sz="2000"/>
              <a:t>Trans employees do not face workplace difficulties or mistreatment due to gender</a:t>
            </a:r>
            <a:endParaRPr sz="2000"/>
          </a:p>
          <a:p>
            <a:pPr indent="0" lvl="0" marL="0" rtl="0" algn="l">
              <a:spcBef>
                <a:spcPts val="1000"/>
              </a:spcBef>
              <a:spcAft>
                <a:spcPts val="0"/>
              </a:spcAft>
              <a:buNone/>
            </a:pPr>
            <a:r>
              <a:t/>
            </a:r>
            <a:endParaRPr sz="2000" u="sng"/>
          </a:p>
          <a:p>
            <a:pPr indent="0" lvl="0" marL="0" rtl="0" algn="l">
              <a:spcBef>
                <a:spcPts val="0"/>
              </a:spcBef>
              <a:spcAft>
                <a:spcPts val="0"/>
              </a:spcAft>
              <a:buNone/>
            </a:pPr>
            <a:r>
              <a:rPr b="1" lang="en" sz="2000" u="sng"/>
              <a:t>Not</a:t>
            </a:r>
            <a:endParaRPr b="1" sz="2000" u="sng"/>
          </a:p>
          <a:p>
            <a:pPr indent="-355600" lvl="0" marL="457200" rtl="0" algn="l">
              <a:spcBef>
                <a:spcPts val="0"/>
              </a:spcBef>
              <a:spcAft>
                <a:spcPts val="0"/>
              </a:spcAft>
              <a:buSzPts val="2000"/>
              <a:buChar char="●"/>
            </a:pPr>
            <a:r>
              <a:rPr lang="en" sz="2000"/>
              <a:t>All trans employees are out at work</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18"/>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Keep in mind...</a:t>
            </a:r>
            <a:endParaRPr/>
          </a:p>
        </p:txBody>
      </p:sp>
      <p:sp>
        <p:nvSpPr>
          <p:cNvPr id="95" name="Google Shape;95;p18"/>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en" sz="2400"/>
              <a:t>This isn’t everything</a:t>
            </a:r>
            <a:endParaRPr sz="2400"/>
          </a:p>
          <a:p>
            <a:pPr indent="-381000" lvl="0" marL="457200" rtl="0" algn="l">
              <a:spcBef>
                <a:spcPts val="1000"/>
              </a:spcBef>
              <a:spcAft>
                <a:spcPts val="0"/>
              </a:spcAft>
              <a:buSzPts val="2400"/>
              <a:buChar char="●"/>
            </a:pPr>
            <a:r>
              <a:rPr lang="en" sz="2400"/>
              <a:t>Adapt to your situation</a:t>
            </a:r>
            <a:endParaRPr sz="2400"/>
          </a:p>
          <a:p>
            <a:pPr indent="-381000" lvl="0" marL="457200" rtl="0" algn="l">
              <a:spcBef>
                <a:spcPts val="1000"/>
              </a:spcBef>
              <a:spcAft>
                <a:spcPts val="0"/>
              </a:spcAft>
              <a:buSzPts val="2400"/>
              <a:buChar char="●"/>
            </a:pPr>
            <a:r>
              <a:rPr lang="en" sz="2400"/>
              <a:t>Different people, different experiences and needs</a:t>
            </a:r>
            <a:endParaRPr sz="2400"/>
          </a:p>
          <a:p>
            <a:pPr indent="-381000" lvl="0" marL="457200" rtl="0" algn="l">
              <a:spcBef>
                <a:spcPts val="1000"/>
              </a:spcBef>
              <a:spcAft>
                <a:spcPts val="0"/>
              </a:spcAft>
              <a:buSzPts val="2400"/>
              <a:buChar char="●"/>
            </a:pPr>
            <a:r>
              <a:rPr lang="en" sz="2400"/>
              <a:t>Ongoing work</a:t>
            </a:r>
            <a:endParaRPr sz="2400"/>
          </a:p>
          <a:p>
            <a:pPr indent="-381000" lvl="0" marL="457200" rtl="0" algn="l">
              <a:spcBef>
                <a:spcPts val="1000"/>
              </a:spcBef>
              <a:spcAft>
                <a:spcPts val="1000"/>
              </a:spcAft>
              <a:buSzPts val="2400"/>
              <a:buChar char="●"/>
            </a:pPr>
            <a:r>
              <a:rPr lang="en" sz="2400"/>
              <a:t>Start small</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19"/>
          <p:cNvSpPr txBox="1"/>
          <p:nvPr>
            <p:ph type="title"/>
          </p:nvPr>
        </p:nvSpPr>
        <p:spPr>
          <a:xfrm>
            <a:off x="311700" y="814800"/>
            <a:ext cx="8571300" cy="9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t>The Basics</a:t>
            </a:r>
            <a:endParaRPr sz="4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Restrooms</a:t>
            </a:r>
            <a:endParaRPr/>
          </a:p>
        </p:txBody>
      </p:sp>
      <p:sp>
        <p:nvSpPr>
          <p:cNvPr id="106" name="Google Shape;106;p20"/>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93700" lvl="0" marL="457200" rtl="0" algn="l">
              <a:spcBef>
                <a:spcPts val="1000"/>
              </a:spcBef>
              <a:spcAft>
                <a:spcPts val="0"/>
              </a:spcAft>
              <a:buSzPts val="2600"/>
              <a:buChar char="●"/>
            </a:pPr>
            <a:r>
              <a:rPr lang="en" sz="2600"/>
              <a:t>Accessible, easily-reachable, well-labelled a</a:t>
            </a:r>
            <a:r>
              <a:rPr lang="en" sz="2600"/>
              <a:t>ll-gender restrooms for employees</a:t>
            </a:r>
            <a:endParaRPr sz="2600"/>
          </a:p>
          <a:p>
            <a:pPr indent="-393700" lvl="0" marL="457200" rtl="0" algn="l">
              <a:spcBef>
                <a:spcPts val="1000"/>
              </a:spcBef>
              <a:spcAft>
                <a:spcPts val="0"/>
              </a:spcAft>
              <a:buSzPts val="2600"/>
              <a:buChar char="●"/>
            </a:pPr>
            <a:r>
              <a:rPr lang="en" sz="2600"/>
              <a:t>Tell new employees and job candidates about all restroom options (and then don’t worry about which they use)</a:t>
            </a:r>
            <a:endParaRPr sz="2600"/>
          </a:p>
          <a:p>
            <a:pPr indent="-393700" lvl="0" marL="457200" rtl="0" algn="l">
              <a:spcBef>
                <a:spcPts val="1000"/>
              </a:spcBef>
              <a:spcAft>
                <a:spcPts val="1000"/>
              </a:spcAft>
              <a:buSzPts val="2600"/>
              <a:buChar char="●"/>
            </a:pPr>
            <a:r>
              <a:rPr lang="en" sz="2600"/>
              <a:t>Wastebaskets in all stalls</a:t>
            </a:r>
            <a:endParaRPr sz="26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Gender-neutral language</a:t>
            </a:r>
            <a:endParaRPr/>
          </a:p>
        </p:txBody>
      </p:sp>
      <p:sp>
        <p:nvSpPr>
          <p:cNvPr id="112" name="Google Shape;112;p21"/>
          <p:cNvSpPr txBox="1"/>
          <p:nvPr>
            <p:ph idx="1" type="body"/>
          </p:nvPr>
        </p:nvSpPr>
        <p:spPr>
          <a:xfrm>
            <a:off x="311700" y="1266175"/>
            <a:ext cx="39999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Where?</a:t>
            </a:r>
            <a:endParaRPr sz="2400"/>
          </a:p>
          <a:p>
            <a:pPr indent="-342900" lvl="0" marL="457200" rtl="0" algn="l">
              <a:spcBef>
                <a:spcPts val="1600"/>
              </a:spcBef>
              <a:spcAft>
                <a:spcPts val="0"/>
              </a:spcAft>
              <a:buSzPts val="1800"/>
              <a:buChar char="●"/>
            </a:pPr>
            <a:r>
              <a:rPr lang="en" sz="1800"/>
              <a:t>Job descriptions and postings</a:t>
            </a:r>
            <a:endParaRPr sz="1800"/>
          </a:p>
          <a:p>
            <a:pPr indent="-342900" lvl="0" marL="457200" rtl="0" algn="l">
              <a:spcBef>
                <a:spcPts val="0"/>
              </a:spcBef>
              <a:spcAft>
                <a:spcPts val="0"/>
              </a:spcAft>
              <a:buSzPts val="1800"/>
              <a:buChar char="●"/>
            </a:pPr>
            <a:r>
              <a:rPr lang="en" sz="1800"/>
              <a:t>Policies</a:t>
            </a:r>
            <a:endParaRPr sz="1800"/>
          </a:p>
          <a:p>
            <a:pPr indent="-342900" lvl="0" marL="457200" rtl="0" algn="l">
              <a:spcBef>
                <a:spcPts val="0"/>
              </a:spcBef>
              <a:spcAft>
                <a:spcPts val="0"/>
              </a:spcAft>
              <a:buSzPts val="1800"/>
              <a:buChar char="●"/>
            </a:pPr>
            <a:r>
              <a:rPr lang="en" sz="1800"/>
              <a:t>Manuals</a:t>
            </a:r>
            <a:endParaRPr sz="1800"/>
          </a:p>
          <a:p>
            <a:pPr indent="-342900" lvl="0" marL="457200" rtl="0" algn="l">
              <a:spcBef>
                <a:spcPts val="0"/>
              </a:spcBef>
              <a:spcAft>
                <a:spcPts val="0"/>
              </a:spcAft>
              <a:buSzPts val="1800"/>
              <a:buChar char="●"/>
            </a:pPr>
            <a:r>
              <a:rPr lang="en" sz="1800"/>
              <a:t>Announcements</a:t>
            </a:r>
            <a:endParaRPr sz="1800"/>
          </a:p>
          <a:p>
            <a:pPr indent="-342900" lvl="0" marL="457200" rtl="0" algn="l">
              <a:spcBef>
                <a:spcPts val="0"/>
              </a:spcBef>
              <a:spcAft>
                <a:spcPts val="0"/>
              </a:spcAft>
              <a:buSzPts val="1800"/>
              <a:buChar char="●"/>
            </a:pPr>
            <a:r>
              <a:rPr lang="en" sz="1800"/>
              <a:t>Everywhere*</a:t>
            </a:r>
            <a:endParaRPr sz="1800"/>
          </a:p>
          <a:p>
            <a:pPr indent="0" lvl="0" marL="0" rtl="0" algn="l">
              <a:spcBef>
                <a:spcPts val="1600"/>
              </a:spcBef>
              <a:spcAft>
                <a:spcPts val="1600"/>
              </a:spcAft>
              <a:buNone/>
            </a:pPr>
            <a:r>
              <a:rPr lang="en"/>
              <a:t>*unless specifically describing an individual or group whose pronouns and gender you are sure of</a:t>
            </a:r>
            <a:endParaRPr/>
          </a:p>
        </p:txBody>
      </p:sp>
      <p:sp>
        <p:nvSpPr>
          <p:cNvPr id="113" name="Google Shape;113;p21"/>
          <p:cNvSpPr txBox="1"/>
          <p:nvPr>
            <p:ph idx="2" type="body"/>
          </p:nvPr>
        </p:nvSpPr>
        <p:spPr>
          <a:xfrm>
            <a:off x="4832400" y="1266175"/>
            <a:ext cx="39999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How?</a:t>
            </a:r>
            <a:endParaRPr sz="2400"/>
          </a:p>
          <a:p>
            <a:pPr indent="-342900" lvl="0" marL="457200" rtl="0" algn="l">
              <a:spcBef>
                <a:spcPts val="1600"/>
              </a:spcBef>
              <a:spcAft>
                <a:spcPts val="0"/>
              </a:spcAft>
              <a:buSzPts val="1800"/>
              <a:buChar char="●"/>
            </a:pPr>
            <a:r>
              <a:rPr lang="en" sz="1800"/>
              <a:t>Pronouns (they/them/theirs)</a:t>
            </a:r>
            <a:endParaRPr sz="1800"/>
          </a:p>
          <a:p>
            <a:pPr indent="-342900" lvl="0" marL="457200" rtl="0" algn="l">
              <a:spcBef>
                <a:spcPts val="0"/>
              </a:spcBef>
              <a:spcAft>
                <a:spcPts val="0"/>
              </a:spcAft>
              <a:buSzPts val="1800"/>
              <a:buChar char="●"/>
            </a:pPr>
            <a:r>
              <a:rPr lang="en" sz="1800"/>
              <a:t>Nouns (person, employee, candidate)</a:t>
            </a:r>
            <a:endParaRPr sz="1800"/>
          </a:p>
          <a:p>
            <a:pPr indent="-342900" lvl="0" marL="457200" rtl="0" algn="l">
              <a:spcBef>
                <a:spcPts val="0"/>
              </a:spcBef>
              <a:spcAft>
                <a:spcPts val="0"/>
              </a:spcAft>
              <a:buSzPts val="1800"/>
              <a:buChar char="●"/>
            </a:pPr>
            <a:r>
              <a:rPr lang="en" sz="1800"/>
              <a:t>Groups (people, folks, y’all)</a:t>
            </a:r>
            <a:endParaRPr sz="1800"/>
          </a:p>
        </p:txBody>
      </p:sp>
    </p:spTree>
  </p:cSld>
  <p:clrMapOvr>
    <a:masterClrMapping/>
  </p:clrMapOvr>
</p:sld>
</file>

<file path=ppt/theme/theme1.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