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erriweather" panose="020B0604020202020204" charset="0"/>
      <p:regular r:id="rId16"/>
      <p:bold r:id="rId17"/>
      <p:italic r:id="rId18"/>
      <p:boldItalic r:id="rId19"/>
    </p:embeddedFont>
    <p:embeddedFont>
      <p:font typeface="Roboto"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86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dla.ky.gov/librarians/staffdevelopment/Pages/CertificationFAQs.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ctionary.cambridge.org/us/dictionary/english/professional-developmen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businessdictionary.com/definition/professional-development.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274ee43b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274ee43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76daa69b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76daa69b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25ca0dd79_0_7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25ca0dd79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CEU is equal to a certain number of contact hours. For example, the Kentucky Department of Libraries suggests to convert 1.5 CEUs to contact hours you simply move the decimal one place ot the right. This is the equivalent of multiplying 1.5 by 10 meaning they count 10 contact hours per each CEU. (</a:t>
            </a:r>
            <a:r>
              <a:rPr lang="en" u="sng">
                <a:solidFill>
                  <a:schemeClr val="hlink"/>
                </a:solidFill>
                <a:hlinkClick r:id="rId3"/>
              </a:rPr>
              <a:t>https://kdla.ky.gov/librarians/staffdevelopment/Pages/CertificationFAQs.aspx</a:t>
            </a: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25ca0dd79_0_7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25ca0dd79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28c1b037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28c1b037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25ca0dd79_0_8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25ca0dd79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before we get started with our discussion on professional development. Take a quick look. Which of these images do you think demonstrate professional development?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25ca0dd79_0_8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25ca0dd79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25ca0dd79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25ca0dd79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how do we define professional development?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https://dictionary.cambridge.org/us/dictionary/english/professional-development</a:t>
            </a:r>
            <a:endParaRPr/>
          </a:p>
          <a:p>
            <a:pPr marL="0" lvl="0" indent="0" algn="l" rtl="0">
              <a:spcBef>
                <a:spcPts val="0"/>
              </a:spcBef>
              <a:spcAft>
                <a:spcPts val="0"/>
              </a:spcAft>
              <a:buNone/>
            </a:pPr>
            <a:r>
              <a:rPr lang="en" u="sng">
                <a:solidFill>
                  <a:schemeClr val="hlink"/>
                </a:solidFill>
                <a:hlinkClick r:id="rId4"/>
              </a:rPr>
              <a:t>http://www.businessdictionary.com/definition/professional-development.html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5ca0dd79_0_7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5ca0dd79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6274ee43b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6274ee43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about level of education for attendees. </a:t>
            </a:r>
            <a:endParaRPr/>
          </a:p>
          <a:p>
            <a:pPr marL="0" lvl="0" indent="0" algn="l" rtl="0">
              <a:spcBef>
                <a:spcPts val="0"/>
              </a:spcBef>
              <a:spcAft>
                <a:spcPts val="0"/>
              </a:spcAft>
              <a:buNone/>
            </a:pPr>
            <a:endParaRPr/>
          </a:p>
          <a:p>
            <a:pPr marL="0" lvl="0" indent="0" algn="l" rtl="0">
              <a:spcBef>
                <a:spcPts val="0"/>
              </a:spcBef>
              <a:spcAft>
                <a:spcPts val="0"/>
              </a:spcAft>
              <a:buNone/>
            </a:pPr>
            <a:r>
              <a:rPr lang="en"/>
              <a:t>Educational costs- employer plans, friends scholarships, etc.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274ee43b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274ee43b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Required certifications are sometimes required by state associations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25ca0dd79_0_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25ca0dd79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forget to also look for staff development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owman.com/ISBN/9781538116999/Landing-a-Library-Job"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rowman.com/ISBN/9781538116999/Landing-a-Library-Job" TargetMode="External"/><Relationship Id="rId7" Type="http://schemas.openxmlformats.org/officeDocument/2006/relationships/hyperlink" Target="https://twitter.com/DelorisFoxworth"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www.linkedin.com/in/deloris-foxworth-06ab4a19" TargetMode="External"/><Relationship Id="rId5" Type="http://schemas.openxmlformats.org/officeDocument/2006/relationships/hyperlink" Target="mailto:deloris.foxworth@uky.edu" TargetMode="External"/><Relationship Id="rId4" Type="http://schemas.openxmlformats.org/officeDocument/2006/relationships/image" Target="../media/image1.png"/><Relationship Id="rId9"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hyperlink" Target="https://rowman.com/ISBN/9781538116999/Landing-a-Library-Job"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ictionary.cambridge.org/us/dictionary/english/professional-developmen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www.businessdictionary.com/definition/professional-development.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news.release/nlsoy.nr0.ht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3.weforum.org/docs/WEF_Future_of_Job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ala-apa.org/lssc/"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ala-apa.org/certification/what-is-certification-2/"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Staying relevant in the library profession</a:t>
            </a:r>
            <a:endParaRPr/>
          </a:p>
        </p:txBody>
      </p:sp>
      <p:sp>
        <p:nvSpPr>
          <p:cNvPr id="65" name="Google Shape;65;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Presented by Deloris Jackson Foxworth*</a:t>
            </a:r>
            <a:endParaRPr/>
          </a:p>
        </p:txBody>
      </p:sp>
      <p:pic>
        <p:nvPicPr>
          <p:cNvPr id="66" name="Google Shape;66;p13">
            <a:hlinkClick r:id="rId3"/>
          </p:cNvPr>
          <p:cNvPicPr preferRelativeResize="0"/>
          <p:nvPr/>
        </p:nvPicPr>
        <p:blipFill rotWithShape="1">
          <a:blip r:embed="rId4">
            <a:alphaModFix/>
          </a:blip>
          <a:srcRect l="7689" t="20369" r="73291" b="29174"/>
          <a:stretch/>
        </p:blipFill>
        <p:spPr>
          <a:xfrm>
            <a:off x="7336590" y="2571750"/>
            <a:ext cx="1574684" cy="2348650"/>
          </a:xfrm>
          <a:prstGeom prst="rect">
            <a:avLst/>
          </a:prstGeom>
          <a:noFill/>
          <a:ln w="1905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sp>
        <p:nvSpPr>
          <p:cNvPr id="67" name="Google Shape;67;p13"/>
          <p:cNvSpPr txBox="1">
            <a:spLocks noGrp="1"/>
          </p:cNvSpPr>
          <p:nvPr>
            <p:ph type="ctrTitle"/>
          </p:nvPr>
        </p:nvSpPr>
        <p:spPr>
          <a:xfrm>
            <a:off x="4350300" y="4642300"/>
            <a:ext cx="2875500" cy="43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00" i="1">
                <a:solidFill>
                  <a:srgbClr val="FFFFFF"/>
                </a:solidFill>
              </a:rPr>
              <a:t>*Author of Landing a Library Job</a:t>
            </a:r>
            <a:endParaRPr sz="1200" i="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professional development avenues</a:t>
            </a:r>
            <a:endParaRPr/>
          </a:p>
        </p:txBody>
      </p:sp>
      <p:sp>
        <p:nvSpPr>
          <p:cNvPr id="156" name="Google Shape;156;p22"/>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types of professional development</a:t>
            </a:r>
            <a:endParaRPr/>
          </a:p>
          <a:p>
            <a:pPr marL="457200" lvl="0" indent="-311150" algn="l" rtl="0">
              <a:spcBef>
                <a:spcPts val="1600"/>
              </a:spcBef>
              <a:spcAft>
                <a:spcPts val="0"/>
              </a:spcAft>
              <a:buSzPts val="1300"/>
              <a:buChar char="●"/>
            </a:pPr>
            <a:r>
              <a:rPr lang="en"/>
              <a:t>Cross-training</a:t>
            </a:r>
            <a:endParaRPr/>
          </a:p>
          <a:p>
            <a:pPr marL="457200" lvl="0" indent="-311150" algn="l" rtl="0">
              <a:spcBef>
                <a:spcPts val="0"/>
              </a:spcBef>
              <a:spcAft>
                <a:spcPts val="0"/>
              </a:spcAft>
              <a:buSzPts val="1300"/>
              <a:buChar char="●"/>
            </a:pPr>
            <a:r>
              <a:rPr lang="en"/>
              <a:t>Mentorship/job shadowing</a:t>
            </a:r>
            <a:endParaRPr/>
          </a:p>
          <a:p>
            <a:pPr marL="457200" lvl="0" indent="-311150" algn="l" rtl="0">
              <a:spcBef>
                <a:spcPts val="0"/>
              </a:spcBef>
              <a:spcAft>
                <a:spcPts val="0"/>
              </a:spcAft>
              <a:buSzPts val="1300"/>
              <a:buChar char="●"/>
            </a:pPr>
            <a:r>
              <a:rPr lang="en"/>
              <a:t>Conducting research</a:t>
            </a:r>
            <a:endParaRPr/>
          </a:p>
          <a:p>
            <a:pPr marL="457200" lvl="0" indent="-311150" algn="l" rtl="0">
              <a:spcBef>
                <a:spcPts val="0"/>
              </a:spcBef>
              <a:spcAft>
                <a:spcPts val="0"/>
              </a:spcAft>
              <a:buSzPts val="1300"/>
              <a:buChar char="●"/>
            </a:pPr>
            <a:r>
              <a:rPr lang="en"/>
              <a:t>Writing/Publishing</a:t>
            </a:r>
            <a:endParaRPr/>
          </a:p>
          <a:p>
            <a:pPr marL="457200" lvl="0" indent="-311150" algn="l" rtl="0">
              <a:spcBef>
                <a:spcPts val="0"/>
              </a:spcBef>
              <a:spcAft>
                <a:spcPts val="0"/>
              </a:spcAft>
              <a:buSzPts val="1300"/>
              <a:buChar char="●"/>
            </a:pPr>
            <a:r>
              <a:rPr lang="en"/>
              <a:t>Leading trainings</a:t>
            </a:r>
            <a:endParaRPr/>
          </a:p>
          <a:p>
            <a:pPr marL="457200" lvl="0" indent="-311150" algn="l" rtl="0">
              <a:spcBef>
                <a:spcPts val="0"/>
              </a:spcBef>
              <a:spcAft>
                <a:spcPts val="0"/>
              </a:spcAft>
              <a:buSzPts val="1300"/>
              <a:buChar char="●"/>
            </a:pPr>
            <a:r>
              <a:rPr lang="en"/>
              <a:t>Teaching classes</a:t>
            </a:r>
            <a:endParaRPr/>
          </a:p>
        </p:txBody>
      </p:sp>
      <p:sp>
        <p:nvSpPr>
          <p:cNvPr id="157" name="Google Shape;157;p22"/>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regarding other avenues of professional development:</a:t>
            </a:r>
            <a:endParaRPr/>
          </a:p>
          <a:p>
            <a:pPr marL="457200" lvl="0" indent="-311150" algn="l" rtl="0">
              <a:spcBef>
                <a:spcPts val="1600"/>
              </a:spcBef>
              <a:spcAft>
                <a:spcPts val="0"/>
              </a:spcAft>
              <a:buSzPts val="1300"/>
              <a:buChar char="●"/>
            </a:pPr>
            <a:r>
              <a:rPr lang="en"/>
              <a:t>Consider collaborating with others in your library and/or related organizations or professions. </a:t>
            </a:r>
            <a:endParaRPr/>
          </a:p>
          <a:p>
            <a:pPr marL="457200" lvl="0" indent="-311150" algn="l" rtl="0">
              <a:spcBef>
                <a:spcPts val="0"/>
              </a:spcBef>
              <a:spcAft>
                <a:spcPts val="0"/>
              </a:spcAft>
              <a:buSzPts val="1300"/>
              <a:buChar char="●"/>
            </a:pPr>
            <a:r>
              <a:rPr lang="en"/>
              <a:t>Some of these opportunities may even pay.</a:t>
            </a:r>
            <a:endParaRPr/>
          </a:p>
          <a:p>
            <a:pPr marL="457200" lvl="0" indent="-311150" algn="l" rtl="0">
              <a:spcBef>
                <a:spcPts val="0"/>
              </a:spcBef>
              <a:spcAft>
                <a:spcPts val="0"/>
              </a:spcAft>
              <a:buSzPts val="1300"/>
              <a:buChar char="●"/>
            </a:pPr>
            <a:r>
              <a:rPr lang="en"/>
              <a:t>Many of these opportunities are promoted on listservs or through social media. </a:t>
            </a:r>
            <a:endParaRPr/>
          </a:p>
          <a:p>
            <a:pPr marL="457200" lvl="0" indent="-311150" algn="l" rtl="0">
              <a:spcBef>
                <a:spcPts val="0"/>
              </a:spcBef>
              <a:spcAft>
                <a:spcPts val="0"/>
              </a:spcAft>
              <a:buSzPts val="1300"/>
              <a:buChar char="●"/>
            </a:pPr>
            <a:r>
              <a:rPr lang="en"/>
              <a:t>Ask others in the profession what they are doing for professional development and what they are interested in learning about.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Scale of cost$</a:t>
            </a:r>
            <a:endParaRPr/>
          </a:p>
        </p:txBody>
      </p:sp>
      <p:cxnSp>
        <p:nvCxnSpPr>
          <p:cNvPr id="163" name="Google Shape;163;p23"/>
          <p:cNvCxnSpPr/>
          <p:nvPr/>
        </p:nvCxnSpPr>
        <p:spPr>
          <a:xfrm>
            <a:off x="619700" y="2751475"/>
            <a:ext cx="7833000" cy="0"/>
          </a:xfrm>
          <a:prstGeom prst="straightConnector1">
            <a:avLst/>
          </a:prstGeom>
          <a:noFill/>
          <a:ln w="114300" cap="flat" cmpd="sng">
            <a:solidFill>
              <a:schemeClr val="dk2"/>
            </a:solidFill>
            <a:prstDash val="solid"/>
            <a:round/>
            <a:headEnd type="none" w="med" len="med"/>
            <a:tailEnd type="none" w="med" len="med"/>
          </a:ln>
        </p:spPr>
      </p:cxnSp>
      <p:sp>
        <p:nvSpPr>
          <p:cNvPr id="164" name="Google Shape;164;p23"/>
          <p:cNvSpPr/>
          <p:nvPr/>
        </p:nvSpPr>
        <p:spPr>
          <a:xfrm>
            <a:off x="619700" y="2658475"/>
            <a:ext cx="186000" cy="18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8325525" y="2658475"/>
            <a:ext cx="186000" cy="18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txBox="1"/>
          <p:nvPr/>
        </p:nvSpPr>
        <p:spPr>
          <a:xfrm>
            <a:off x="49550" y="4378325"/>
            <a:ext cx="9792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Roboto"/>
                <a:ea typeface="Roboto"/>
                <a:cs typeface="Roboto"/>
                <a:sym typeface="Roboto"/>
              </a:rPr>
              <a:t>Less expensive</a:t>
            </a:r>
            <a:endParaRPr sz="900">
              <a:latin typeface="Roboto"/>
              <a:ea typeface="Roboto"/>
              <a:cs typeface="Roboto"/>
              <a:sym typeface="Roboto"/>
            </a:endParaRPr>
          </a:p>
        </p:txBody>
      </p:sp>
      <p:sp>
        <p:nvSpPr>
          <p:cNvPr id="167" name="Google Shape;167;p23"/>
          <p:cNvSpPr txBox="1"/>
          <p:nvPr/>
        </p:nvSpPr>
        <p:spPr>
          <a:xfrm>
            <a:off x="7749850" y="4378325"/>
            <a:ext cx="10824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Roboto"/>
                <a:ea typeface="Roboto"/>
                <a:cs typeface="Roboto"/>
                <a:sym typeface="Roboto"/>
              </a:rPr>
              <a:t>More expensive</a:t>
            </a:r>
            <a:endParaRPr sz="900">
              <a:latin typeface="Roboto"/>
              <a:ea typeface="Roboto"/>
              <a:cs typeface="Roboto"/>
              <a:sym typeface="Roboto"/>
            </a:endParaRPr>
          </a:p>
        </p:txBody>
      </p:sp>
      <p:cxnSp>
        <p:nvCxnSpPr>
          <p:cNvPr id="168" name="Google Shape;168;p23"/>
          <p:cNvCxnSpPr/>
          <p:nvPr/>
        </p:nvCxnSpPr>
        <p:spPr>
          <a:xfrm>
            <a:off x="911657" y="2308575"/>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69" name="Google Shape;169;p23"/>
          <p:cNvGrpSpPr/>
          <p:nvPr/>
        </p:nvGrpSpPr>
        <p:grpSpPr>
          <a:xfrm>
            <a:off x="632094" y="3250575"/>
            <a:ext cx="894300" cy="520500"/>
            <a:chOff x="1671350" y="3399250"/>
            <a:chExt cx="894300" cy="520500"/>
          </a:xfrm>
        </p:grpSpPr>
        <p:sp>
          <p:nvSpPr>
            <p:cNvPr id="170" name="Google Shape;170;p23"/>
            <p:cNvSpPr/>
            <p:nvPr/>
          </p:nvSpPr>
          <p:spPr>
            <a:xfrm>
              <a:off x="1722775" y="3440100"/>
              <a:ext cx="756000" cy="384300"/>
            </a:xfrm>
            <a:prstGeom prst="wedgeRectCallout">
              <a:avLst>
                <a:gd name="adj1" fmla="val -19623"/>
                <a:gd name="adj2" fmla="val -9811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Sign up for listservs</a:t>
              </a:r>
              <a:endParaRPr sz="1000" b="1">
                <a:solidFill>
                  <a:schemeClr val="lt1"/>
                </a:solidFill>
                <a:latin typeface="Roboto"/>
                <a:ea typeface="Roboto"/>
                <a:cs typeface="Roboto"/>
                <a:sym typeface="Roboto"/>
              </a:endParaRPr>
            </a:p>
          </p:txBody>
        </p:sp>
      </p:grpSp>
      <p:cxnSp>
        <p:nvCxnSpPr>
          <p:cNvPr id="172" name="Google Shape;172;p23"/>
          <p:cNvCxnSpPr/>
          <p:nvPr/>
        </p:nvCxnSpPr>
        <p:spPr>
          <a:xfrm>
            <a:off x="4714244" y="2272325"/>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73" name="Google Shape;173;p23"/>
          <p:cNvGrpSpPr/>
          <p:nvPr/>
        </p:nvGrpSpPr>
        <p:grpSpPr>
          <a:xfrm>
            <a:off x="4391614" y="1758542"/>
            <a:ext cx="1072087" cy="551834"/>
            <a:chOff x="1671350" y="3399250"/>
            <a:chExt cx="894300" cy="520500"/>
          </a:xfrm>
        </p:grpSpPr>
        <p:sp>
          <p:nvSpPr>
            <p:cNvPr id="174" name="Google Shape;174;p23"/>
            <p:cNvSpPr/>
            <p:nvPr/>
          </p:nvSpPr>
          <p:spPr>
            <a:xfrm>
              <a:off x="1722775" y="3440100"/>
              <a:ext cx="756000" cy="384300"/>
            </a:xfrm>
            <a:prstGeom prst="wedgeRectCallout">
              <a:avLst>
                <a:gd name="adj1" fmla="val -21164"/>
                <a:gd name="adj2" fmla="val 93348"/>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Join an </a:t>
              </a:r>
              <a:endParaRPr sz="1000" b="1">
                <a:solidFill>
                  <a:schemeClr val="lt1"/>
                </a:solidFill>
                <a:latin typeface="Roboto"/>
                <a:ea typeface="Roboto"/>
                <a:cs typeface="Roboto"/>
                <a:sym typeface="Roboto"/>
              </a:endParaRPr>
            </a:p>
            <a:p>
              <a:pPr marL="0" lvl="0" indent="0" algn="ctr" rtl="0">
                <a:spcBef>
                  <a:spcPts val="0"/>
                </a:spcBef>
                <a:spcAft>
                  <a:spcPts val="0"/>
                </a:spcAft>
                <a:buNone/>
              </a:pPr>
              <a:r>
                <a:rPr lang="en" sz="1000" b="1">
                  <a:solidFill>
                    <a:schemeClr val="lt1"/>
                  </a:solidFill>
                  <a:latin typeface="Roboto"/>
                  <a:ea typeface="Roboto"/>
                  <a:cs typeface="Roboto"/>
                  <a:sym typeface="Roboto"/>
                </a:rPr>
                <a:t>interest group</a:t>
              </a:r>
              <a:endParaRPr sz="1000" b="1">
                <a:solidFill>
                  <a:schemeClr val="lt1"/>
                </a:solidFill>
                <a:latin typeface="Roboto"/>
                <a:ea typeface="Roboto"/>
                <a:cs typeface="Roboto"/>
                <a:sym typeface="Roboto"/>
              </a:endParaRPr>
            </a:p>
          </p:txBody>
        </p:sp>
      </p:grpSp>
      <p:cxnSp>
        <p:nvCxnSpPr>
          <p:cNvPr id="176" name="Google Shape;176;p23"/>
          <p:cNvCxnSpPr/>
          <p:nvPr/>
        </p:nvCxnSpPr>
        <p:spPr>
          <a:xfrm>
            <a:off x="8191057" y="2278725"/>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77" name="Google Shape;177;p23"/>
          <p:cNvGrpSpPr/>
          <p:nvPr/>
        </p:nvGrpSpPr>
        <p:grpSpPr>
          <a:xfrm>
            <a:off x="7911494" y="3220725"/>
            <a:ext cx="894300" cy="520500"/>
            <a:chOff x="1671350" y="3399250"/>
            <a:chExt cx="894300" cy="520500"/>
          </a:xfrm>
        </p:grpSpPr>
        <p:sp>
          <p:nvSpPr>
            <p:cNvPr id="178" name="Google Shape;178;p23"/>
            <p:cNvSpPr/>
            <p:nvPr/>
          </p:nvSpPr>
          <p:spPr>
            <a:xfrm>
              <a:off x="1722775" y="3440100"/>
              <a:ext cx="756000" cy="384300"/>
            </a:xfrm>
            <a:prstGeom prst="wedgeRectCallout">
              <a:avLst>
                <a:gd name="adj1" fmla="val -19623"/>
                <a:gd name="adj2" fmla="val -9811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Get a degree</a:t>
              </a:r>
              <a:endParaRPr sz="1000" b="1">
                <a:solidFill>
                  <a:schemeClr val="lt1"/>
                </a:solidFill>
                <a:latin typeface="Roboto"/>
                <a:ea typeface="Roboto"/>
                <a:cs typeface="Roboto"/>
                <a:sym typeface="Roboto"/>
              </a:endParaRPr>
            </a:p>
          </p:txBody>
        </p:sp>
      </p:grpSp>
      <p:cxnSp>
        <p:nvCxnSpPr>
          <p:cNvPr id="180" name="Google Shape;180;p23"/>
          <p:cNvCxnSpPr/>
          <p:nvPr/>
        </p:nvCxnSpPr>
        <p:spPr>
          <a:xfrm>
            <a:off x="6894282" y="2571750"/>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81" name="Google Shape;181;p23"/>
          <p:cNvGrpSpPr/>
          <p:nvPr/>
        </p:nvGrpSpPr>
        <p:grpSpPr>
          <a:xfrm>
            <a:off x="6614719" y="3513750"/>
            <a:ext cx="894300" cy="520500"/>
            <a:chOff x="1671350" y="3399250"/>
            <a:chExt cx="894300" cy="520500"/>
          </a:xfrm>
        </p:grpSpPr>
        <p:sp>
          <p:nvSpPr>
            <p:cNvPr id="182" name="Google Shape;182;p23"/>
            <p:cNvSpPr/>
            <p:nvPr/>
          </p:nvSpPr>
          <p:spPr>
            <a:xfrm>
              <a:off x="1722775" y="3440100"/>
              <a:ext cx="756000" cy="384300"/>
            </a:xfrm>
            <a:prstGeom prst="wedgeRectCallout">
              <a:avLst>
                <a:gd name="adj1" fmla="val -19623"/>
                <a:gd name="adj2" fmla="val -9811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Attend a conference</a:t>
              </a:r>
              <a:endParaRPr sz="1000" b="1">
                <a:solidFill>
                  <a:schemeClr val="lt1"/>
                </a:solidFill>
                <a:latin typeface="Roboto"/>
                <a:ea typeface="Roboto"/>
                <a:cs typeface="Roboto"/>
                <a:sym typeface="Roboto"/>
              </a:endParaRPr>
            </a:p>
          </p:txBody>
        </p:sp>
      </p:grpSp>
      <p:cxnSp>
        <p:nvCxnSpPr>
          <p:cNvPr id="184" name="Google Shape;184;p23"/>
          <p:cNvCxnSpPr/>
          <p:nvPr/>
        </p:nvCxnSpPr>
        <p:spPr>
          <a:xfrm>
            <a:off x="7576307" y="2020225"/>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85" name="Google Shape;185;p23"/>
          <p:cNvGrpSpPr/>
          <p:nvPr/>
        </p:nvGrpSpPr>
        <p:grpSpPr>
          <a:xfrm>
            <a:off x="7279019" y="1587938"/>
            <a:ext cx="894300" cy="520500"/>
            <a:chOff x="1653625" y="2024963"/>
            <a:chExt cx="894300" cy="520500"/>
          </a:xfrm>
        </p:grpSpPr>
        <p:sp>
          <p:nvSpPr>
            <p:cNvPr id="186" name="Google Shape;186;p23"/>
            <p:cNvSpPr/>
            <p:nvPr/>
          </p:nvSpPr>
          <p:spPr>
            <a:xfrm>
              <a:off x="1729825" y="2055650"/>
              <a:ext cx="756000" cy="384300"/>
            </a:xfrm>
            <a:prstGeom prst="wedgeRectCallout">
              <a:avLst>
                <a:gd name="adj1" fmla="val -21229"/>
                <a:gd name="adj2" fmla="val 101464"/>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1653625" y="2024963"/>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Get a certification</a:t>
              </a:r>
              <a:endParaRPr sz="1000" b="1">
                <a:solidFill>
                  <a:schemeClr val="lt1"/>
                </a:solidFill>
                <a:latin typeface="Roboto"/>
                <a:ea typeface="Roboto"/>
                <a:cs typeface="Roboto"/>
                <a:sym typeface="Roboto"/>
              </a:endParaRPr>
            </a:p>
          </p:txBody>
        </p:sp>
      </p:grpSp>
      <p:cxnSp>
        <p:nvCxnSpPr>
          <p:cNvPr id="188" name="Google Shape;188;p23"/>
          <p:cNvCxnSpPr/>
          <p:nvPr/>
        </p:nvCxnSpPr>
        <p:spPr>
          <a:xfrm>
            <a:off x="1790582" y="2540100"/>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89" name="Google Shape;189;p23"/>
          <p:cNvGrpSpPr/>
          <p:nvPr/>
        </p:nvGrpSpPr>
        <p:grpSpPr>
          <a:xfrm>
            <a:off x="1511019" y="3482100"/>
            <a:ext cx="894300" cy="520500"/>
            <a:chOff x="1671350" y="3399250"/>
            <a:chExt cx="894300" cy="520500"/>
          </a:xfrm>
        </p:grpSpPr>
        <p:sp>
          <p:nvSpPr>
            <p:cNvPr id="190" name="Google Shape;190;p23"/>
            <p:cNvSpPr/>
            <p:nvPr/>
          </p:nvSpPr>
          <p:spPr>
            <a:xfrm>
              <a:off x="1722775" y="3440100"/>
              <a:ext cx="756000" cy="384300"/>
            </a:xfrm>
            <a:prstGeom prst="wedgeRectCallout">
              <a:avLst>
                <a:gd name="adj1" fmla="val -19623"/>
                <a:gd name="adj2" fmla="val -9811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Cross-train</a:t>
              </a:r>
              <a:endParaRPr sz="1000" b="1">
                <a:solidFill>
                  <a:schemeClr val="lt1"/>
                </a:solidFill>
                <a:latin typeface="Roboto"/>
                <a:ea typeface="Roboto"/>
                <a:cs typeface="Roboto"/>
                <a:sym typeface="Roboto"/>
              </a:endParaRPr>
            </a:p>
          </p:txBody>
        </p:sp>
      </p:grpSp>
      <p:cxnSp>
        <p:nvCxnSpPr>
          <p:cNvPr id="192" name="Google Shape;192;p23"/>
          <p:cNvCxnSpPr/>
          <p:nvPr/>
        </p:nvCxnSpPr>
        <p:spPr>
          <a:xfrm>
            <a:off x="1315544" y="2075200"/>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93" name="Google Shape;193;p23"/>
          <p:cNvGrpSpPr/>
          <p:nvPr/>
        </p:nvGrpSpPr>
        <p:grpSpPr>
          <a:xfrm>
            <a:off x="1018256" y="1642913"/>
            <a:ext cx="894300" cy="520500"/>
            <a:chOff x="1653625" y="2024963"/>
            <a:chExt cx="894300" cy="520500"/>
          </a:xfrm>
        </p:grpSpPr>
        <p:sp>
          <p:nvSpPr>
            <p:cNvPr id="194" name="Google Shape;194;p23"/>
            <p:cNvSpPr/>
            <p:nvPr/>
          </p:nvSpPr>
          <p:spPr>
            <a:xfrm>
              <a:off x="1729825" y="2055650"/>
              <a:ext cx="756000" cy="384300"/>
            </a:xfrm>
            <a:prstGeom prst="wedgeRectCallout">
              <a:avLst>
                <a:gd name="adj1" fmla="val -21229"/>
                <a:gd name="adj2" fmla="val 101464"/>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txBox="1"/>
            <p:nvPr/>
          </p:nvSpPr>
          <p:spPr>
            <a:xfrm>
              <a:off x="1653625" y="2024963"/>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Be a mentor</a:t>
              </a:r>
              <a:endParaRPr sz="1000" b="1">
                <a:solidFill>
                  <a:schemeClr val="lt1"/>
                </a:solidFill>
                <a:latin typeface="Roboto"/>
                <a:ea typeface="Roboto"/>
                <a:cs typeface="Roboto"/>
                <a:sym typeface="Roboto"/>
              </a:endParaRPr>
            </a:p>
          </p:txBody>
        </p:sp>
      </p:grpSp>
      <p:cxnSp>
        <p:nvCxnSpPr>
          <p:cNvPr id="196" name="Google Shape;196;p23"/>
          <p:cNvCxnSpPr/>
          <p:nvPr/>
        </p:nvCxnSpPr>
        <p:spPr>
          <a:xfrm>
            <a:off x="2332732" y="2222150"/>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197" name="Google Shape;197;p23"/>
          <p:cNvGrpSpPr/>
          <p:nvPr/>
        </p:nvGrpSpPr>
        <p:grpSpPr>
          <a:xfrm>
            <a:off x="2035450" y="1758551"/>
            <a:ext cx="894300" cy="551700"/>
            <a:chOff x="1653631" y="1993651"/>
            <a:chExt cx="894300" cy="551700"/>
          </a:xfrm>
        </p:grpSpPr>
        <p:sp>
          <p:nvSpPr>
            <p:cNvPr id="198" name="Google Shape;198;p23"/>
            <p:cNvSpPr/>
            <p:nvPr/>
          </p:nvSpPr>
          <p:spPr>
            <a:xfrm>
              <a:off x="1729825" y="2055650"/>
              <a:ext cx="756000" cy="384300"/>
            </a:xfrm>
            <a:prstGeom prst="wedgeRectCallout">
              <a:avLst>
                <a:gd name="adj1" fmla="val -21229"/>
                <a:gd name="adj2" fmla="val 101464"/>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txBox="1"/>
            <p:nvPr/>
          </p:nvSpPr>
          <p:spPr>
            <a:xfrm>
              <a:off x="1653631" y="1993651"/>
              <a:ext cx="8943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Lead a training</a:t>
              </a:r>
              <a:endParaRPr sz="1000" b="1">
                <a:solidFill>
                  <a:schemeClr val="lt1"/>
                </a:solidFill>
                <a:latin typeface="Roboto"/>
                <a:ea typeface="Roboto"/>
                <a:cs typeface="Roboto"/>
                <a:sym typeface="Roboto"/>
              </a:endParaRPr>
            </a:p>
          </p:txBody>
        </p:sp>
      </p:grpSp>
      <p:cxnSp>
        <p:nvCxnSpPr>
          <p:cNvPr id="200" name="Google Shape;200;p23"/>
          <p:cNvCxnSpPr/>
          <p:nvPr/>
        </p:nvCxnSpPr>
        <p:spPr>
          <a:xfrm>
            <a:off x="2964307" y="2386575"/>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201" name="Google Shape;201;p23"/>
          <p:cNvGrpSpPr/>
          <p:nvPr/>
        </p:nvGrpSpPr>
        <p:grpSpPr>
          <a:xfrm>
            <a:off x="2630001" y="3315292"/>
            <a:ext cx="1072087" cy="551834"/>
            <a:chOff x="1671350" y="3399250"/>
            <a:chExt cx="894300" cy="520500"/>
          </a:xfrm>
        </p:grpSpPr>
        <p:sp>
          <p:nvSpPr>
            <p:cNvPr id="202" name="Google Shape;202;p23"/>
            <p:cNvSpPr/>
            <p:nvPr/>
          </p:nvSpPr>
          <p:spPr>
            <a:xfrm>
              <a:off x="1722775" y="3440100"/>
              <a:ext cx="756000" cy="384300"/>
            </a:xfrm>
            <a:prstGeom prst="wedgeRectCallout">
              <a:avLst>
                <a:gd name="adj1" fmla="val -19623"/>
                <a:gd name="adj2" fmla="val -9811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Teach a class</a:t>
              </a:r>
              <a:endParaRPr sz="1000" b="1">
                <a:solidFill>
                  <a:schemeClr val="lt1"/>
                </a:solidFill>
                <a:latin typeface="Roboto"/>
                <a:ea typeface="Roboto"/>
                <a:cs typeface="Roboto"/>
                <a:sym typeface="Roboto"/>
              </a:endParaRPr>
            </a:p>
          </p:txBody>
        </p:sp>
      </p:grpSp>
      <p:cxnSp>
        <p:nvCxnSpPr>
          <p:cNvPr id="204" name="Google Shape;204;p23"/>
          <p:cNvCxnSpPr/>
          <p:nvPr/>
        </p:nvCxnSpPr>
        <p:spPr>
          <a:xfrm>
            <a:off x="3590769" y="2051563"/>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205" name="Google Shape;205;p23"/>
          <p:cNvGrpSpPr/>
          <p:nvPr/>
        </p:nvGrpSpPr>
        <p:grpSpPr>
          <a:xfrm>
            <a:off x="3293488" y="1587950"/>
            <a:ext cx="894300" cy="551700"/>
            <a:chOff x="1653631" y="1993638"/>
            <a:chExt cx="894300" cy="551700"/>
          </a:xfrm>
        </p:grpSpPr>
        <p:sp>
          <p:nvSpPr>
            <p:cNvPr id="206" name="Google Shape;206;p23"/>
            <p:cNvSpPr/>
            <p:nvPr/>
          </p:nvSpPr>
          <p:spPr>
            <a:xfrm>
              <a:off x="1729825" y="2055650"/>
              <a:ext cx="756000" cy="384300"/>
            </a:xfrm>
            <a:prstGeom prst="wedgeRectCallout">
              <a:avLst>
                <a:gd name="adj1" fmla="val -21229"/>
                <a:gd name="adj2" fmla="val 101464"/>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txBox="1"/>
            <p:nvPr/>
          </p:nvSpPr>
          <p:spPr>
            <a:xfrm>
              <a:off x="1653631" y="1993638"/>
              <a:ext cx="894300" cy="55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Write &amp; Publish</a:t>
              </a:r>
              <a:endParaRPr sz="1000" b="1">
                <a:solidFill>
                  <a:schemeClr val="lt1"/>
                </a:solidFill>
                <a:latin typeface="Roboto"/>
                <a:ea typeface="Roboto"/>
                <a:cs typeface="Roboto"/>
                <a:sym typeface="Roboto"/>
              </a:endParaRPr>
            </a:p>
          </p:txBody>
        </p:sp>
      </p:grpSp>
      <p:cxnSp>
        <p:nvCxnSpPr>
          <p:cNvPr id="208" name="Google Shape;208;p23"/>
          <p:cNvCxnSpPr/>
          <p:nvPr/>
        </p:nvCxnSpPr>
        <p:spPr>
          <a:xfrm>
            <a:off x="4140544" y="2462775"/>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209" name="Google Shape;209;p23"/>
          <p:cNvGrpSpPr/>
          <p:nvPr/>
        </p:nvGrpSpPr>
        <p:grpSpPr>
          <a:xfrm>
            <a:off x="3806239" y="3391492"/>
            <a:ext cx="1072087" cy="551834"/>
            <a:chOff x="1671350" y="3399250"/>
            <a:chExt cx="894300" cy="520500"/>
          </a:xfrm>
        </p:grpSpPr>
        <p:sp>
          <p:nvSpPr>
            <p:cNvPr id="210" name="Google Shape;210;p23"/>
            <p:cNvSpPr/>
            <p:nvPr/>
          </p:nvSpPr>
          <p:spPr>
            <a:xfrm>
              <a:off x="1722775" y="3440100"/>
              <a:ext cx="756000" cy="384300"/>
            </a:xfrm>
            <a:prstGeom prst="wedgeRectCallout">
              <a:avLst>
                <a:gd name="adj1" fmla="val -19623"/>
                <a:gd name="adj2" fmla="val -9811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Become a member</a:t>
              </a:r>
              <a:endParaRPr sz="1000" b="1">
                <a:solidFill>
                  <a:schemeClr val="lt1"/>
                </a:solidFill>
                <a:latin typeface="Roboto"/>
                <a:ea typeface="Roboto"/>
                <a:cs typeface="Roboto"/>
                <a:sym typeface="Roboto"/>
              </a:endParaRPr>
            </a:p>
          </p:txBody>
        </p:sp>
      </p:grpSp>
      <p:cxnSp>
        <p:nvCxnSpPr>
          <p:cNvPr id="212" name="Google Shape;212;p23"/>
          <p:cNvCxnSpPr/>
          <p:nvPr/>
        </p:nvCxnSpPr>
        <p:spPr>
          <a:xfrm>
            <a:off x="6119844" y="2156700"/>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213" name="Google Shape;213;p23"/>
          <p:cNvGrpSpPr/>
          <p:nvPr/>
        </p:nvGrpSpPr>
        <p:grpSpPr>
          <a:xfrm>
            <a:off x="5797214" y="1642917"/>
            <a:ext cx="1072087" cy="551834"/>
            <a:chOff x="1671350" y="3399250"/>
            <a:chExt cx="894300" cy="520500"/>
          </a:xfrm>
        </p:grpSpPr>
        <p:sp>
          <p:nvSpPr>
            <p:cNvPr id="214" name="Google Shape;214;p23"/>
            <p:cNvSpPr/>
            <p:nvPr/>
          </p:nvSpPr>
          <p:spPr>
            <a:xfrm>
              <a:off x="1722775" y="3440100"/>
              <a:ext cx="756000" cy="384300"/>
            </a:xfrm>
            <a:prstGeom prst="wedgeRectCallout">
              <a:avLst>
                <a:gd name="adj1" fmla="val -21164"/>
                <a:gd name="adj2" fmla="val 93348"/>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Submit to present</a:t>
              </a:r>
              <a:endParaRPr sz="1000" b="1">
                <a:solidFill>
                  <a:schemeClr val="lt1"/>
                </a:solidFill>
                <a:latin typeface="Roboto"/>
                <a:ea typeface="Roboto"/>
                <a:cs typeface="Roboto"/>
                <a:sym typeface="Roboto"/>
              </a:endParaRPr>
            </a:p>
          </p:txBody>
        </p:sp>
      </p:grpSp>
      <p:cxnSp>
        <p:nvCxnSpPr>
          <p:cNvPr id="216" name="Google Shape;216;p23"/>
          <p:cNvCxnSpPr/>
          <p:nvPr/>
        </p:nvCxnSpPr>
        <p:spPr>
          <a:xfrm>
            <a:off x="5548269" y="2467400"/>
            <a:ext cx="0" cy="942000"/>
          </a:xfrm>
          <a:prstGeom prst="straightConnector1">
            <a:avLst/>
          </a:prstGeom>
          <a:noFill/>
          <a:ln w="19050" cap="flat" cmpd="sng">
            <a:solidFill>
              <a:schemeClr val="accent1"/>
            </a:solidFill>
            <a:prstDash val="solid"/>
            <a:round/>
            <a:headEnd type="none" w="med" len="med"/>
            <a:tailEnd type="none" w="med" len="med"/>
          </a:ln>
        </p:spPr>
      </p:cxnSp>
      <p:grpSp>
        <p:nvGrpSpPr>
          <p:cNvPr id="217" name="Google Shape;217;p23"/>
          <p:cNvGrpSpPr/>
          <p:nvPr/>
        </p:nvGrpSpPr>
        <p:grpSpPr>
          <a:xfrm>
            <a:off x="5213964" y="3396117"/>
            <a:ext cx="1072087" cy="551834"/>
            <a:chOff x="1671350" y="3399250"/>
            <a:chExt cx="894300" cy="520500"/>
          </a:xfrm>
        </p:grpSpPr>
        <p:sp>
          <p:nvSpPr>
            <p:cNvPr id="218" name="Google Shape;218;p23"/>
            <p:cNvSpPr/>
            <p:nvPr/>
          </p:nvSpPr>
          <p:spPr>
            <a:xfrm>
              <a:off x="1722775" y="3440100"/>
              <a:ext cx="756000" cy="384300"/>
            </a:xfrm>
            <a:prstGeom prst="wedgeRectCallout">
              <a:avLst>
                <a:gd name="adj1" fmla="val -19623"/>
                <a:gd name="adj2" fmla="val -98112"/>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txBox="1"/>
            <p:nvPr/>
          </p:nvSpPr>
          <p:spPr>
            <a:xfrm>
              <a:off x="1671350" y="3399250"/>
              <a:ext cx="894300" cy="52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chemeClr val="lt1"/>
                  </a:solidFill>
                  <a:latin typeface="Roboto"/>
                  <a:ea typeface="Roboto"/>
                  <a:cs typeface="Roboto"/>
                  <a:sym typeface="Roboto"/>
                </a:rPr>
                <a:t>Serve on a committee</a:t>
              </a:r>
              <a:endParaRPr sz="1000" b="1">
                <a:solidFill>
                  <a:schemeClr val="lt1"/>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Documenting professional development</a:t>
            </a:r>
            <a:endParaRPr/>
          </a:p>
        </p:txBody>
      </p:sp>
      <p:sp>
        <p:nvSpPr>
          <p:cNvPr id="225" name="Google Shape;225;p24"/>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information to document:</a:t>
            </a:r>
            <a:endParaRPr/>
          </a:p>
          <a:p>
            <a:pPr marL="457200" lvl="0" indent="-311150" algn="l" rtl="0">
              <a:spcBef>
                <a:spcPts val="1600"/>
              </a:spcBef>
              <a:spcAft>
                <a:spcPts val="0"/>
              </a:spcAft>
              <a:buSzPts val="1300"/>
              <a:buChar char="●"/>
            </a:pPr>
            <a:r>
              <a:rPr lang="en"/>
              <a:t>Title (if applicable)</a:t>
            </a:r>
            <a:endParaRPr/>
          </a:p>
          <a:p>
            <a:pPr marL="457200" lvl="0" indent="-311150" algn="l" rtl="0">
              <a:spcBef>
                <a:spcPts val="0"/>
              </a:spcBef>
              <a:spcAft>
                <a:spcPts val="0"/>
              </a:spcAft>
              <a:buSzPts val="1300"/>
              <a:buChar char="●"/>
            </a:pPr>
            <a:r>
              <a:rPr lang="en"/>
              <a:t>Presenter (if applicable)</a:t>
            </a:r>
            <a:endParaRPr/>
          </a:p>
          <a:p>
            <a:pPr marL="457200" lvl="0" indent="-311150" algn="l" rtl="0">
              <a:spcBef>
                <a:spcPts val="0"/>
              </a:spcBef>
              <a:spcAft>
                <a:spcPts val="0"/>
              </a:spcAft>
              <a:buSzPts val="1300"/>
              <a:buChar char="●"/>
            </a:pPr>
            <a:r>
              <a:rPr lang="en"/>
              <a:t>Host or affiliated organization</a:t>
            </a:r>
            <a:endParaRPr/>
          </a:p>
          <a:p>
            <a:pPr marL="457200" lvl="0" indent="-311150" algn="l" rtl="0">
              <a:spcBef>
                <a:spcPts val="0"/>
              </a:spcBef>
              <a:spcAft>
                <a:spcPts val="0"/>
              </a:spcAft>
              <a:buSzPts val="1300"/>
              <a:buChar char="●"/>
            </a:pPr>
            <a:r>
              <a:rPr lang="en"/>
              <a:t>Date(s) and time(s)</a:t>
            </a:r>
            <a:endParaRPr/>
          </a:p>
          <a:p>
            <a:pPr marL="457200" lvl="0" indent="-311150" algn="l" rtl="0">
              <a:spcBef>
                <a:spcPts val="0"/>
              </a:spcBef>
              <a:spcAft>
                <a:spcPts val="0"/>
              </a:spcAft>
              <a:buSzPts val="1300"/>
              <a:buChar char="●"/>
            </a:pPr>
            <a:r>
              <a:rPr lang="en"/>
              <a:t>Number of contact hours or continuing education units</a:t>
            </a:r>
            <a:endParaRPr/>
          </a:p>
          <a:p>
            <a:pPr marL="457200" lvl="0" indent="-311150" algn="l" rtl="0">
              <a:spcBef>
                <a:spcPts val="0"/>
              </a:spcBef>
              <a:spcAft>
                <a:spcPts val="0"/>
              </a:spcAft>
              <a:buSzPts val="1300"/>
              <a:buChar char="●"/>
            </a:pPr>
            <a:r>
              <a:rPr lang="en"/>
              <a:t>Location and/or conference title (if applicable)</a:t>
            </a:r>
            <a:endParaRPr/>
          </a:p>
          <a:p>
            <a:pPr marL="457200" lvl="0" indent="-311150" algn="l" rtl="0">
              <a:spcBef>
                <a:spcPts val="0"/>
              </a:spcBef>
              <a:spcAft>
                <a:spcPts val="0"/>
              </a:spcAft>
              <a:buSzPts val="1300"/>
              <a:buChar char="●"/>
            </a:pPr>
            <a:r>
              <a:rPr lang="en"/>
              <a:t>Description or summary of the event/activity</a:t>
            </a:r>
            <a:endParaRPr/>
          </a:p>
          <a:p>
            <a:pPr marL="457200" lvl="0" indent="-311150" algn="l" rtl="0">
              <a:spcBef>
                <a:spcPts val="0"/>
              </a:spcBef>
              <a:spcAft>
                <a:spcPts val="0"/>
              </a:spcAft>
              <a:buSzPts val="1300"/>
              <a:buChar char="●"/>
            </a:pPr>
            <a:r>
              <a:rPr lang="en"/>
              <a:t>Contact information for any professional connections you make</a:t>
            </a:r>
            <a:endParaRPr/>
          </a:p>
        </p:txBody>
      </p:sp>
      <p:sp>
        <p:nvSpPr>
          <p:cNvPr id="226" name="Google Shape;226;p24"/>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regarding documenting professional development:</a:t>
            </a:r>
            <a:endParaRPr/>
          </a:p>
          <a:p>
            <a:pPr marL="457200" lvl="0" indent="-311150" algn="l" rtl="0">
              <a:spcBef>
                <a:spcPts val="1600"/>
              </a:spcBef>
              <a:spcAft>
                <a:spcPts val="0"/>
              </a:spcAft>
              <a:buSzPts val="1300"/>
              <a:buChar char="●"/>
            </a:pPr>
            <a:r>
              <a:rPr lang="en"/>
              <a:t>Keep any programs, notes, or handouts from professional development opportunities. </a:t>
            </a:r>
            <a:endParaRPr/>
          </a:p>
          <a:p>
            <a:pPr marL="457200" lvl="0" indent="-311150" algn="l" rtl="0">
              <a:spcBef>
                <a:spcPts val="0"/>
              </a:spcBef>
              <a:spcAft>
                <a:spcPts val="0"/>
              </a:spcAft>
              <a:buSzPts val="1300"/>
              <a:buChar char="●"/>
            </a:pPr>
            <a:r>
              <a:rPr lang="en"/>
              <a:t>Send follow up correspondence to presenter and/or others you connected with during through the opportunity. </a:t>
            </a:r>
            <a:endParaRPr/>
          </a:p>
          <a:p>
            <a:pPr marL="457200" lvl="0" indent="-311150" algn="l" rtl="0">
              <a:spcBef>
                <a:spcPts val="0"/>
              </a:spcBef>
              <a:spcAft>
                <a:spcPts val="0"/>
              </a:spcAft>
              <a:buSzPts val="1300"/>
              <a:buChar char="●"/>
            </a:pPr>
            <a:r>
              <a:rPr lang="en"/>
              <a:t>Add the opportunity to your resume. </a:t>
            </a:r>
            <a:endParaRPr/>
          </a:p>
          <a:p>
            <a:pPr marL="457200" lvl="0" indent="-311150" algn="l" rtl="0">
              <a:spcBef>
                <a:spcPts val="0"/>
              </a:spcBef>
              <a:spcAft>
                <a:spcPts val="0"/>
              </a:spcAft>
              <a:buSzPts val="1300"/>
              <a:buChar char="●"/>
            </a:pPr>
            <a:r>
              <a:rPr lang="en"/>
              <a:t>Set a goal for how you will implement what you have learned.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1985225" y="367675"/>
            <a:ext cx="7177500" cy="18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a:t>Qu</a:t>
            </a:r>
            <a:r>
              <a:rPr lang="en" sz="9600">
                <a:solidFill>
                  <a:schemeClr val="accent1"/>
                </a:solidFill>
              </a:rPr>
              <a:t>estions?</a:t>
            </a:r>
            <a:endParaRPr sz="9600">
              <a:solidFill>
                <a:schemeClr val="accent1"/>
              </a:solidFill>
            </a:endParaRPr>
          </a:p>
        </p:txBody>
      </p:sp>
      <p:sp>
        <p:nvSpPr>
          <p:cNvPr id="232" name="Google Shape;232;p25"/>
          <p:cNvSpPr txBox="1">
            <a:spLocks noGrp="1"/>
          </p:cNvSpPr>
          <p:nvPr>
            <p:ph type="body" idx="1"/>
          </p:nvPr>
        </p:nvSpPr>
        <p:spPr>
          <a:xfrm>
            <a:off x="311700" y="2489125"/>
            <a:ext cx="3127500" cy="22980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b="1" u="sng"/>
              <a:t>Table of Contents</a:t>
            </a:r>
            <a:endParaRPr b="1" u="sng"/>
          </a:p>
          <a:p>
            <a:pPr marL="457200" marR="0" lvl="0" indent="-311150" algn="l" rtl="0">
              <a:lnSpc>
                <a:spcPct val="115000"/>
              </a:lnSpc>
              <a:spcBef>
                <a:spcPts val="1600"/>
              </a:spcBef>
              <a:spcAft>
                <a:spcPts val="0"/>
              </a:spcAft>
              <a:buSzPts val="1300"/>
              <a:buChar char="●"/>
            </a:pPr>
            <a:r>
              <a:rPr lang="en"/>
              <a:t>Identifying types of jobs</a:t>
            </a:r>
            <a:endParaRPr/>
          </a:p>
          <a:p>
            <a:pPr marL="457200" marR="0" lvl="0" indent="-311150" algn="l" rtl="0">
              <a:lnSpc>
                <a:spcPct val="115000"/>
              </a:lnSpc>
              <a:spcBef>
                <a:spcPts val="0"/>
              </a:spcBef>
              <a:spcAft>
                <a:spcPts val="0"/>
              </a:spcAft>
              <a:buSzPts val="1300"/>
              <a:buChar char="●"/>
            </a:pPr>
            <a:r>
              <a:rPr lang="en"/>
              <a:t>Finding jobs</a:t>
            </a:r>
            <a:endParaRPr/>
          </a:p>
          <a:p>
            <a:pPr marL="457200" marR="0" lvl="0" indent="-311150" algn="l" rtl="0">
              <a:lnSpc>
                <a:spcPct val="115000"/>
              </a:lnSpc>
              <a:spcBef>
                <a:spcPts val="0"/>
              </a:spcBef>
              <a:spcAft>
                <a:spcPts val="0"/>
              </a:spcAft>
              <a:buSzPts val="1300"/>
              <a:buChar char="●"/>
            </a:pPr>
            <a:r>
              <a:rPr lang="en"/>
              <a:t>Applying for jobs</a:t>
            </a:r>
            <a:endParaRPr/>
          </a:p>
          <a:p>
            <a:pPr marL="457200" marR="0" lvl="0" indent="-311150" algn="l" rtl="0">
              <a:lnSpc>
                <a:spcPct val="115000"/>
              </a:lnSpc>
              <a:spcBef>
                <a:spcPts val="0"/>
              </a:spcBef>
              <a:spcAft>
                <a:spcPts val="0"/>
              </a:spcAft>
              <a:buSzPts val="1300"/>
              <a:buChar char="●"/>
            </a:pPr>
            <a:r>
              <a:rPr lang="en"/>
              <a:t>Interviewing for jobs</a:t>
            </a:r>
            <a:endParaRPr/>
          </a:p>
          <a:p>
            <a:pPr marL="457200" marR="0" lvl="0" indent="-311150" algn="l" rtl="0">
              <a:lnSpc>
                <a:spcPct val="115000"/>
              </a:lnSpc>
              <a:spcBef>
                <a:spcPts val="0"/>
              </a:spcBef>
              <a:spcAft>
                <a:spcPts val="0"/>
              </a:spcAft>
              <a:buSzPts val="1300"/>
              <a:buChar char="●"/>
            </a:pPr>
            <a:r>
              <a:rPr lang="en"/>
              <a:t>Following the interview</a:t>
            </a:r>
            <a:endParaRPr/>
          </a:p>
          <a:p>
            <a:pPr marL="457200" marR="0" lvl="0" indent="-311150" algn="l" rtl="0">
              <a:lnSpc>
                <a:spcPct val="115000"/>
              </a:lnSpc>
              <a:spcBef>
                <a:spcPts val="0"/>
              </a:spcBef>
              <a:spcAft>
                <a:spcPts val="0"/>
              </a:spcAft>
              <a:buSzPts val="1300"/>
              <a:buChar char="●"/>
            </a:pPr>
            <a:r>
              <a:rPr lang="en"/>
              <a:t>Staying relevant</a:t>
            </a:r>
            <a:endParaRPr/>
          </a:p>
        </p:txBody>
      </p:sp>
      <p:pic>
        <p:nvPicPr>
          <p:cNvPr id="233" name="Google Shape;233;p25">
            <a:hlinkClick r:id="rId3"/>
          </p:cNvPr>
          <p:cNvPicPr preferRelativeResize="0"/>
          <p:nvPr/>
        </p:nvPicPr>
        <p:blipFill rotWithShape="1">
          <a:blip r:embed="rId4">
            <a:alphaModFix/>
          </a:blip>
          <a:srcRect l="7689" t="20369" r="73291" b="29174"/>
          <a:stretch/>
        </p:blipFill>
        <p:spPr>
          <a:xfrm>
            <a:off x="110125" y="118200"/>
            <a:ext cx="1434624" cy="2139750"/>
          </a:xfrm>
          <a:prstGeom prst="rect">
            <a:avLst/>
          </a:prstGeom>
          <a:noFill/>
          <a:ln w="1905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sp>
        <p:nvSpPr>
          <p:cNvPr id="234" name="Google Shape;234;p25"/>
          <p:cNvSpPr txBox="1">
            <a:spLocks noGrp="1"/>
          </p:cNvSpPr>
          <p:nvPr>
            <p:ph type="body" idx="1"/>
          </p:nvPr>
        </p:nvSpPr>
        <p:spPr>
          <a:xfrm>
            <a:off x="4572000" y="2717375"/>
            <a:ext cx="3954000" cy="19491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000000"/>
                </a:solidFill>
              </a:rPr>
              <a:t>Deloris Jackson Foxworth</a:t>
            </a:r>
            <a:br>
              <a:rPr lang="en" sz="1800">
                <a:solidFill>
                  <a:srgbClr val="000000"/>
                </a:solidFill>
              </a:rPr>
            </a:br>
            <a:r>
              <a:rPr lang="en" sz="1200" i="1">
                <a:solidFill>
                  <a:srgbClr val="000000"/>
                </a:solidFill>
                <a:latin typeface="Merriweather"/>
                <a:ea typeface="Merriweather"/>
                <a:cs typeface="Merriweather"/>
                <a:sym typeface="Merriweather"/>
              </a:rPr>
              <a:t>Author of Landing a Library Job</a:t>
            </a:r>
            <a:endParaRPr sz="1800">
              <a:solidFill>
                <a:srgbClr val="000000"/>
              </a:solidFill>
            </a:endParaRPr>
          </a:p>
          <a:p>
            <a:pPr marL="0" lvl="0" indent="0" algn="ctr" rtl="0">
              <a:spcBef>
                <a:spcPts val="1600"/>
              </a:spcBef>
              <a:spcAft>
                <a:spcPts val="0"/>
              </a:spcAft>
              <a:buNone/>
            </a:pPr>
            <a:r>
              <a:rPr lang="en" sz="1800" u="sng">
                <a:solidFill>
                  <a:schemeClr val="hlink"/>
                </a:solidFill>
                <a:hlinkClick r:id="rId5"/>
              </a:rPr>
              <a:t>deloris.foxworth@uky.edu</a:t>
            </a:r>
            <a:br>
              <a:rPr lang="en" sz="1800">
                <a:solidFill>
                  <a:srgbClr val="000000"/>
                </a:solidFill>
              </a:rPr>
            </a:br>
            <a:r>
              <a:rPr lang="en" sz="1050" u="sng">
                <a:solidFill>
                  <a:schemeClr val="hlink"/>
                </a:solidFill>
                <a:highlight>
                  <a:srgbClr val="FFFFFF"/>
                </a:highlight>
                <a:hlinkClick r:id="rId6"/>
              </a:rPr>
              <a:t>https://www.linkedin.com/in/deloris-foxworth-06ab4a19</a:t>
            </a:r>
            <a:endParaRPr sz="1050">
              <a:solidFill>
                <a:srgbClr val="000000"/>
              </a:solidFill>
              <a:highlight>
                <a:srgbClr val="FFFFFF"/>
              </a:highlight>
            </a:endParaRPr>
          </a:p>
          <a:p>
            <a:pPr marL="0" lvl="0" indent="0" algn="ctr" rtl="0">
              <a:spcBef>
                <a:spcPts val="1600"/>
              </a:spcBef>
              <a:spcAft>
                <a:spcPts val="0"/>
              </a:spcAft>
              <a:buNone/>
            </a:pPr>
            <a:r>
              <a:rPr lang="en" sz="1100" u="sng">
                <a:solidFill>
                  <a:schemeClr val="hlink"/>
                </a:solidFill>
                <a:latin typeface="Arial"/>
                <a:ea typeface="Arial"/>
                <a:cs typeface="Arial"/>
                <a:sym typeface="Arial"/>
                <a:hlinkClick r:id="rId7"/>
              </a:rPr>
              <a:t>https://twitter.com/DelorisFoxworth</a:t>
            </a:r>
            <a:endParaRPr sz="1050">
              <a:solidFill>
                <a:srgbClr val="000000"/>
              </a:solidFill>
              <a:highlight>
                <a:srgbClr val="FFFFFF"/>
              </a:highlight>
            </a:endParaRPr>
          </a:p>
          <a:p>
            <a:pPr marL="0" lvl="0" indent="0" algn="l" rtl="0">
              <a:spcBef>
                <a:spcPts val="1600"/>
              </a:spcBef>
              <a:spcAft>
                <a:spcPts val="1600"/>
              </a:spcAft>
              <a:buNone/>
            </a:pPr>
            <a:endParaRPr>
              <a:solidFill>
                <a:srgbClr val="000000"/>
              </a:solidFill>
            </a:endParaRPr>
          </a:p>
        </p:txBody>
      </p:sp>
      <p:pic>
        <p:nvPicPr>
          <p:cNvPr id="235" name="Google Shape;235;p25"/>
          <p:cNvPicPr preferRelativeResize="0"/>
          <p:nvPr/>
        </p:nvPicPr>
        <p:blipFill>
          <a:blip r:embed="rId8">
            <a:alphaModFix/>
          </a:blip>
          <a:stretch>
            <a:fillRect/>
          </a:stretch>
        </p:blipFill>
        <p:spPr>
          <a:xfrm>
            <a:off x="4615575" y="3775650"/>
            <a:ext cx="234749" cy="234749"/>
          </a:xfrm>
          <a:prstGeom prst="rect">
            <a:avLst/>
          </a:prstGeom>
          <a:noFill/>
          <a:ln>
            <a:noFill/>
          </a:ln>
        </p:spPr>
      </p:pic>
      <p:pic>
        <p:nvPicPr>
          <p:cNvPr id="236" name="Google Shape;236;p25"/>
          <p:cNvPicPr preferRelativeResize="0"/>
          <p:nvPr/>
        </p:nvPicPr>
        <p:blipFill rotWithShape="1">
          <a:blip r:embed="rId9">
            <a:alphaModFix/>
          </a:blip>
          <a:srcRect l="25263" t="13987" r="43722" b="19879"/>
          <a:stretch/>
        </p:blipFill>
        <p:spPr>
          <a:xfrm>
            <a:off x="5188600" y="4163250"/>
            <a:ext cx="298775" cy="31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1814850" y="742650"/>
            <a:ext cx="1892700" cy="182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the presenter</a:t>
            </a:r>
            <a:endParaRPr/>
          </a:p>
        </p:txBody>
      </p:sp>
      <p:sp>
        <p:nvSpPr>
          <p:cNvPr id="73" name="Google Shape;73;p14"/>
          <p:cNvSpPr txBox="1">
            <a:spLocks noGrp="1"/>
          </p:cNvSpPr>
          <p:nvPr>
            <p:ph type="body" idx="1"/>
          </p:nvPr>
        </p:nvSpPr>
        <p:spPr>
          <a:xfrm>
            <a:off x="311700" y="2489125"/>
            <a:ext cx="3127500" cy="2298000"/>
          </a:xfrm>
          <a:prstGeom prst="rect">
            <a:avLst/>
          </a:prstGeom>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 b="1" u="sng"/>
              <a:t>Table of Contents</a:t>
            </a:r>
            <a:endParaRPr b="1" u="sng"/>
          </a:p>
          <a:p>
            <a:pPr marL="457200" marR="0" lvl="0" indent="-311150" algn="l" rtl="0">
              <a:lnSpc>
                <a:spcPct val="115000"/>
              </a:lnSpc>
              <a:spcBef>
                <a:spcPts val="1600"/>
              </a:spcBef>
              <a:spcAft>
                <a:spcPts val="0"/>
              </a:spcAft>
              <a:buSzPts val="1300"/>
              <a:buChar char="●"/>
            </a:pPr>
            <a:r>
              <a:rPr lang="en"/>
              <a:t>Identifying types of jobs</a:t>
            </a:r>
            <a:endParaRPr/>
          </a:p>
          <a:p>
            <a:pPr marL="457200" marR="0" lvl="0" indent="-311150" algn="l" rtl="0">
              <a:lnSpc>
                <a:spcPct val="115000"/>
              </a:lnSpc>
              <a:spcBef>
                <a:spcPts val="0"/>
              </a:spcBef>
              <a:spcAft>
                <a:spcPts val="0"/>
              </a:spcAft>
              <a:buSzPts val="1300"/>
              <a:buChar char="●"/>
            </a:pPr>
            <a:r>
              <a:rPr lang="en"/>
              <a:t>Finding jobs</a:t>
            </a:r>
            <a:endParaRPr/>
          </a:p>
          <a:p>
            <a:pPr marL="457200" marR="0" lvl="0" indent="-311150" algn="l" rtl="0">
              <a:lnSpc>
                <a:spcPct val="115000"/>
              </a:lnSpc>
              <a:spcBef>
                <a:spcPts val="0"/>
              </a:spcBef>
              <a:spcAft>
                <a:spcPts val="0"/>
              </a:spcAft>
              <a:buSzPts val="1300"/>
              <a:buChar char="●"/>
            </a:pPr>
            <a:r>
              <a:rPr lang="en"/>
              <a:t>Applying for jobs</a:t>
            </a:r>
            <a:endParaRPr/>
          </a:p>
          <a:p>
            <a:pPr marL="457200" marR="0" lvl="0" indent="-311150" algn="l" rtl="0">
              <a:lnSpc>
                <a:spcPct val="115000"/>
              </a:lnSpc>
              <a:spcBef>
                <a:spcPts val="0"/>
              </a:spcBef>
              <a:spcAft>
                <a:spcPts val="0"/>
              </a:spcAft>
              <a:buSzPts val="1300"/>
              <a:buChar char="●"/>
            </a:pPr>
            <a:r>
              <a:rPr lang="en"/>
              <a:t>Interviewing for jobs</a:t>
            </a:r>
            <a:endParaRPr/>
          </a:p>
          <a:p>
            <a:pPr marL="457200" marR="0" lvl="0" indent="-311150" algn="l" rtl="0">
              <a:lnSpc>
                <a:spcPct val="115000"/>
              </a:lnSpc>
              <a:spcBef>
                <a:spcPts val="0"/>
              </a:spcBef>
              <a:spcAft>
                <a:spcPts val="0"/>
              </a:spcAft>
              <a:buSzPts val="1300"/>
              <a:buChar char="●"/>
            </a:pPr>
            <a:r>
              <a:rPr lang="en"/>
              <a:t>Following the interview</a:t>
            </a:r>
            <a:endParaRPr/>
          </a:p>
          <a:p>
            <a:pPr marL="457200" marR="0" lvl="0" indent="-311150" algn="l" rtl="0">
              <a:lnSpc>
                <a:spcPct val="115000"/>
              </a:lnSpc>
              <a:spcBef>
                <a:spcPts val="0"/>
              </a:spcBef>
              <a:spcAft>
                <a:spcPts val="0"/>
              </a:spcAft>
              <a:buSzPts val="1300"/>
              <a:buChar char="●"/>
            </a:pPr>
            <a:r>
              <a:rPr lang="en"/>
              <a:t>Staying relevant</a:t>
            </a:r>
            <a:endParaRPr/>
          </a:p>
        </p:txBody>
      </p:sp>
      <p:pic>
        <p:nvPicPr>
          <p:cNvPr id="74" name="Google Shape;74;p14">
            <a:hlinkClick r:id="rId3"/>
          </p:cNvPr>
          <p:cNvPicPr preferRelativeResize="0"/>
          <p:nvPr/>
        </p:nvPicPr>
        <p:blipFill rotWithShape="1">
          <a:blip r:embed="rId4">
            <a:alphaModFix/>
          </a:blip>
          <a:srcRect l="7689" t="20369" r="73291" b="29174"/>
          <a:stretch/>
        </p:blipFill>
        <p:spPr>
          <a:xfrm>
            <a:off x="159300" y="118200"/>
            <a:ext cx="1434624" cy="2139750"/>
          </a:xfrm>
          <a:prstGeom prst="rect">
            <a:avLst/>
          </a:prstGeom>
          <a:noFill/>
          <a:ln w="1905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pic>
      <p:sp>
        <p:nvSpPr>
          <p:cNvPr id="75" name="Google Shape;75;p14"/>
          <p:cNvSpPr txBox="1">
            <a:spLocks noGrp="1"/>
          </p:cNvSpPr>
          <p:nvPr>
            <p:ph type="ctrTitle" idx="4294967295"/>
          </p:nvPr>
        </p:nvSpPr>
        <p:spPr>
          <a:xfrm>
            <a:off x="1604425" y="1710950"/>
            <a:ext cx="2157900" cy="43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i="1">
                <a:solidFill>
                  <a:srgbClr val="FFFFFF"/>
                </a:solidFill>
              </a:rPr>
              <a:t>Author of </a:t>
            </a:r>
            <a:endParaRPr sz="1200" i="1">
              <a:solidFill>
                <a:srgbClr val="FFFFFF"/>
              </a:solidFill>
            </a:endParaRPr>
          </a:p>
          <a:p>
            <a:pPr marL="0" lvl="0" indent="0" algn="ctr" rtl="0">
              <a:spcBef>
                <a:spcPts val="0"/>
              </a:spcBef>
              <a:spcAft>
                <a:spcPts val="0"/>
              </a:spcAft>
              <a:buNone/>
            </a:pPr>
            <a:r>
              <a:rPr lang="en" sz="1200" i="1">
                <a:solidFill>
                  <a:srgbClr val="FFFFFF"/>
                </a:solidFill>
              </a:rPr>
              <a:t>Landing a Library Job</a:t>
            </a:r>
            <a:endParaRPr sz="1200" i="1">
              <a:solidFill>
                <a:srgbClr val="FFFFFF"/>
              </a:solidFill>
            </a:endParaRPr>
          </a:p>
        </p:txBody>
      </p:sp>
      <p:sp>
        <p:nvSpPr>
          <p:cNvPr id="76" name="Google Shape;76;p14"/>
          <p:cNvSpPr txBox="1">
            <a:spLocks noGrp="1"/>
          </p:cNvSpPr>
          <p:nvPr>
            <p:ph type="body" idx="1"/>
          </p:nvPr>
        </p:nvSpPr>
        <p:spPr>
          <a:xfrm>
            <a:off x="4879025" y="500925"/>
            <a:ext cx="3954000" cy="4111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000000"/>
              </a:buClr>
              <a:buSzPts val="1300"/>
              <a:buChar char="●"/>
            </a:pPr>
            <a:r>
              <a:rPr lang="en">
                <a:solidFill>
                  <a:srgbClr val="000000"/>
                </a:solidFill>
              </a:rPr>
              <a:t>Education</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Graduate certificate career services from Western Kentucky University</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MSLS from University of Kentucky</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Employment</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Academic advisor, College of Communication and Information (UK)</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Part-time instructor, School of Information Science (UK)</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Lecturer, School of Information Science (UK)</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Technology manager, Scott County Public Library</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Library-related publications</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Landing a Library Job</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Empowerment, teamwork, and personal growth</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Starting a device club</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Public library summer reading registration on Google forms</a:t>
            </a:r>
            <a:endParaRPr>
              <a:solidFill>
                <a:srgbClr val="000000"/>
              </a:solidFill>
            </a:endParaRPr>
          </a:p>
          <a:p>
            <a:pPr marL="457200" lvl="0" indent="-311150" algn="l" rtl="0">
              <a:spcBef>
                <a:spcPts val="0"/>
              </a:spcBef>
              <a:spcAft>
                <a:spcPts val="0"/>
              </a:spcAft>
              <a:buClr>
                <a:srgbClr val="000000"/>
              </a:buClr>
              <a:buSzPts val="1300"/>
              <a:buChar char="●"/>
            </a:pPr>
            <a:r>
              <a:rPr lang="en">
                <a:solidFill>
                  <a:srgbClr val="000000"/>
                </a:solidFill>
              </a:rPr>
              <a:t>Library-related presentations</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Tracking Wi-Fi</a:t>
            </a:r>
            <a:endParaRPr>
              <a:solidFill>
                <a:srgbClr val="000000"/>
              </a:solidFill>
            </a:endParaRPr>
          </a:p>
          <a:p>
            <a:pPr marL="914400" lvl="1" indent="-298450" algn="l" rtl="0">
              <a:spcBef>
                <a:spcPts val="0"/>
              </a:spcBef>
              <a:spcAft>
                <a:spcPts val="0"/>
              </a:spcAft>
              <a:buClr>
                <a:srgbClr val="000000"/>
              </a:buClr>
              <a:buSzPts val="1100"/>
              <a:buChar char="○"/>
            </a:pPr>
            <a:r>
              <a:rPr lang="en">
                <a:solidFill>
                  <a:srgbClr val="000000"/>
                </a:solidFill>
              </a:rPr>
              <a:t>Starting a device club</a:t>
            </a:r>
            <a:endParaRPr>
              <a:solidFill>
                <a:srgbClr val="000000"/>
              </a:solidFill>
            </a:endParaRPr>
          </a:p>
          <a:p>
            <a:pPr marL="0" lvl="0" indent="0" algn="l" rtl="0">
              <a:spcBef>
                <a:spcPts val="1600"/>
              </a:spcBef>
              <a:spcAft>
                <a:spcPts val="1600"/>
              </a:spcAft>
              <a:buNone/>
            </a:pPr>
            <a:endParaRPr>
              <a:solidFill>
                <a:srgbClr val="000000"/>
              </a:solidFill>
            </a:endParaRPr>
          </a:p>
        </p:txBody>
      </p:sp>
      <p:sp>
        <p:nvSpPr>
          <p:cNvPr id="77" name="Google Shape;77;p14"/>
          <p:cNvSpPr/>
          <p:nvPr/>
        </p:nvSpPr>
        <p:spPr>
          <a:xfrm>
            <a:off x="320400" y="4117625"/>
            <a:ext cx="2580900" cy="296400"/>
          </a:xfrm>
          <a:prstGeom prst="ellipse">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Which is an example of professional development? </a:t>
            </a:r>
            <a:endParaRPr sz="2400"/>
          </a:p>
        </p:txBody>
      </p:sp>
      <p:pic>
        <p:nvPicPr>
          <p:cNvPr id="83" name="Google Shape;83;p15"/>
          <p:cNvPicPr preferRelativeResize="0"/>
          <p:nvPr/>
        </p:nvPicPr>
        <p:blipFill>
          <a:blip r:embed="rId3">
            <a:alphaModFix/>
          </a:blip>
          <a:stretch>
            <a:fillRect/>
          </a:stretch>
        </p:blipFill>
        <p:spPr>
          <a:xfrm>
            <a:off x="3356925" y="3199275"/>
            <a:ext cx="2743301" cy="1828875"/>
          </a:xfrm>
          <a:prstGeom prst="rect">
            <a:avLst/>
          </a:prstGeom>
          <a:noFill/>
          <a:ln>
            <a:noFill/>
          </a:ln>
        </p:spPr>
      </p:pic>
      <p:pic>
        <p:nvPicPr>
          <p:cNvPr id="84" name="Google Shape;84;p15"/>
          <p:cNvPicPr preferRelativeResize="0"/>
          <p:nvPr/>
        </p:nvPicPr>
        <p:blipFill>
          <a:blip r:embed="rId4">
            <a:alphaModFix/>
          </a:blip>
          <a:stretch>
            <a:fillRect/>
          </a:stretch>
        </p:blipFill>
        <p:spPr>
          <a:xfrm>
            <a:off x="6534525" y="3296925"/>
            <a:ext cx="2402976" cy="1601984"/>
          </a:xfrm>
          <a:prstGeom prst="rect">
            <a:avLst/>
          </a:prstGeom>
          <a:noFill/>
          <a:ln>
            <a:noFill/>
          </a:ln>
        </p:spPr>
      </p:pic>
      <p:pic>
        <p:nvPicPr>
          <p:cNvPr id="85" name="Google Shape;85;p15"/>
          <p:cNvPicPr preferRelativeResize="0"/>
          <p:nvPr/>
        </p:nvPicPr>
        <p:blipFill>
          <a:blip r:embed="rId5">
            <a:alphaModFix/>
          </a:blip>
          <a:stretch>
            <a:fillRect/>
          </a:stretch>
        </p:blipFill>
        <p:spPr>
          <a:xfrm>
            <a:off x="209725" y="3042225"/>
            <a:ext cx="2689525" cy="2017150"/>
          </a:xfrm>
          <a:prstGeom prst="rect">
            <a:avLst/>
          </a:prstGeom>
          <a:noFill/>
          <a:ln>
            <a:noFill/>
          </a:ln>
        </p:spPr>
      </p:pic>
      <p:pic>
        <p:nvPicPr>
          <p:cNvPr id="86" name="Google Shape;86;p15"/>
          <p:cNvPicPr preferRelativeResize="0"/>
          <p:nvPr/>
        </p:nvPicPr>
        <p:blipFill>
          <a:blip r:embed="rId6">
            <a:alphaModFix/>
          </a:blip>
          <a:stretch>
            <a:fillRect/>
          </a:stretch>
        </p:blipFill>
        <p:spPr>
          <a:xfrm>
            <a:off x="3471600" y="1421348"/>
            <a:ext cx="2511427" cy="1674274"/>
          </a:xfrm>
          <a:prstGeom prst="rect">
            <a:avLst/>
          </a:prstGeom>
          <a:noFill/>
          <a:ln>
            <a:noFill/>
          </a:ln>
        </p:spPr>
      </p:pic>
      <p:pic>
        <p:nvPicPr>
          <p:cNvPr id="87" name="Google Shape;87;p15"/>
          <p:cNvPicPr preferRelativeResize="0"/>
          <p:nvPr/>
        </p:nvPicPr>
        <p:blipFill>
          <a:blip r:embed="rId7">
            <a:alphaModFix/>
          </a:blip>
          <a:stretch>
            <a:fillRect/>
          </a:stretch>
        </p:blipFill>
        <p:spPr>
          <a:xfrm>
            <a:off x="6426074" y="1328838"/>
            <a:ext cx="2511430" cy="1766791"/>
          </a:xfrm>
          <a:prstGeom prst="rect">
            <a:avLst/>
          </a:prstGeom>
          <a:noFill/>
          <a:ln>
            <a:noFill/>
          </a:ln>
        </p:spPr>
      </p:pic>
      <p:pic>
        <p:nvPicPr>
          <p:cNvPr id="88" name="Google Shape;88;p15"/>
          <p:cNvPicPr preferRelativeResize="0"/>
          <p:nvPr/>
        </p:nvPicPr>
        <p:blipFill>
          <a:blip r:embed="rId8">
            <a:alphaModFix/>
          </a:blip>
          <a:stretch>
            <a:fillRect/>
          </a:stretch>
        </p:blipFill>
        <p:spPr>
          <a:xfrm>
            <a:off x="311725" y="1353307"/>
            <a:ext cx="2338726" cy="1559150"/>
          </a:xfrm>
          <a:prstGeom prst="rect">
            <a:avLst/>
          </a:prstGeom>
          <a:noFill/>
          <a:ln>
            <a:noFill/>
          </a:ln>
        </p:spPr>
      </p:pic>
      <p:grpSp>
        <p:nvGrpSpPr>
          <p:cNvPr id="89" name="Google Shape;89;p15"/>
          <p:cNvGrpSpPr/>
          <p:nvPr/>
        </p:nvGrpSpPr>
        <p:grpSpPr>
          <a:xfrm>
            <a:off x="385300" y="2605200"/>
            <a:ext cx="2172000" cy="276000"/>
            <a:chOff x="389125" y="1388325"/>
            <a:chExt cx="2172000" cy="276000"/>
          </a:xfrm>
        </p:grpSpPr>
        <p:sp>
          <p:nvSpPr>
            <p:cNvPr id="90" name="Google Shape;90;p15"/>
            <p:cNvSpPr/>
            <p:nvPr/>
          </p:nvSpPr>
          <p:spPr>
            <a:xfrm>
              <a:off x="389125" y="1457450"/>
              <a:ext cx="2172000" cy="205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txBox="1"/>
            <p:nvPr/>
          </p:nvSpPr>
          <p:spPr>
            <a:xfrm>
              <a:off x="445725" y="1388325"/>
              <a:ext cx="20658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Roboto"/>
                  <a:ea typeface="Roboto"/>
                  <a:cs typeface="Roboto"/>
                  <a:sym typeface="Roboto"/>
                </a:rPr>
                <a:t>Teaching</a:t>
              </a:r>
              <a:endParaRPr sz="1000" b="1">
                <a:solidFill>
                  <a:srgbClr val="FFFFFF"/>
                </a:solidFill>
                <a:latin typeface="Roboto"/>
                <a:ea typeface="Roboto"/>
                <a:cs typeface="Roboto"/>
                <a:sym typeface="Roboto"/>
              </a:endParaRPr>
            </a:p>
          </p:txBody>
        </p:sp>
      </p:grpSp>
      <p:grpSp>
        <p:nvGrpSpPr>
          <p:cNvPr id="92" name="Google Shape;92;p15"/>
          <p:cNvGrpSpPr/>
          <p:nvPr/>
        </p:nvGrpSpPr>
        <p:grpSpPr>
          <a:xfrm>
            <a:off x="3642575" y="2766225"/>
            <a:ext cx="2172000" cy="276000"/>
            <a:chOff x="389125" y="1388325"/>
            <a:chExt cx="2172000" cy="276000"/>
          </a:xfrm>
        </p:grpSpPr>
        <p:sp>
          <p:nvSpPr>
            <p:cNvPr id="93" name="Google Shape;93;p15"/>
            <p:cNvSpPr/>
            <p:nvPr/>
          </p:nvSpPr>
          <p:spPr>
            <a:xfrm>
              <a:off x="389125" y="1457450"/>
              <a:ext cx="2172000" cy="205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txBox="1"/>
            <p:nvPr/>
          </p:nvSpPr>
          <p:spPr>
            <a:xfrm>
              <a:off x="445725" y="1388325"/>
              <a:ext cx="20658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Roboto"/>
                  <a:ea typeface="Roboto"/>
                  <a:cs typeface="Roboto"/>
                  <a:sym typeface="Roboto"/>
                </a:rPr>
                <a:t>Leading Storytime</a:t>
              </a:r>
              <a:endParaRPr sz="1000" b="1">
                <a:solidFill>
                  <a:srgbClr val="FFFFFF"/>
                </a:solidFill>
                <a:latin typeface="Roboto"/>
                <a:ea typeface="Roboto"/>
                <a:cs typeface="Roboto"/>
                <a:sym typeface="Roboto"/>
              </a:endParaRPr>
            </a:p>
          </p:txBody>
        </p:sp>
      </p:grpSp>
      <p:grpSp>
        <p:nvGrpSpPr>
          <p:cNvPr id="95" name="Google Shape;95;p15"/>
          <p:cNvGrpSpPr/>
          <p:nvPr/>
        </p:nvGrpSpPr>
        <p:grpSpPr>
          <a:xfrm>
            <a:off x="6610725" y="2766225"/>
            <a:ext cx="2172000" cy="276000"/>
            <a:chOff x="389125" y="1388325"/>
            <a:chExt cx="2172000" cy="276000"/>
          </a:xfrm>
        </p:grpSpPr>
        <p:sp>
          <p:nvSpPr>
            <p:cNvPr id="96" name="Google Shape;96;p15"/>
            <p:cNvSpPr/>
            <p:nvPr/>
          </p:nvSpPr>
          <p:spPr>
            <a:xfrm>
              <a:off x="389125" y="1457450"/>
              <a:ext cx="2172000" cy="205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txBox="1"/>
            <p:nvPr/>
          </p:nvSpPr>
          <p:spPr>
            <a:xfrm>
              <a:off x="445725" y="1388325"/>
              <a:ext cx="20658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Roboto"/>
                  <a:ea typeface="Roboto"/>
                  <a:cs typeface="Roboto"/>
                  <a:sym typeface="Roboto"/>
                </a:rPr>
                <a:t>Volunteering at summer camp</a:t>
              </a:r>
              <a:endParaRPr sz="1000" b="1">
                <a:solidFill>
                  <a:srgbClr val="FFFFFF"/>
                </a:solidFill>
                <a:latin typeface="Roboto"/>
                <a:ea typeface="Roboto"/>
                <a:cs typeface="Roboto"/>
                <a:sym typeface="Roboto"/>
              </a:endParaRPr>
            </a:p>
          </p:txBody>
        </p:sp>
      </p:grpSp>
      <p:grpSp>
        <p:nvGrpSpPr>
          <p:cNvPr id="98" name="Google Shape;98;p15"/>
          <p:cNvGrpSpPr/>
          <p:nvPr/>
        </p:nvGrpSpPr>
        <p:grpSpPr>
          <a:xfrm>
            <a:off x="468488" y="4689650"/>
            <a:ext cx="2172000" cy="276000"/>
            <a:chOff x="389125" y="1388325"/>
            <a:chExt cx="2172000" cy="276000"/>
          </a:xfrm>
        </p:grpSpPr>
        <p:sp>
          <p:nvSpPr>
            <p:cNvPr id="99" name="Google Shape;99;p15"/>
            <p:cNvSpPr/>
            <p:nvPr/>
          </p:nvSpPr>
          <p:spPr>
            <a:xfrm>
              <a:off x="389125" y="1457450"/>
              <a:ext cx="2172000" cy="205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p:nvPr/>
          </p:nvSpPr>
          <p:spPr>
            <a:xfrm>
              <a:off x="445725" y="1388325"/>
              <a:ext cx="20658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Roboto"/>
                  <a:ea typeface="Roboto"/>
                  <a:cs typeface="Roboto"/>
                  <a:sym typeface="Roboto"/>
                </a:rPr>
                <a:t>Attending an ALA conference</a:t>
              </a:r>
              <a:endParaRPr sz="1000" b="1">
                <a:solidFill>
                  <a:srgbClr val="FFFFFF"/>
                </a:solidFill>
                <a:latin typeface="Roboto"/>
                <a:ea typeface="Roboto"/>
                <a:cs typeface="Roboto"/>
                <a:sym typeface="Roboto"/>
              </a:endParaRPr>
            </a:p>
          </p:txBody>
        </p:sp>
      </p:grpSp>
      <p:grpSp>
        <p:nvGrpSpPr>
          <p:cNvPr id="101" name="Google Shape;101;p15"/>
          <p:cNvGrpSpPr/>
          <p:nvPr/>
        </p:nvGrpSpPr>
        <p:grpSpPr>
          <a:xfrm>
            <a:off x="6650013" y="4557425"/>
            <a:ext cx="2172000" cy="276000"/>
            <a:chOff x="389125" y="1388325"/>
            <a:chExt cx="2172000" cy="276000"/>
          </a:xfrm>
        </p:grpSpPr>
        <p:sp>
          <p:nvSpPr>
            <p:cNvPr id="102" name="Google Shape;102;p15"/>
            <p:cNvSpPr/>
            <p:nvPr/>
          </p:nvSpPr>
          <p:spPr>
            <a:xfrm>
              <a:off x="389125" y="1457450"/>
              <a:ext cx="2172000" cy="205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txBox="1"/>
            <p:nvPr/>
          </p:nvSpPr>
          <p:spPr>
            <a:xfrm>
              <a:off x="445725" y="1388325"/>
              <a:ext cx="20658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Roboto"/>
                  <a:ea typeface="Roboto"/>
                  <a:cs typeface="Roboto"/>
                  <a:sym typeface="Roboto"/>
                </a:rPr>
                <a:t>Playing a game</a:t>
              </a:r>
              <a:endParaRPr sz="1000" b="1">
                <a:solidFill>
                  <a:srgbClr val="FFFFFF"/>
                </a:solidFill>
                <a:latin typeface="Roboto"/>
                <a:ea typeface="Roboto"/>
                <a:cs typeface="Roboto"/>
                <a:sym typeface="Roboto"/>
              </a:endParaRPr>
            </a:p>
          </p:txBody>
        </p:sp>
      </p:grpSp>
      <p:grpSp>
        <p:nvGrpSpPr>
          <p:cNvPr id="104" name="Google Shape;104;p15"/>
          <p:cNvGrpSpPr/>
          <p:nvPr/>
        </p:nvGrpSpPr>
        <p:grpSpPr>
          <a:xfrm>
            <a:off x="3630888" y="4683825"/>
            <a:ext cx="2172000" cy="276000"/>
            <a:chOff x="389125" y="1388325"/>
            <a:chExt cx="2172000" cy="276000"/>
          </a:xfrm>
        </p:grpSpPr>
        <p:sp>
          <p:nvSpPr>
            <p:cNvPr id="105" name="Google Shape;105;p15"/>
            <p:cNvSpPr/>
            <p:nvPr/>
          </p:nvSpPr>
          <p:spPr>
            <a:xfrm>
              <a:off x="389125" y="1457450"/>
              <a:ext cx="2172000" cy="205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txBox="1"/>
            <p:nvPr/>
          </p:nvSpPr>
          <p:spPr>
            <a:xfrm>
              <a:off x="445725" y="1388325"/>
              <a:ext cx="20658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FFFFFF"/>
                  </a:solidFill>
                  <a:latin typeface="Roboto"/>
                  <a:ea typeface="Roboto"/>
                  <a:cs typeface="Roboto"/>
                  <a:sym typeface="Roboto"/>
                </a:rPr>
                <a:t>Participating in a webinar</a:t>
              </a:r>
              <a:endParaRPr sz="1000" b="1">
                <a:solidFill>
                  <a:srgbClr val="FFFFFF"/>
                </a:solidFill>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Some things professional development is not</a:t>
            </a:r>
            <a:endParaRPr sz="2400"/>
          </a:p>
        </p:txBody>
      </p:sp>
      <p:sp>
        <p:nvSpPr>
          <p:cNvPr id="112" name="Google Shape;112;p16"/>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Doing your daily tasks at work.</a:t>
            </a:r>
            <a:endParaRPr/>
          </a:p>
          <a:p>
            <a:pPr marL="457200" lvl="0" indent="-311150" algn="l" rtl="0">
              <a:spcBef>
                <a:spcPts val="0"/>
              </a:spcBef>
              <a:spcAft>
                <a:spcPts val="0"/>
              </a:spcAft>
              <a:buSzPts val="1300"/>
              <a:buChar char="●"/>
            </a:pPr>
            <a:r>
              <a:rPr lang="en"/>
              <a:t>Participating in regular staff meetings.</a:t>
            </a:r>
            <a:endParaRPr/>
          </a:p>
          <a:p>
            <a:pPr marL="457200" lvl="0" indent="-311150" algn="l" rtl="0">
              <a:spcBef>
                <a:spcPts val="0"/>
              </a:spcBef>
              <a:spcAft>
                <a:spcPts val="0"/>
              </a:spcAft>
              <a:buSzPts val="1300"/>
              <a:buChar char="●"/>
            </a:pPr>
            <a:r>
              <a:rPr lang="en"/>
              <a:t>Working long hours to complete a project or task.</a:t>
            </a:r>
            <a:endParaRPr/>
          </a:p>
          <a:p>
            <a:pPr marL="457200" lvl="0" indent="-311150" algn="l" rtl="0">
              <a:spcBef>
                <a:spcPts val="0"/>
              </a:spcBef>
              <a:spcAft>
                <a:spcPts val="0"/>
              </a:spcAft>
              <a:buSzPts val="1300"/>
              <a:buChar char="●"/>
            </a:pPr>
            <a:r>
              <a:rPr lang="en"/>
              <a:t>Visiting a library while on vacation.</a:t>
            </a:r>
            <a:endParaRPr/>
          </a:p>
          <a:p>
            <a:pPr marL="457200" lvl="0" indent="-311150" algn="l" rtl="0">
              <a:spcBef>
                <a:spcPts val="0"/>
              </a:spcBef>
              <a:spcAft>
                <a:spcPts val="0"/>
              </a:spcAft>
              <a:buSzPts val="1300"/>
              <a:buChar char="●"/>
            </a:pPr>
            <a:r>
              <a:rPr lang="en"/>
              <a:t>Sharing your library’s events on your personal social media feed. </a:t>
            </a:r>
            <a:endParaRPr/>
          </a:p>
        </p:txBody>
      </p:sp>
      <p:pic>
        <p:nvPicPr>
          <p:cNvPr id="113" name="Google Shape;113;p16"/>
          <p:cNvPicPr preferRelativeResize="0"/>
          <p:nvPr/>
        </p:nvPicPr>
        <p:blipFill>
          <a:blip r:embed="rId3">
            <a:alphaModFix/>
          </a:blip>
          <a:stretch>
            <a:fillRect/>
          </a:stretch>
        </p:blipFill>
        <p:spPr>
          <a:xfrm>
            <a:off x="4919200" y="2031025"/>
            <a:ext cx="3826300" cy="2550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Professional development defined</a:t>
            </a:r>
            <a:endParaRPr/>
          </a:p>
        </p:txBody>
      </p:sp>
      <p:sp>
        <p:nvSpPr>
          <p:cNvPr id="119" name="Google Shape;119;p17"/>
          <p:cNvSpPr txBox="1">
            <a:spLocks noGrp="1"/>
          </p:cNvSpPr>
          <p:nvPr>
            <p:ph type="body" idx="1"/>
          </p:nvPr>
        </p:nvSpPr>
        <p:spPr>
          <a:xfrm>
            <a:off x="311700" y="1505700"/>
            <a:ext cx="3999900" cy="3076200"/>
          </a:xfrm>
          <a:prstGeom prst="rect">
            <a:avLst/>
          </a:prstGeom>
          <a:noFill/>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a:t>
            </a:r>
            <a:r>
              <a:rPr lang="en" u="sng">
                <a:solidFill>
                  <a:schemeClr val="hlink"/>
                </a:solidFill>
                <a:hlinkClick r:id="rId3"/>
              </a:rPr>
              <a:t>Cambridge Dictionary definition</a:t>
            </a:r>
            <a:r>
              <a:rPr lang="en"/>
              <a:t>: </a:t>
            </a:r>
            <a:endParaRPr/>
          </a:p>
          <a:p>
            <a:pPr marL="914400" lvl="1" indent="-298450" algn="l" rtl="0">
              <a:spcBef>
                <a:spcPts val="0"/>
              </a:spcBef>
              <a:spcAft>
                <a:spcPts val="0"/>
              </a:spcAft>
              <a:buSzPts val="1100"/>
              <a:buChar char="○"/>
            </a:pPr>
            <a:r>
              <a:rPr lang="en">
                <a:highlight>
                  <a:srgbClr val="FFFFFF"/>
                </a:highlight>
              </a:rPr>
              <a:t>“training that is given to managers and people working in professions to increase their knowledge and skills.”</a:t>
            </a:r>
            <a:endParaRPr/>
          </a:p>
          <a:p>
            <a:pPr marL="457200" lvl="0" indent="-311150" algn="l" rtl="0">
              <a:spcBef>
                <a:spcPts val="0"/>
              </a:spcBef>
              <a:spcAft>
                <a:spcPts val="0"/>
              </a:spcAft>
              <a:buSzPts val="1300"/>
              <a:buChar char="●"/>
            </a:pPr>
            <a:r>
              <a:rPr lang="en"/>
              <a:t>The </a:t>
            </a:r>
            <a:r>
              <a:rPr lang="en" u="sng">
                <a:solidFill>
                  <a:schemeClr val="hlink"/>
                </a:solidFill>
                <a:hlinkClick r:id="rId4"/>
              </a:rPr>
              <a:t>Business Dictionary definition</a:t>
            </a:r>
            <a:r>
              <a:rPr lang="en"/>
              <a:t>:</a:t>
            </a:r>
            <a:endParaRPr/>
          </a:p>
          <a:p>
            <a:pPr marL="914400" lvl="1" indent="-298450" algn="l" rtl="0">
              <a:spcBef>
                <a:spcPts val="0"/>
              </a:spcBef>
              <a:spcAft>
                <a:spcPts val="0"/>
              </a:spcAft>
              <a:buSzPts val="1100"/>
              <a:buChar char="○"/>
            </a:pPr>
            <a:r>
              <a:rPr lang="en">
                <a:solidFill>
                  <a:srgbClr val="000000"/>
                </a:solidFill>
              </a:rPr>
              <a:t>“Process of improving and increasing capabilities of staff through access to education and training opportunities in the workplace, through outside organization, or through watching others perform the job.“</a:t>
            </a:r>
            <a:endParaRPr>
              <a:solidFill>
                <a:srgbClr val="000000"/>
              </a:solidFill>
            </a:endParaRPr>
          </a:p>
          <a:p>
            <a:pPr marL="914400" lvl="1" indent="-298450" algn="l" rtl="0">
              <a:spcBef>
                <a:spcPts val="0"/>
              </a:spcBef>
              <a:spcAft>
                <a:spcPts val="0"/>
              </a:spcAft>
              <a:buSzPts val="1100"/>
              <a:buChar char="○"/>
            </a:pPr>
            <a:r>
              <a:rPr lang="en">
                <a:solidFill>
                  <a:srgbClr val="000000"/>
                </a:solidFill>
              </a:rPr>
              <a:t>“Professional development helps build and maintain morale of staff members, and is thought to attract higher quality staff to an organization. Also called staff development.”</a:t>
            </a:r>
            <a:endParaRPr/>
          </a:p>
        </p:txBody>
      </p:sp>
      <p:sp>
        <p:nvSpPr>
          <p:cNvPr id="120" name="Google Shape;120;p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My definition:</a:t>
            </a:r>
            <a:endParaRPr/>
          </a:p>
          <a:p>
            <a:pPr marL="914400" lvl="1" indent="-298450" algn="l" rtl="0">
              <a:spcBef>
                <a:spcPts val="0"/>
              </a:spcBef>
              <a:spcAft>
                <a:spcPts val="0"/>
              </a:spcAft>
              <a:buSzPts val="1100"/>
              <a:buChar char="○"/>
            </a:pPr>
            <a:r>
              <a:rPr lang="en"/>
              <a:t>Activities that increase your knowledge, skills, or experience in a particular field (usually related to your current position)</a:t>
            </a:r>
            <a:endParaRPr/>
          </a:p>
        </p:txBody>
      </p:sp>
      <p:pic>
        <p:nvPicPr>
          <p:cNvPr id="121" name="Google Shape;121;p17"/>
          <p:cNvPicPr preferRelativeResize="0"/>
          <p:nvPr/>
        </p:nvPicPr>
        <p:blipFill>
          <a:blip r:embed="rId5">
            <a:alphaModFix/>
          </a:blip>
          <a:stretch>
            <a:fillRect/>
          </a:stretch>
        </p:blipFill>
        <p:spPr>
          <a:xfrm>
            <a:off x="5255025" y="2661600"/>
            <a:ext cx="3032875" cy="2274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Professional development significance</a:t>
            </a:r>
            <a:endParaRPr/>
          </a:p>
        </p:txBody>
      </p:sp>
      <p:sp>
        <p:nvSpPr>
          <p:cNvPr id="127" name="Google Shape;127;p18"/>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The </a:t>
            </a:r>
            <a:r>
              <a:rPr lang="en" u="sng">
                <a:solidFill>
                  <a:schemeClr val="hlink"/>
                </a:solidFill>
                <a:hlinkClick r:id="rId3"/>
              </a:rPr>
              <a:t>Bureau of Labor Statistics</a:t>
            </a:r>
            <a:r>
              <a:rPr lang="en"/>
              <a:t> reports the average person changes jobs 11.9 times between the age of 18-50. </a:t>
            </a:r>
            <a:endParaRPr/>
          </a:p>
          <a:p>
            <a:pPr marL="457200" lvl="0" indent="-311150" algn="l" rtl="0">
              <a:spcBef>
                <a:spcPts val="0"/>
              </a:spcBef>
              <a:spcAft>
                <a:spcPts val="0"/>
              </a:spcAft>
              <a:buSzPts val="1300"/>
              <a:buChar char="●"/>
            </a:pPr>
            <a:r>
              <a:rPr lang="en"/>
              <a:t>The </a:t>
            </a:r>
            <a:r>
              <a:rPr lang="en" u="sng">
                <a:solidFill>
                  <a:schemeClr val="hlink"/>
                </a:solidFill>
                <a:hlinkClick r:id="rId4"/>
              </a:rPr>
              <a:t>World Economic Forum</a:t>
            </a:r>
            <a:r>
              <a:rPr lang="en"/>
              <a:t> describes the job market as a place of change highlighting the potential for new job creation- the creation of jobs that did not even exist five or ten years ago. </a:t>
            </a:r>
            <a:endParaRPr/>
          </a:p>
          <a:p>
            <a:pPr marL="457200" lvl="0" indent="0" algn="l" rtl="0">
              <a:spcBef>
                <a:spcPts val="1600"/>
              </a:spcBef>
              <a:spcAft>
                <a:spcPts val="1600"/>
              </a:spcAft>
              <a:buNone/>
            </a:pPr>
            <a:endParaRPr/>
          </a:p>
        </p:txBody>
      </p:sp>
      <p:sp>
        <p:nvSpPr>
          <p:cNvPr id="128" name="Google Shape;128;p18"/>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Your employer or potential employer expects or requires professional development. </a:t>
            </a:r>
            <a:endParaRPr/>
          </a:p>
          <a:p>
            <a:pPr marL="457200" lvl="0" indent="-311150" algn="l" rtl="0">
              <a:spcBef>
                <a:spcPts val="0"/>
              </a:spcBef>
              <a:spcAft>
                <a:spcPts val="0"/>
              </a:spcAft>
              <a:buSzPts val="1300"/>
              <a:buChar char="●"/>
            </a:pPr>
            <a:r>
              <a:rPr lang="en"/>
              <a:t>Your position has state-, federal-, or governing-body-mandated certification or licensure requirements. </a:t>
            </a:r>
            <a:endParaRPr/>
          </a:p>
          <a:p>
            <a:pPr marL="457200" lvl="0" indent="-311150" algn="l" rtl="0">
              <a:spcBef>
                <a:spcPts val="0"/>
              </a:spcBef>
              <a:spcAft>
                <a:spcPts val="0"/>
              </a:spcAft>
              <a:buSzPts val="1300"/>
              <a:buChar char="●"/>
            </a:pPr>
            <a:r>
              <a:rPr lang="en"/>
              <a:t>You want to expand your credentials and/or employability.</a:t>
            </a:r>
            <a:endParaRPr/>
          </a:p>
          <a:p>
            <a:pPr marL="457200" lvl="0" indent="-311150" algn="l" rtl="0">
              <a:spcBef>
                <a:spcPts val="0"/>
              </a:spcBef>
              <a:spcAft>
                <a:spcPts val="0"/>
              </a:spcAft>
              <a:buSzPts val="1300"/>
              <a:buChar char="●"/>
            </a:pPr>
            <a:r>
              <a:rPr lang="en"/>
              <a:t>You want to make connections in the library and information science profession.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Higher education</a:t>
            </a:r>
            <a:endParaRPr/>
          </a:p>
        </p:txBody>
      </p:sp>
      <p:sp>
        <p:nvSpPr>
          <p:cNvPr id="134" name="Google Shape;134;p19"/>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Degrees</a:t>
            </a:r>
            <a:endParaRPr/>
          </a:p>
          <a:p>
            <a:pPr marL="457200" lvl="0" indent="-311150" algn="l" rtl="0">
              <a:spcBef>
                <a:spcPts val="1600"/>
              </a:spcBef>
              <a:spcAft>
                <a:spcPts val="0"/>
              </a:spcAft>
              <a:buSzPts val="1300"/>
              <a:buChar char="●"/>
            </a:pPr>
            <a:r>
              <a:rPr lang="en"/>
              <a:t>Associate</a:t>
            </a:r>
            <a:endParaRPr/>
          </a:p>
          <a:p>
            <a:pPr marL="457200" lvl="0" indent="-311150" algn="l" rtl="0">
              <a:spcBef>
                <a:spcPts val="0"/>
              </a:spcBef>
              <a:spcAft>
                <a:spcPts val="0"/>
              </a:spcAft>
              <a:buSzPts val="1300"/>
              <a:buChar char="●"/>
            </a:pPr>
            <a:r>
              <a:rPr lang="en"/>
              <a:t>Bachelor’s</a:t>
            </a:r>
            <a:endParaRPr/>
          </a:p>
          <a:p>
            <a:pPr marL="457200" lvl="0" indent="-311150" algn="l" rtl="0">
              <a:spcBef>
                <a:spcPts val="0"/>
              </a:spcBef>
              <a:spcAft>
                <a:spcPts val="0"/>
              </a:spcAft>
              <a:buSzPts val="1300"/>
              <a:buChar char="●"/>
            </a:pPr>
            <a:r>
              <a:rPr lang="en"/>
              <a:t>Master’s</a:t>
            </a:r>
            <a:endParaRPr/>
          </a:p>
          <a:p>
            <a:pPr marL="457200" lvl="0" indent="-311150" algn="l" rtl="0">
              <a:spcBef>
                <a:spcPts val="0"/>
              </a:spcBef>
              <a:spcAft>
                <a:spcPts val="0"/>
              </a:spcAft>
              <a:buSzPts val="1300"/>
              <a:buChar char="●"/>
            </a:pPr>
            <a:r>
              <a:rPr lang="en"/>
              <a:t>Doctoral </a:t>
            </a:r>
            <a:endParaRPr/>
          </a:p>
        </p:txBody>
      </p:sp>
      <p:sp>
        <p:nvSpPr>
          <p:cNvPr id="135" name="Google Shape;135;p19"/>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regarding higher education:</a:t>
            </a:r>
            <a:endParaRPr/>
          </a:p>
          <a:p>
            <a:pPr marL="457200" lvl="0" indent="-304800" algn="l" rtl="0">
              <a:spcBef>
                <a:spcPts val="1600"/>
              </a:spcBef>
              <a:spcAft>
                <a:spcPts val="0"/>
              </a:spcAft>
              <a:buSzPts val="1200"/>
              <a:buChar char="●"/>
            </a:pPr>
            <a:r>
              <a:rPr lang="en" sz="1200"/>
              <a:t>Each education level is independent of the other- meaning you do not have to study the subject at the previous level to study it at a higher level. </a:t>
            </a:r>
            <a:endParaRPr sz="1200"/>
          </a:p>
          <a:p>
            <a:pPr marL="457200" lvl="0" indent="-304800" algn="l" rtl="0">
              <a:spcBef>
                <a:spcPts val="0"/>
              </a:spcBef>
              <a:spcAft>
                <a:spcPts val="0"/>
              </a:spcAft>
              <a:buSzPts val="1200"/>
              <a:buChar char="●"/>
            </a:pPr>
            <a:r>
              <a:rPr lang="en" sz="1200"/>
              <a:t>The master’s degree is typically the highest level required to hold most librarian positions and not all require a master’s. If you plan to teach or research librarianship you may opt for the doctoral. </a:t>
            </a:r>
            <a:endParaRPr sz="1200"/>
          </a:p>
          <a:p>
            <a:pPr marL="457200" lvl="0" indent="-304800" algn="l" rtl="0">
              <a:spcBef>
                <a:spcPts val="0"/>
              </a:spcBef>
              <a:spcAft>
                <a:spcPts val="0"/>
              </a:spcAft>
              <a:buSzPts val="1200"/>
              <a:buChar char="●"/>
            </a:pPr>
            <a:r>
              <a:rPr lang="en" sz="1200"/>
              <a:t>Additional degrees outside library and information science may be significant especially for academic librarians. </a:t>
            </a:r>
            <a:endParaRPr sz="1200"/>
          </a:p>
          <a:p>
            <a:pPr marL="457200" lvl="0" indent="-304800" algn="l" rtl="0">
              <a:spcBef>
                <a:spcPts val="0"/>
              </a:spcBef>
              <a:spcAft>
                <a:spcPts val="0"/>
              </a:spcAft>
              <a:buSzPts val="1200"/>
              <a:buChar char="●"/>
            </a:pPr>
            <a:r>
              <a:rPr lang="en" sz="1200"/>
              <a:t>Employers and/or friends associations may sometimes help with educational costs. </a:t>
            </a:r>
            <a:endParaRPr sz="1200"/>
          </a:p>
        </p:txBody>
      </p:sp>
      <p:pic>
        <p:nvPicPr>
          <p:cNvPr id="136" name="Google Shape;136;p19"/>
          <p:cNvPicPr preferRelativeResize="0"/>
          <p:nvPr/>
        </p:nvPicPr>
        <p:blipFill rotWithShape="1">
          <a:blip r:embed="rId3">
            <a:alphaModFix/>
          </a:blip>
          <a:srcRect t="49533"/>
          <a:stretch/>
        </p:blipFill>
        <p:spPr>
          <a:xfrm>
            <a:off x="108425" y="3482700"/>
            <a:ext cx="4576475" cy="1505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Certifications</a:t>
            </a:r>
            <a:endParaRPr/>
          </a:p>
        </p:txBody>
      </p:sp>
      <p:sp>
        <p:nvSpPr>
          <p:cNvPr id="142" name="Google Shape;142;p20"/>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Certifications</a:t>
            </a:r>
            <a:endParaRPr/>
          </a:p>
          <a:p>
            <a:pPr marL="457200" lvl="0" indent="-311150" algn="l" rtl="0">
              <a:spcBef>
                <a:spcPts val="1600"/>
              </a:spcBef>
              <a:spcAft>
                <a:spcPts val="0"/>
              </a:spcAft>
              <a:buSzPts val="1300"/>
              <a:buChar char="●"/>
            </a:pPr>
            <a:r>
              <a:rPr lang="en"/>
              <a:t>Library paraprofessional</a:t>
            </a:r>
            <a:endParaRPr/>
          </a:p>
          <a:p>
            <a:pPr marL="914400" lvl="1" indent="-298450" algn="l" rtl="0">
              <a:spcBef>
                <a:spcPts val="0"/>
              </a:spcBef>
              <a:spcAft>
                <a:spcPts val="0"/>
              </a:spcAft>
              <a:buSzPts val="1100"/>
              <a:buChar char="○"/>
            </a:pPr>
            <a:r>
              <a:rPr lang="en" u="sng">
                <a:solidFill>
                  <a:schemeClr val="hlink"/>
                </a:solidFill>
                <a:hlinkClick r:id="rId3"/>
              </a:rPr>
              <a:t>Library Support Staff Certification</a:t>
            </a:r>
            <a:r>
              <a:rPr lang="en"/>
              <a:t> through ALA and the Allied Professional Association</a:t>
            </a:r>
            <a:endParaRPr/>
          </a:p>
          <a:p>
            <a:pPr marL="914400" lvl="1" indent="-298450" algn="l" rtl="0">
              <a:spcBef>
                <a:spcPts val="0"/>
              </a:spcBef>
              <a:spcAft>
                <a:spcPts val="0"/>
              </a:spcAft>
              <a:buSzPts val="1100"/>
              <a:buChar char="○"/>
            </a:pPr>
            <a:r>
              <a:rPr lang="en"/>
              <a:t>State-mandated certification</a:t>
            </a:r>
            <a:endParaRPr/>
          </a:p>
          <a:p>
            <a:pPr marL="457200" lvl="0" indent="-311150" algn="l" rtl="0">
              <a:spcBef>
                <a:spcPts val="0"/>
              </a:spcBef>
              <a:spcAft>
                <a:spcPts val="0"/>
              </a:spcAft>
              <a:buSzPts val="1300"/>
              <a:buChar char="●"/>
            </a:pPr>
            <a:r>
              <a:rPr lang="en"/>
              <a:t>Professional librarian</a:t>
            </a:r>
            <a:endParaRPr/>
          </a:p>
          <a:p>
            <a:pPr marL="914400" lvl="1" indent="-298450" algn="l" rtl="0">
              <a:spcBef>
                <a:spcPts val="0"/>
              </a:spcBef>
              <a:spcAft>
                <a:spcPts val="0"/>
              </a:spcAft>
              <a:buSzPts val="1100"/>
              <a:buChar char="○"/>
            </a:pPr>
            <a:r>
              <a:rPr lang="en" u="sng">
                <a:solidFill>
                  <a:schemeClr val="hlink"/>
                </a:solidFill>
                <a:hlinkClick r:id="rId4"/>
              </a:rPr>
              <a:t>Certified Public Library Administrator</a:t>
            </a:r>
            <a:r>
              <a:rPr lang="en"/>
              <a:t> through ALA and the Allied Professional Association </a:t>
            </a:r>
            <a:endParaRPr/>
          </a:p>
          <a:p>
            <a:pPr marL="914400" lvl="1" indent="-298450" algn="l" rtl="0">
              <a:spcBef>
                <a:spcPts val="0"/>
              </a:spcBef>
              <a:spcAft>
                <a:spcPts val="0"/>
              </a:spcAft>
              <a:buSzPts val="1100"/>
              <a:buChar char="○"/>
            </a:pPr>
            <a:r>
              <a:rPr lang="en"/>
              <a:t>School Media certification (mandatory) </a:t>
            </a:r>
            <a:endParaRPr/>
          </a:p>
          <a:p>
            <a:pPr marL="914400" lvl="1" indent="-298450" algn="l" rtl="0">
              <a:spcBef>
                <a:spcPts val="0"/>
              </a:spcBef>
              <a:spcAft>
                <a:spcPts val="0"/>
              </a:spcAft>
              <a:buSzPts val="1100"/>
              <a:buChar char="○"/>
            </a:pPr>
            <a:r>
              <a:rPr lang="en"/>
              <a:t>State mandated-certification</a:t>
            </a:r>
            <a:endParaRPr/>
          </a:p>
          <a:p>
            <a:pPr marL="457200" lvl="0" indent="-311150" algn="l" rtl="0">
              <a:spcBef>
                <a:spcPts val="0"/>
              </a:spcBef>
              <a:spcAft>
                <a:spcPts val="0"/>
              </a:spcAft>
              <a:buSzPts val="1300"/>
              <a:buChar char="●"/>
            </a:pPr>
            <a:r>
              <a:rPr lang="en"/>
              <a:t>Information and Technology</a:t>
            </a:r>
            <a:endParaRPr/>
          </a:p>
          <a:p>
            <a:pPr marL="914400" lvl="1" indent="-298450" algn="l" rtl="0">
              <a:spcBef>
                <a:spcPts val="0"/>
              </a:spcBef>
              <a:spcAft>
                <a:spcPts val="0"/>
              </a:spcAft>
              <a:buSzPts val="1100"/>
              <a:buChar char="○"/>
            </a:pPr>
            <a:r>
              <a:rPr lang="en"/>
              <a:t>CompTIA certifications</a:t>
            </a:r>
            <a:endParaRPr/>
          </a:p>
          <a:p>
            <a:pPr marL="914400" lvl="1" indent="-298450" algn="l" rtl="0">
              <a:spcBef>
                <a:spcPts val="0"/>
              </a:spcBef>
              <a:spcAft>
                <a:spcPts val="0"/>
              </a:spcAft>
              <a:buSzPts val="1100"/>
              <a:buChar char="○"/>
            </a:pPr>
            <a:r>
              <a:rPr lang="en"/>
              <a:t>Vendor specific- Cisco, Microsoft, Google</a:t>
            </a:r>
            <a:endParaRPr/>
          </a:p>
        </p:txBody>
      </p:sp>
      <p:sp>
        <p:nvSpPr>
          <p:cNvPr id="143" name="Google Shape;143;p20"/>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regarding certifications:</a:t>
            </a:r>
            <a:endParaRPr/>
          </a:p>
          <a:p>
            <a:pPr marL="457200" lvl="0" indent="-311150" algn="l" rtl="0">
              <a:spcBef>
                <a:spcPts val="1600"/>
              </a:spcBef>
              <a:spcAft>
                <a:spcPts val="0"/>
              </a:spcAft>
              <a:buSzPts val="1300"/>
              <a:buChar char="●"/>
            </a:pPr>
            <a:r>
              <a:rPr lang="en"/>
              <a:t>Find out if the certification is required for your particular position, the position you hope to achieve, or your by your employer.</a:t>
            </a:r>
            <a:endParaRPr/>
          </a:p>
          <a:p>
            <a:pPr marL="457200" lvl="0" indent="-311150" algn="l" rtl="0">
              <a:spcBef>
                <a:spcPts val="0"/>
              </a:spcBef>
              <a:spcAft>
                <a:spcPts val="0"/>
              </a:spcAft>
              <a:buSzPts val="1300"/>
              <a:buChar char="●"/>
            </a:pPr>
            <a:r>
              <a:rPr lang="en"/>
              <a:t>Research to see if there are continuing education requirements and/or additional costs to maintain the certification.</a:t>
            </a:r>
            <a:endParaRPr/>
          </a:p>
          <a:p>
            <a:pPr marL="457200" lvl="0" indent="-311150" algn="l" rtl="0">
              <a:spcBef>
                <a:spcPts val="0"/>
              </a:spcBef>
              <a:spcAft>
                <a:spcPts val="0"/>
              </a:spcAft>
              <a:buSzPts val="1300"/>
              <a:buChar char="●"/>
            </a:pPr>
            <a:r>
              <a:rPr lang="en"/>
              <a:t>Check the the minimum requirements for the certification.</a:t>
            </a:r>
            <a:endParaRPr/>
          </a:p>
          <a:p>
            <a:pPr marL="457200" lvl="0" indent="-311150" algn="l" rtl="0">
              <a:spcBef>
                <a:spcPts val="0"/>
              </a:spcBef>
              <a:spcAft>
                <a:spcPts val="0"/>
              </a:spcAft>
              <a:buSzPts val="1300"/>
              <a:buChar char="●"/>
            </a:pPr>
            <a:r>
              <a:rPr lang="en"/>
              <a:t>Keep track of your continuing education units or contact hours. </a:t>
            </a:r>
            <a:endParaRPr/>
          </a:p>
          <a:p>
            <a:pPr marL="457200" lvl="0" indent="-311150" algn="l" rtl="0">
              <a:spcBef>
                <a:spcPts val="0"/>
              </a:spcBef>
              <a:spcAft>
                <a:spcPts val="0"/>
              </a:spcAft>
              <a:buSzPts val="1300"/>
              <a:buChar char="●"/>
            </a:pPr>
            <a:r>
              <a:rPr lang="en"/>
              <a:t>Consider practicing and studying for a certification even if you cannot obtain said certification.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Professional &amp; affiliated associations</a:t>
            </a:r>
            <a:endParaRPr/>
          </a:p>
        </p:txBody>
      </p:sp>
      <p:sp>
        <p:nvSpPr>
          <p:cNvPr id="149" name="Google Shape;149;p21"/>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professional and affiliated associations:</a:t>
            </a:r>
            <a:endParaRPr/>
          </a:p>
          <a:p>
            <a:pPr marL="457200" lvl="0" indent="-311150" algn="l" rtl="0">
              <a:spcBef>
                <a:spcPts val="1600"/>
              </a:spcBef>
              <a:spcAft>
                <a:spcPts val="0"/>
              </a:spcAft>
              <a:buSzPts val="1300"/>
              <a:buChar char="●"/>
            </a:pPr>
            <a:r>
              <a:rPr lang="en"/>
              <a:t>Library and information science professional associations</a:t>
            </a:r>
            <a:endParaRPr/>
          </a:p>
          <a:p>
            <a:pPr marL="457200" lvl="0" indent="-311150" algn="l" rtl="0">
              <a:spcBef>
                <a:spcPts val="0"/>
              </a:spcBef>
              <a:spcAft>
                <a:spcPts val="0"/>
              </a:spcAft>
              <a:buSzPts val="1300"/>
              <a:buChar char="●"/>
            </a:pPr>
            <a:r>
              <a:rPr lang="en"/>
              <a:t>State library associations</a:t>
            </a:r>
            <a:endParaRPr/>
          </a:p>
          <a:p>
            <a:pPr marL="457200" lvl="0" indent="-311150" algn="l" rtl="0">
              <a:spcBef>
                <a:spcPts val="0"/>
              </a:spcBef>
              <a:spcAft>
                <a:spcPts val="0"/>
              </a:spcAft>
              <a:buSzPts val="1300"/>
              <a:buChar char="●"/>
            </a:pPr>
            <a:r>
              <a:rPr lang="en"/>
              <a:t>Cooperatives and consortiums</a:t>
            </a:r>
            <a:endParaRPr/>
          </a:p>
          <a:p>
            <a:pPr marL="457200" lvl="0" indent="-311150" algn="l" rtl="0">
              <a:spcBef>
                <a:spcPts val="0"/>
              </a:spcBef>
              <a:spcAft>
                <a:spcPts val="0"/>
              </a:spcAft>
              <a:buSzPts val="1300"/>
              <a:buChar char="●"/>
            </a:pPr>
            <a:r>
              <a:rPr lang="en"/>
              <a:t>Vendors</a:t>
            </a:r>
            <a:endParaRPr/>
          </a:p>
        </p:txBody>
      </p:sp>
      <p:sp>
        <p:nvSpPr>
          <p:cNvPr id="150" name="Google Shape;150;p21"/>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Tips regarding professional and affiliated associations:</a:t>
            </a:r>
            <a:endParaRPr/>
          </a:p>
          <a:p>
            <a:pPr marL="457200" lvl="0" indent="-311150" algn="l" rtl="0">
              <a:spcBef>
                <a:spcPts val="1600"/>
              </a:spcBef>
              <a:spcAft>
                <a:spcPts val="0"/>
              </a:spcAft>
              <a:buSzPts val="1300"/>
              <a:buChar char="●"/>
            </a:pPr>
            <a:r>
              <a:rPr lang="en"/>
              <a:t>Designate interest groups on your membership applications. </a:t>
            </a:r>
            <a:endParaRPr/>
          </a:p>
          <a:p>
            <a:pPr marL="457200" lvl="0" indent="-311150" algn="l" rtl="0">
              <a:spcBef>
                <a:spcPts val="0"/>
              </a:spcBef>
              <a:spcAft>
                <a:spcPts val="0"/>
              </a:spcAft>
              <a:buSzPts val="1300"/>
              <a:buChar char="●"/>
            </a:pPr>
            <a:r>
              <a:rPr lang="en"/>
              <a:t>Sign up for listservs (This is usually free and can sometimes be done without joining the association).</a:t>
            </a:r>
            <a:endParaRPr/>
          </a:p>
          <a:p>
            <a:pPr marL="457200" lvl="0" indent="-311150" algn="l" rtl="0">
              <a:spcBef>
                <a:spcPts val="0"/>
              </a:spcBef>
              <a:spcAft>
                <a:spcPts val="0"/>
              </a:spcAft>
              <a:buSzPts val="1300"/>
              <a:buChar char="●"/>
            </a:pPr>
            <a:r>
              <a:rPr lang="en"/>
              <a:t>Volunteer to serve on committees.</a:t>
            </a:r>
            <a:endParaRPr/>
          </a:p>
          <a:p>
            <a:pPr marL="457200" lvl="0" indent="-311150" algn="l" rtl="0">
              <a:spcBef>
                <a:spcPts val="0"/>
              </a:spcBef>
              <a:spcAft>
                <a:spcPts val="0"/>
              </a:spcAft>
              <a:buSzPts val="1300"/>
              <a:buChar char="●"/>
            </a:pPr>
            <a:r>
              <a:rPr lang="en"/>
              <a:t>Look for free and discounted webinars, e-tutorials, and even live training sessions.</a:t>
            </a:r>
            <a:endParaRPr/>
          </a:p>
          <a:p>
            <a:pPr marL="457200" lvl="0" indent="-311150" algn="l" rtl="0">
              <a:spcBef>
                <a:spcPts val="0"/>
              </a:spcBef>
              <a:spcAft>
                <a:spcPts val="0"/>
              </a:spcAft>
              <a:buSzPts val="1300"/>
              <a:buChar char="●"/>
            </a:pPr>
            <a:r>
              <a:rPr lang="en"/>
              <a:t>Attend conferences.</a:t>
            </a:r>
            <a:endParaRPr/>
          </a:p>
          <a:p>
            <a:pPr marL="457200" lvl="0" indent="-311150" algn="l" rtl="0">
              <a:spcBef>
                <a:spcPts val="0"/>
              </a:spcBef>
              <a:spcAft>
                <a:spcPts val="0"/>
              </a:spcAft>
              <a:buSzPts val="1300"/>
              <a:buChar char="●"/>
            </a:pPr>
            <a:r>
              <a:rPr lang="en"/>
              <a:t>Submit a conference proposal</a:t>
            </a:r>
            <a:endParaRPr/>
          </a:p>
          <a:p>
            <a:pPr marL="457200" lvl="0" indent="-311150" algn="l" rtl="0">
              <a:spcBef>
                <a:spcPts val="0"/>
              </a:spcBef>
              <a:spcAft>
                <a:spcPts val="0"/>
              </a:spcAft>
              <a:buSzPts val="1300"/>
              <a:buChar char="●"/>
            </a:pPr>
            <a:r>
              <a:rPr lang="en"/>
              <a:t>Write a review or blog post</a:t>
            </a: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1222</Words>
  <Application>Microsoft Office PowerPoint</Application>
  <PresentationFormat>On-screen Show (16:9)</PresentationFormat>
  <Paragraphs>167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Merriweather</vt:lpstr>
      <vt:lpstr>Roboto</vt:lpstr>
      <vt:lpstr>Paradigm</vt:lpstr>
      <vt:lpstr>Staying relevant in the library profession</vt:lpstr>
      <vt:lpstr>About the presenter</vt:lpstr>
      <vt:lpstr>Which is an example of professional development? </vt:lpstr>
      <vt:lpstr>Some things professional development is not</vt:lpstr>
      <vt:lpstr>Professional development defined</vt:lpstr>
      <vt:lpstr>Professional development significance</vt:lpstr>
      <vt:lpstr>Higher education</vt:lpstr>
      <vt:lpstr>Certifications</vt:lpstr>
      <vt:lpstr>Professional &amp; affiliated associations</vt:lpstr>
      <vt:lpstr>Other professional development avenues</vt:lpstr>
      <vt:lpstr>Scale of cost$</vt:lpstr>
      <vt:lpstr>Documenting professional development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relevant in the library profession</dc:title>
  <dc:creator>Deloris</dc:creator>
  <cp:lastModifiedBy>Foxworth, Deloris</cp:lastModifiedBy>
  <cp:revision>1</cp:revision>
  <dcterms:modified xsi:type="dcterms:W3CDTF">2019-09-10T17:42:48Z</dcterms:modified>
</cp:coreProperties>
</file>