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5"/>
  </p:notesMasterIdLst>
  <p:sldIdLst>
    <p:sldId id="256" r:id="rId2"/>
    <p:sldId id="257" r:id="rId3"/>
    <p:sldId id="291" r:id="rId4"/>
    <p:sldId id="260" r:id="rId5"/>
    <p:sldId id="268" r:id="rId6"/>
    <p:sldId id="287" r:id="rId7"/>
    <p:sldId id="289" r:id="rId8"/>
    <p:sldId id="290" r:id="rId9"/>
    <p:sldId id="269" r:id="rId10"/>
    <p:sldId id="262" r:id="rId11"/>
    <p:sldId id="264" r:id="rId12"/>
    <p:sldId id="266" r:id="rId13"/>
    <p:sldId id="265" r:id="rId14"/>
    <p:sldId id="278" r:id="rId15"/>
    <p:sldId id="313" r:id="rId16"/>
    <p:sldId id="314" r:id="rId17"/>
    <p:sldId id="315" r:id="rId18"/>
    <p:sldId id="316" r:id="rId19"/>
    <p:sldId id="317" r:id="rId20"/>
    <p:sldId id="279" r:id="rId21"/>
    <p:sldId id="294" r:id="rId22"/>
    <p:sldId id="320" r:id="rId23"/>
    <p:sldId id="281" r:id="rId24"/>
    <p:sldId id="282" r:id="rId25"/>
    <p:sldId id="283" r:id="rId26"/>
    <p:sldId id="284" r:id="rId27"/>
    <p:sldId id="275" r:id="rId28"/>
    <p:sldId id="304" r:id="rId29"/>
    <p:sldId id="276" r:id="rId30"/>
    <p:sldId id="296" r:id="rId31"/>
    <p:sldId id="319" r:id="rId32"/>
    <p:sldId id="299" r:id="rId33"/>
    <p:sldId id="301" r:id="rId34"/>
    <p:sldId id="302" r:id="rId35"/>
    <p:sldId id="303" r:id="rId36"/>
    <p:sldId id="305" r:id="rId37"/>
    <p:sldId id="306" r:id="rId38"/>
    <p:sldId id="307" r:id="rId39"/>
    <p:sldId id="308" r:id="rId40"/>
    <p:sldId id="310" r:id="rId41"/>
    <p:sldId id="311" r:id="rId42"/>
    <p:sldId id="312" r:id="rId43"/>
    <p:sldId id="31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14" d="100"/>
          <a:sy n="114" d="100"/>
        </p:scale>
        <p:origin x="510" y="102"/>
      </p:cViewPr>
      <p:guideLst/>
    </p:cSldViewPr>
  </p:slideViewPr>
  <p:notesTextViewPr>
    <p:cViewPr>
      <p:scale>
        <a:sx n="1" d="1"/>
        <a:sy n="1" d="1"/>
      </p:scale>
      <p:origin x="0" y="0"/>
    </p:cViewPr>
  </p:notesTextViewPr>
  <p:sorterViewPr>
    <p:cViewPr>
      <p:scale>
        <a:sx n="80" d="100"/>
        <a:sy n="80" d="100"/>
      </p:scale>
      <p:origin x="0" y="-1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0B637-724A-40F9-8FA1-40271873915F}"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B461D-1FA4-4FB4-BEF4-A4B3C53F0681}" type="slidenum">
              <a:rPr lang="en-US" smtClean="0"/>
              <a:t>‹#›</a:t>
            </a:fld>
            <a:endParaRPr lang="en-US"/>
          </a:p>
        </p:txBody>
      </p:sp>
    </p:spTree>
    <p:extLst>
      <p:ext uri="{BB962C8B-B14F-4D97-AF65-F5344CB8AC3E}">
        <p14:creationId xmlns:p14="http://schemas.microsoft.com/office/powerpoint/2010/main" val="207137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8C53C9A-DD4F-4A9F-9CCF-78A2877F114E}" type="datetime1">
              <a:rPr lang="en-US" smtClean="0"/>
              <a:t>5/14/2019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B644844-D3CE-4130-8CC4-211D1F7CE84A}"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1374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84FB9-5CD4-4113-A850-9ACDA7C8FC57}" type="datetime1">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85560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664C20-2045-47FC-B115-115629B77833}" type="datetime1">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297813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D5FE7-48C0-401A-8995-CBFC6D8E8814}" type="datetime1">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419413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E1D129E-7FBF-427E-873A-56E440FC491D}" type="datetime1">
              <a:rPr lang="en-US" smtClean="0"/>
              <a:t>5/14/2019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B644844-D3CE-4130-8CC4-211D1F7CE84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372123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E0296B-AAC0-4A49-8835-CEE59B67E84D}" type="datetime1">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365242104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19BDBD-291C-470B-B877-1282CEC093F9}" type="datetime1">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428517499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2DE566-0E7B-4383-8140-E4651DC7D075}" type="datetime1">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189665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5E51E-AF1A-43BE-80A9-AA25D8218127}" type="datetime1">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44844-D3CE-4130-8CC4-211D1F7CE84A}" type="slidenum">
              <a:rPr lang="en-US" smtClean="0"/>
              <a:t>‹#›</a:t>
            </a:fld>
            <a:endParaRPr lang="en-US"/>
          </a:p>
        </p:txBody>
      </p:sp>
    </p:spTree>
    <p:extLst>
      <p:ext uri="{BB962C8B-B14F-4D97-AF65-F5344CB8AC3E}">
        <p14:creationId xmlns:p14="http://schemas.microsoft.com/office/powerpoint/2010/main" val="285484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1630C43-AE50-489F-8FB3-0D93BF6B6CD3}" type="datetime1">
              <a:rPr lang="en-US" smtClean="0"/>
              <a:t>5/14/2019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B644844-D3CE-4130-8CC4-211D1F7CE84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463541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E971B44-CEBE-4685-A874-AD0587799776}" type="datetime1">
              <a:rPr lang="en-US" smtClean="0"/>
              <a:t>5/14/2019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B644844-D3CE-4130-8CC4-211D1F7CE84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831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FA76035-E37A-480D-B75F-F4F1DB5A376F}" type="datetime1">
              <a:rPr lang="en-US" smtClean="0"/>
              <a:t>5/14/2019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B644844-D3CE-4130-8CC4-211D1F7CE84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26354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mailto:shannon.oltmann@uky.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6A9D-3069-4029-920E-82E96C52DDF0}"/>
              </a:ext>
            </a:extLst>
          </p:cNvPr>
          <p:cNvSpPr>
            <a:spLocks noGrp="1"/>
          </p:cNvSpPr>
          <p:nvPr>
            <p:ph type="ctrTitle"/>
          </p:nvPr>
        </p:nvSpPr>
        <p:spPr>
          <a:xfrm>
            <a:off x="1915385" y="1504369"/>
            <a:ext cx="8361229" cy="2410684"/>
          </a:xfrm>
        </p:spPr>
        <p:txBody>
          <a:bodyPr/>
          <a:lstStyle/>
          <a:p>
            <a:r>
              <a:rPr lang="en-US" sz="6000" dirty="0"/>
              <a:t>Practicing intellectual freedom in libraries </a:t>
            </a:r>
          </a:p>
        </p:txBody>
      </p:sp>
      <p:sp>
        <p:nvSpPr>
          <p:cNvPr id="3" name="Subtitle 2">
            <a:extLst>
              <a:ext uri="{FF2B5EF4-FFF2-40B4-BE49-F238E27FC236}">
                <a16:creationId xmlns:a16="http://schemas.microsoft.com/office/drawing/2014/main" id="{F18F0030-B94A-4B8A-A7D8-1EADD880FC8C}"/>
              </a:ext>
            </a:extLst>
          </p:cNvPr>
          <p:cNvSpPr>
            <a:spLocks noGrp="1"/>
          </p:cNvSpPr>
          <p:nvPr>
            <p:ph type="subTitle" idx="1"/>
          </p:nvPr>
        </p:nvSpPr>
        <p:spPr>
          <a:xfrm>
            <a:off x="2680162" y="4045452"/>
            <a:ext cx="6831673" cy="1308180"/>
          </a:xfrm>
        </p:spPr>
        <p:txBody>
          <a:bodyPr>
            <a:normAutofit/>
          </a:bodyPr>
          <a:lstStyle/>
          <a:p>
            <a:r>
              <a:rPr lang="en-US" dirty="0"/>
              <a:t>Shannon M. Oltmann</a:t>
            </a:r>
          </a:p>
          <a:p>
            <a:r>
              <a:rPr lang="en-US" dirty="0"/>
              <a:t>University of Kentucky</a:t>
            </a:r>
          </a:p>
          <a:p>
            <a:r>
              <a:rPr lang="en-US" dirty="0"/>
              <a:t>May 15, 2019</a:t>
            </a:r>
          </a:p>
        </p:txBody>
      </p:sp>
      <p:pic>
        <p:nvPicPr>
          <p:cNvPr id="5" name="Picture 4">
            <a:extLst>
              <a:ext uri="{FF2B5EF4-FFF2-40B4-BE49-F238E27FC236}">
                <a16:creationId xmlns:a16="http://schemas.microsoft.com/office/drawing/2014/main" id="{4A5C18BC-575C-473D-93CF-813D781C0504}"/>
              </a:ext>
            </a:extLst>
          </p:cNvPr>
          <p:cNvPicPr>
            <a:picLocks noChangeAspect="1"/>
          </p:cNvPicPr>
          <p:nvPr/>
        </p:nvPicPr>
        <p:blipFill>
          <a:blip r:embed="rId2"/>
          <a:stretch>
            <a:fillRect/>
          </a:stretch>
        </p:blipFill>
        <p:spPr>
          <a:xfrm>
            <a:off x="267484" y="5176921"/>
            <a:ext cx="4191000" cy="1428750"/>
          </a:xfrm>
          <a:prstGeom prst="rect">
            <a:avLst/>
          </a:prstGeom>
        </p:spPr>
      </p:pic>
      <p:sp>
        <p:nvSpPr>
          <p:cNvPr id="4" name="Slide Number Placeholder 3">
            <a:extLst>
              <a:ext uri="{FF2B5EF4-FFF2-40B4-BE49-F238E27FC236}">
                <a16:creationId xmlns:a16="http://schemas.microsoft.com/office/drawing/2014/main" id="{69A1F459-A2CD-4F2F-9A7C-B9F139C4BF40}"/>
              </a:ext>
            </a:extLst>
          </p:cNvPr>
          <p:cNvSpPr>
            <a:spLocks noGrp="1"/>
          </p:cNvSpPr>
          <p:nvPr>
            <p:ph type="sldNum" sz="quarter" idx="12"/>
          </p:nvPr>
        </p:nvSpPr>
        <p:spPr/>
        <p:txBody>
          <a:bodyPr/>
          <a:lstStyle/>
          <a:p>
            <a:fld id="{7B644844-D3CE-4130-8CC4-211D1F7CE84A}" type="slidenum">
              <a:rPr lang="en-US" smtClean="0"/>
              <a:t>1</a:t>
            </a:fld>
            <a:endParaRPr lang="en-US"/>
          </a:p>
        </p:txBody>
      </p:sp>
    </p:spTree>
    <p:extLst>
      <p:ext uri="{BB962C8B-B14F-4D97-AF65-F5344CB8AC3E}">
        <p14:creationId xmlns:p14="http://schemas.microsoft.com/office/powerpoint/2010/main" val="290739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5F4F-EC3A-4EF1-BCD7-5782BED018B5}"/>
              </a:ext>
            </a:extLst>
          </p:cNvPr>
          <p:cNvSpPr>
            <a:spLocks noGrp="1"/>
          </p:cNvSpPr>
          <p:nvPr>
            <p:ph type="title"/>
          </p:nvPr>
        </p:nvSpPr>
        <p:spPr/>
        <p:txBody>
          <a:bodyPr>
            <a:normAutofit/>
          </a:bodyPr>
          <a:lstStyle/>
          <a:p>
            <a:r>
              <a:rPr lang="en-US" sz="4000" dirty="0"/>
              <a:t>The Library Bill of Rights and intellectual freedom</a:t>
            </a:r>
          </a:p>
        </p:txBody>
      </p:sp>
      <p:sp>
        <p:nvSpPr>
          <p:cNvPr id="5" name="TextBox 4">
            <a:extLst>
              <a:ext uri="{FF2B5EF4-FFF2-40B4-BE49-F238E27FC236}">
                <a16:creationId xmlns:a16="http://schemas.microsoft.com/office/drawing/2014/main" id="{AC917F90-4AC9-4ACA-9E6C-6E9A0AE2A1AE}"/>
              </a:ext>
            </a:extLst>
          </p:cNvPr>
          <p:cNvSpPr txBox="1"/>
          <p:nvPr/>
        </p:nvSpPr>
        <p:spPr>
          <a:xfrm>
            <a:off x="1019175" y="2085975"/>
            <a:ext cx="10868025" cy="4401205"/>
          </a:xfrm>
          <a:prstGeom prst="rect">
            <a:avLst/>
          </a:prstGeom>
          <a:noFill/>
          <a:ln w="28575" cmpd="thickThin">
            <a:solidFill>
              <a:schemeClr val="accent1"/>
            </a:solidFill>
          </a:ln>
        </p:spPr>
        <p:txBody>
          <a:bodyPr wrap="square" rtlCol="0">
            <a:spAutoFit/>
          </a:bodyPr>
          <a:lstStyle/>
          <a:p>
            <a:pPr fontAlgn="base"/>
            <a:r>
              <a:rPr lang="en-US" sz="1400" dirty="0"/>
              <a:t>The American Library Association affirms that all libraries are forums for information and ideas, and that the following basic policies should guide their services.</a:t>
            </a:r>
          </a:p>
          <a:p>
            <a:pPr fontAlgn="base"/>
            <a:endParaRPr lang="en-US" sz="1400" dirty="0"/>
          </a:p>
          <a:p>
            <a:pPr fontAlgn="base"/>
            <a:r>
              <a:rPr lang="en-US" sz="1400" b="1" dirty="0"/>
              <a:t>I.</a:t>
            </a:r>
            <a:r>
              <a:rPr lang="en-US" sz="1400" dirty="0"/>
              <a:t> Books and other library resources should be provided for the interest, information, and enlightenment of all people of the community the library serves. Materials should not be excluded because of the origin, background, or views of those contributing to their creation.</a:t>
            </a:r>
          </a:p>
          <a:p>
            <a:pPr fontAlgn="base"/>
            <a:endParaRPr lang="en-US" sz="1400" dirty="0"/>
          </a:p>
          <a:p>
            <a:pPr fontAlgn="base"/>
            <a:r>
              <a:rPr lang="en-US" sz="1400" b="1" dirty="0"/>
              <a:t>II. </a:t>
            </a:r>
            <a:r>
              <a:rPr lang="en-US" sz="1400" dirty="0"/>
              <a:t>Libraries should provide materials and information presenting all points of view on current and historical issues. Materials should not be proscribed or removed because of partisan or doctrinal disapproval.</a:t>
            </a:r>
          </a:p>
          <a:p>
            <a:pPr fontAlgn="base"/>
            <a:endParaRPr lang="en-US" sz="1400" dirty="0"/>
          </a:p>
          <a:p>
            <a:pPr fontAlgn="base"/>
            <a:r>
              <a:rPr lang="en-US" sz="1400" b="1" dirty="0"/>
              <a:t>III. </a:t>
            </a:r>
            <a:r>
              <a:rPr lang="en-US" sz="1400" dirty="0"/>
              <a:t>Libraries should challenge censorship in the fulfillment of their responsibility to provide information and enlightenment.</a:t>
            </a:r>
          </a:p>
          <a:p>
            <a:pPr fontAlgn="base"/>
            <a:endParaRPr lang="en-US" sz="1400" dirty="0"/>
          </a:p>
          <a:p>
            <a:pPr fontAlgn="base"/>
            <a:r>
              <a:rPr lang="en-US" sz="1400" b="1" dirty="0"/>
              <a:t>IV. </a:t>
            </a:r>
            <a:r>
              <a:rPr lang="en-US" sz="1400" dirty="0"/>
              <a:t>Libraries should cooperate with all persons and groups concerned with resisting abridgment of free expression and free access to ideas.</a:t>
            </a:r>
          </a:p>
          <a:p>
            <a:pPr fontAlgn="base"/>
            <a:endParaRPr lang="en-US" sz="1400" dirty="0"/>
          </a:p>
          <a:p>
            <a:pPr fontAlgn="base"/>
            <a:r>
              <a:rPr lang="en-US" sz="1400" b="1" dirty="0"/>
              <a:t>V. </a:t>
            </a:r>
            <a:r>
              <a:rPr lang="en-US" sz="1400" dirty="0"/>
              <a:t>A person’s right to use a library should not be denied or abridged because of origin, age, background, or views.</a:t>
            </a:r>
          </a:p>
          <a:p>
            <a:pPr fontAlgn="base"/>
            <a:endParaRPr lang="en-US" sz="1400" dirty="0"/>
          </a:p>
          <a:p>
            <a:pPr fontAlgn="base"/>
            <a:r>
              <a:rPr lang="en-US" sz="1400" b="1" dirty="0"/>
              <a:t>VI. </a:t>
            </a:r>
            <a:r>
              <a:rPr lang="en-US" sz="1400" dirty="0"/>
              <a:t>Libraries which make exhibit spaces and meeting rooms available to the public they serve should make such facilities available on an equitable basis, regardless of the beliefs or affiliations of individuals or groups requesting their use.</a:t>
            </a:r>
          </a:p>
          <a:p>
            <a:pPr fontAlgn="base"/>
            <a:endParaRPr lang="en-US" sz="1400" dirty="0"/>
          </a:p>
          <a:p>
            <a:pPr fontAlgn="base"/>
            <a:r>
              <a:rPr lang="en-US" sz="1400" b="1" dirty="0"/>
              <a:t>VII. </a:t>
            </a:r>
            <a:r>
              <a:rPr lang="en-US" sz="1400" dirty="0"/>
              <a:t>All people, regardless of origin, age, background, or views, possess a right to privacy and confidentiality in their library use. Libraries should advocate for, educate about, and protect people’s privacy, safeguarding all library use data, including personally identifiable information.</a:t>
            </a:r>
          </a:p>
        </p:txBody>
      </p:sp>
      <p:sp>
        <p:nvSpPr>
          <p:cNvPr id="3" name="Slide Number Placeholder 2">
            <a:extLst>
              <a:ext uri="{FF2B5EF4-FFF2-40B4-BE49-F238E27FC236}">
                <a16:creationId xmlns:a16="http://schemas.microsoft.com/office/drawing/2014/main" id="{9939E571-7A56-401B-89DD-B25306D75E75}"/>
              </a:ext>
            </a:extLst>
          </p:cNvPr>
          <p:cNvSpPr>
            <a:spLocks noGrp="1"/>
          </p:cNvSpPr>
          <p:nvPr>
            <p:ph type="sldNum" sz="quarter" idx="12"/>
          </p:nvPr>
        </p:nvSpPr>
        <p:spPr/>
        <p:txBody>
          <a:bodyPr/>
          <a:lstStyle/>
          <a:p>
            <a:fld id="{7B644844-D3CE-4130-8CC4-211D1F7CE84A}" type="slidenum">
              <a:rPr lang="en-US" smtClean="0"/>
              <a:t>10</a:t>
            </a:fld>
            <a:endParaRPr lang="en-US"/>
          </a:p>
        </p:txBody>
      </p:sp>
    </p:spTree>
    <p:extLst>
      <p:ext uri="{BB962C8B-B14F-4D97-AF65-F5344CB8AC3E}">
        <p14:creationId xmlns:p14="http://schemas.microsoft.com/office/powerpoint/2010/main" val="399537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B280-F9E1-4EC9-A2E6-51767122EC56}"/>
              </a:ext>
            </a:extLst>
          </p:cNvPr>
          <p:cNvSpPr>
            <a:spLocks noGrp="1"/>
          </p:cNvSpPr>
          <p:nvPr>
            <p:ph type="title"/>
          </p:nvPr>
        </p:nvSpPr>
        <p:spPr/>
        <p:txBody>
          <a:bodyPr>
            <a:normAutofit/>
          </a:bodyPr>
          <a:lstStyle/>
          <a:p>
            <a:r>
              <a:rPr lang="en-US" sz="4000" dirty="0"/>
              <a:t>The Library Bill of Rights, Principle #1</a:t>
            </a:r>
          </a:p>
        </p:txBody>
      </p:sp>
      <p:sp>
        <p:nvSpPr>
          <p:cNvPr id="3" name="Content Placeholder 2">
            <a:extLst>
              <a:ext uri="{FF2B5EF4-FFF2-40B4-BE49-F238E27FC236}">
                <a16:creationId xmlns:a16="http://schemas.microsoft.com/office/drawing/2014/main" id="{A718E1AA-8C24-41A0-931D-95795C966BF7}"/>
              </a:ext>
            </a:extLst>
          </p:cNvPr>
          <p:cNvSpPr>
            <a:spLocks noGrp="1"/>
          </p:cNvSpPr>
          <p:nvPr>
            <p:ph idx="1"/>
          </p:nvPr>
        </p:nvSpPr>
        <p:spPr/>
        <p:txBody>
          <a:bodyPr/>
          <a:lstStyle/>
          <a:p>
            <a:pPr marL="0" indent="0">
              <a:buNone/>
            </a:pPr>
            <a:r>
              <a:rPr lang="en-US" b="1" dirty="0"/>
              <a:t>I.</a:t>
            </a:r>
            <a:r>
              <a:rPr lang="en-US" dirty="0"/>
              <a:t> Books and other library resources should be provided for the interest, information, and enlightenment of all people of the community the library serves. Materials should not be excluded because of the origin, background, or views of those contributing to their creation.</a:t>
            </a:r>
          </a:p>
          <a:p>
            <a:pPr lvl="1"/>
            <a:r>
              <a:rPr lang="en-US" dirty="0"/>
              <a:t>Intellectual freedom applies to all library resources (not only books) </a:t>
            </a:r>
          </a:p>
          <a:p>
            <a:pPr lvl="1"/>
            <a:r>
              <a:rPr lang="en-US" dirty="0"/>
              <a:t>“Interest, information, and enlightenment” covers a broad range of possible motivations for seeking information and ideas </a:t>
            </a:r>
          </a:p>
          <a:p>
            <a:pPr lvl="1"/>
            <a:r>
              <a:rPr lang="en-US" dirty="0"/>
              <a:t>Shouldn’t exclude material based on the authors’ or creators’ backgrounds (more on this later) </a:t>
            </a:r>
          </a:p>
          <a:p>
            <a:pPr lvl="1"/>
            <a:endParaRPr lang="en-US" dirty="0"/>
          </a:p>
        </p:txBody>
      </p:sp>
      <p:pic>
        <p:nvPicPr>
          <p:cNvPr id="4" name="Picture 3">
            <a:extLst>
              <a:ext uri="{FF2B5EF4-FFF2-40B4-BE49-F238E27FC236}">
                <a16:creationId xmlns:a16="http://schemas.microsoft.com/office/drawing/2014/main" id="{976AF2AB-C0D7-4AE1-A84B-6F4ED68A04D0}"/>
              </a:ext>
            </a:extLst>
          </p:cNvPr>
          <p:cNvPicPr>
            <a:picLocks noChangeAspect="1"/>
          </p:cNvPicPr>
          <p:nvPr/>
        </p:nvPicPr>
        <p:blipFill>
          <a:blip r:embed="rId2"/>
          <a:stretch>
            <a:fillRect/>
          </a:stretch>
        </p:blipFill>
        <p:spPr>
          <a:xfrm>
            <a:off x="5132339" y="5042812"/>
            <a:ext cx="5688061" cy="1335140"/>
          </a:xfrm>
          <a:prstGeom prst="rect">
            <a:avLst/>
          </a:prstGeom>
        </p:spPr>
      </p:pic>
      <p:sp>
        <p:nvSpPr>
          <p:cNvPr id="5" name="Slide Number Placeholder 4">
            <a:extLst>
              <a:ext uri="{FF2B5EF4-FFF2-40B4-BE49-F238E27FC236}">
                <a16:creationId xmlns:a16="http://schemas.microsoft.com/office/drawing/2014/main" id="{C66A5C47-647E-4D0D-8893-8798643F8A3E}"/>
              </a:ext>
            </a:extLst>
          </p:cNvPr>
          <p:cNvSpPr>
            <a:spLocks noGrp="1"/>
          </p:cNvSpPr>
          <p:nvPr>
            <p:ph type="sldNum" sz="quarter" idx="12"/>
          </p:nvPr>
        </p:nvSpPr>
        <p:spPr/>
        <p:txBody>
          <a:bodyPr/>
          <a:lstStyle/>
          <a:p>
            <a:fld id="{7B644844-D3CE-4130-8CC4-211D1F7CE84A}" type="slidenum">
              <a:rPr lang="en-US" smtClean="0"/>
              <a:t>11</a:t>
            </a:fld>
            <a:endParaRPr lang="en-US"/>
          </a:p>
        </p:txBody>
      </p:sp>
    </p:spTree>
    <p:extLst>
      <p:ext uri="{BB962C8B-B14F-4D97-AF65-F5344CB8AC3E}">
        <p14:creationId xmlns:p14="http://schemas.microsoft.com/office/powerpoint/2010/main" val="166335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B280-F9E1-4EC9-A2E6-51767122EC56}"/>
              </a:ext>
            </a:extLst>
          </p:cNvPr>
          <p:cNvSpPr>
            <a:spLocks noGrp="1"/>
          </p:cNvSpPr>
          <p:nvPr>
            <p:ph type="title"/>
          </p:nvPr>
        </p:nvSpPr>
        <p:spPr/>
        <p:txBody>
          <a:bodyPr>
            <a:normAutofit/>
          </a:bodyPr>
          <a:lstStyle/>
          <a:p>
            <a:r>
              <a:rPr lang="en-US" sz="4000" dirty="0"/>
              <a:t>The Library Bill of Rights, Principle #2</a:t>
            </a:r>
          </a:p>
        </p:txBody>
      </p:sp>
      <p:sp>
        <p:nvSpPr>
          <p:cNvPr id="3" name="Content Placeholder 2">
            <a:extLst>
              <a:ext uri="{FF2B5EF4-FFF2-40B4-BE49-F238E27FC236}">
                <a16:creationId xmlns:a16="http://schemas.microsoft.com/office/drawing/2014/main" id="{A718E1AA-8C24-41A0-931D-95795C966BF7}"/>
              </a:ext>
            </a:extLst>
          </p:cNvPr>
          <p:cNvSpPr>
            <a:spLocks noGrp="1"/>
          </p:cNvSpPr>
          <p:nvPr>
            <p:ph idx="1"/>
          </p:nvPr>
        </p:nvSpPr>
        <p:spPr/>
        <p:txBody>
          <a:bodyPr/>
          <a:lstStyle/>
          <a:p>
            <a:pPr marL="0" indent="0">
              <a:buNone/>
            </a:pPr>
            <a:r>
              <a:rPr lang="en-US" b="1" dirty="0"/>
              <a:t>II. </a:t>
            </a:r>
            <a:r>
              <a:rPr lang="en-US" dirty="0"/>
              <a:t>Libraries should provide materials and information presenting all points of view on current and historical issues. Materials should not be proscribed or removed because of partisan or doctrinal disapproval.</a:t>
            </a:r>
          </a:p>
          <a:p>
            <a:pPr lvl="1"/>
            <a:r>
              <a:rPr lang="en-US" dirty="0"/>
              <a:t>Explicit emphasis on providing all points of view</a:t>
            </a:r>
          </a:p>
          <a:p>
            <a:pPr lvl="1"/>
            <a:r>
              <a:rPr lang="en-US" dirty="0"/>
              <a:t>Even if we disagree with them </a:t>
            </a:r>
          </a:p>
        </p:txBody>
      </p:sp>
      <p:sp>
        <p:nvSpPr>
          <p:cNvPr id="5" name="Slide Number Placeholder 4">
            <a:extLst>
              <a:ext uri="{FF2B5EF4-FFF2-40B4-BE49-F238E27FC236}">
                <a16:creationId xmlns:a16="http://schemas.microsoft.com/office/drawing/2014/main" id="{B3CB9267-D358-4DD7-B10F-7E9184BB796C}"/>
              </a:ext>
            </a:extLst>
          </p:cNvPr>
          <p:cNvSpPr>
            <a:spLocks noGrp="1"/>
          </p:cNvSpPr>
          <p:nvPr>
            <p:ph type="sldNum" sz="quarter" idx="12"/>
          </p:nvPr>
        </p:nvSpPr>
        <p:spPr/>
        <p:txBody>
          <a:bodyPr/>
          <a:lstStyle/>
          <a:p>
            <a:fld id="{7B644844-D3CE-4130-8CC4-211D1F7CE84A}" type="slidenum">
              <a:rPr lang="en-US" smtClean="0"/>
              <a:t>12</a:t>
            </a:fld>
            <a:endParaRPr lang="en-US"/>
          </a:p>
        </p:txBody>
      </p:sp>
      <p:pic>
        <p:nvPicPr>
          <p:cNvPr id="6" name="Picture 5">
            <a:extLst>
              <a:ext uri="{FF2B5EF4-FFF2-40B4-BE49-F238E27FC236}">
                <a16:creationId xmlns:a16="http://schemas.microsoft.com/office/drawing/2014/main" id="{34AEE004-3388-4D69-877B-CBE64BB69666}"/>
              </a:ext>
            </a:extLst>
          </p:cNvPr>
          <p:cNvPicPr>
            <a:picLocks noChangeAspect="1"/>
          </p:cNvPicPr>
          <p:nvPr/>
        </p:nvPicPr>
        <p:blipFill>
          <a:blip r:embed="rId2"/>
          <a:stretch>
            <a:fillRect/>
          </a:stretch>
        </p:blipFill>
        <p:spPr>
          <a:xfrm>
            <a:off x="4365402" y="4076700"/>
            <a:ext cx="3613595" cy="2424875"/>
          </a:xfrm>
          <a:prstGeom prst="rect">
            <a:avLst/>
          </a:prstGeom>
        </p:spPr>
      </p:pic>
    </p:spTree>
    <p:extLst>
      <p:ext uri="{BB962C8B-B14F-4D97-AF65-F5344CB8AC3E}">
        <p14:creationId xmlns:p14="http://schemas.microsoft.com/office/powerpoint/2010/main" val="74632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C25C-B1DD-454B-8B34-C964731A768C}"/>
              </a:ext>
            </a:extLst>
          </p:cNvPr>
          <p:cNvSpPr>
            <a:spLocks noGrp="1"/>
          </p:cNvSpPr>
          <p:nvPr>
            <p:ph type="title"/>
          </p:nvPr>
        </p:nvSpPr>
        <p:spPr/>
        <p:txBody>
          <a:bodyPr>
            <a:normAutofit/>
          </a:bodyPr>
          <a:lstStyle/>
          <a:p>
            <a:r>
              <a:rPr lang="en-US" sz="4000" dirty="0"/>
              <a:t>The Library Bill of Rights, Principle #5</a:t>
            </a:r>
          </a:p>
        </p:txBody>
      </p:sp>
      <p:sp>
        <p:nvSpPr>
          <p:cNvPr id="3" name="Content Placeholder 2">
            <a:extLst>
              <a:ext uri="{FF2B5EF4-FFF2-40B4-BE49-F238E27FC236}">
                <a16:creationId xmlns:a16="http://schemas.microsoft.com/office/drawing/2014/main" id="{122FD2E0-A7DC-4AD9-A43E-A122DA3FBAC4}"/>
              </a:ext>
            </a:extLst>
          </p:cNvPr>
          <p:cNvSpPr>
            <a:spLocks noGrp="1"/>
          </p:cNvSpPr>
          <p:nvPr>
            <p:ph idx="1"/>
          </p:nvPr>
        </p:nvSpPr>
        <p:spPr/>
        <p:txBody>
          <a:bodyPr/>
          <a:lstStyle/>
          <a:p>
            <a:pPr marL="0" indent="0">
              <a:buNone/>
            </a:pPr>
            <a:r>
              <a:rPr lang="en-US" b="1" dirty="0"/>
              <a:t>V. </a:t>
            </a:r>
            <a:r>
              <a:rPr lang="en-US" dirty="0"/>
              <a:t>A person’s right to use a library should not be denied or abridged because of origin, age, background, or views.</a:t>
            </a:r>
          </a:p>
          <a:p>
            <a:pPr lvl="1"/>
            <a:r>
              <a:rPr lang="en-US" dirty="0"/>
              <a:t>Sometimes the most controversial principle </a:t>
            </a:r>
          </a:p>
          <a:p>
            <a:pPr marL="530352" lvl="1" indent="0">
              <a:buNone/>
            </a:pPr>
            <a:r>
              <a:rPr lang="en-US" dirty="0"/>
              <a:t>because of “age” </a:t>
            </a:r>
          </a:p>
          <a:p>
            <a:pPr lvl="1"/>
            <a:r>
              <a:rPr lang="en-US" dirty="0"/>
              <a:t>However, ALA has repeatedly reaffirmed the </a:t>
            </a:r>
          </a:p>
          <a:p>
            <a:pPr marL="530352" lvl="1" indent="0">
              <a:buNone/>
            </a:pPr>
            <a:r>
              <a:rPr lang="en-US" dirty="0"/>
              <a:t>inclusion of age here </a:t>
            </a:r>
          </a:p>
          <a:p>
            <a:pPr lvl="1"/>
            <a:r>
              <a:rPr lang="en-US" dirty="0"/>
              <a:t>Age alone is not a sufficient reason to restrict access </a:t>
            </a:r>
          </a:p>
        </p:txBody>
      </p:sp>
      <p:pic>
        <p:nvPicPr>
          <p:cNvPr id="4" name="Picture 3">
            <a:extLst>
              <a:ext uri="{FF2B5EF4-FFF2-40B4-BE49-F238E27FC236}">
                <a16:creationId xmlns:a16="http://schemas.microsoft.com/office/drawing/2014/main" id="{4B36B0B3-C621-49A5-9563-46606AAA1EB1}"/>
              </a:ext>
            </a:extLst>
          </p:cNvPr>
          <p:cNvPicPr>
            <a:picLocks noChangeAspect="1"/>
          </p:cNvPicPr>
          <p:nvPr/>
        </p:nvPicPr>
        <p:blipFill>
          <a:blip r:embed="rId2"/>
          <a:stretch>
            <a:fillRect/>
          </a:stretch>
        </p:blipFill>
        <p:spPr>
          <a:xfrm>
            <a:off x="8324850" y="2701636"/>
            <a:ext cx="3491216" cy="3165764"/>
          </a:xfrm>
          <a:prstGeom prst="rect">
            <a:avLst/>
          </a:prstGeom>
        </p:spPr>
      </p:pic>
      <p:sp>
        <p:nvSpPr>
          <p:cNvPr id="5" name="Slide Number Placeholder 4">
            <a:extLst>
              <a:ext uri="{FF2B5EF4-FFF2-40B4-BE49-F238E27FC236}">
                <a16:creationId xmlns:a16="http://schemas.microsoft.com/office/drawing/2014/main" id="{DCFAD561-C00C-476F-8EC7-1F631FFC73B0}"/>
              </a:ext>
            </a:extLst>
          </p:cNvPr>
          <p:cNvSpPr>
            <a:spLocks noGrp="1"/>
          </p:cNvSpPr>
          <p:nvPr>
            <p:ph type="sldNum" sz="quarter" idx="12"/>
          </p:nvPr>
        </p:nvSpPr>
        <p:spPr/>
        <p:txBody>
          <a:bodyPr/>
          <a:lstStyle/>
          <a:p>
            <a:fld id="{7B644844-D3CE-4130-8CC4-211D1F7CE84A}" type="slidenum">
              <a:rPr lang="en-US" smtClean="0"/>
              <a:t>13</a:t>
            </a:fld>
            <a:endParaRPr lang="en-US"/>
          </a:p>
        </p:txBody>
      </p:sp>
    </p:spTree>
    <p:extLst>
      <p:ext uri="{BB962C8B-B14F-4D97-AF65-F5344CB8AC3E}">
        <p14:creationId xmlns:p14="http://schemas.microsoft.com/office/powerpoint/2010/main" val="229182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8887-0D5E-4E4A-A50E-2CB1D5419C3F}"/>
              </a:ext>
            </a:extLst>
          </p:cNvPr>
          <p:cNvSpPr>
            <a:spLocks noGrp="1"/>
          </p:cNvSpPr>
          <p:nvPr>
            <p:ph type="title"/>
          </p:nvPr>
        </p:nvSpPr>
        <p:spPr/>
        <p:txBody>
          <a:bodyPr/>
          <a:lstStyle/>
          <a:p>
            <a:r>
              <a:rPr lang="en-US" dirty="0"/>
              <a:t>Moving on…</a:t>
            </a:r>
          </a:p>
        </p:txBody>
      </p:sp>
      <p:pic>
        <p:nvPicPr>
          <p:cNvPr id="5" name="Content Placeholder 4">
            <a:extLst>
              <a:ext uri="{FF2B5EF4-FFF2-40B4-BE49-F238E27FC236}">
                <a16:creationId xmlns:a16="http://schemas.microsoft.com/office/drawing/2014/main" id="{7460613B-9F93-4486-9556-E509D6E252AC}"/>
              </a:ext>
            </a:extLst>
          </p:cNvPr>
          <p:cNvPicPr>
            <a:picLocks noGrp="1" noChangeAspect="1"/>
          </p:cNvPicPr>
          <p:nvPr>
            <p:ph sz="half" idx="1"/>
          </p:nvPr>
        </p:nvPicPr>
        <p:blipFill>
          <a:blip r:embed="rId2"/>
          <a:stretch>
            <a:fillRect/>
          </a:stretch>
        </p:blipFill>
        <p:spPr>
          <a:xfrm>
            <a:off x="1497435" y="2285999"/>
            <a:ext cx="3559197" cy="2368484"/>
          </a:xfrm>
          <a:prstGeom prst="rect">
            <a:avLst/>
          </a:prstGeom>
        </p:spPr>
      </p:pic>
      <p:sp>
        <p:nvSpPr>
          <p:cNvPr id="4" name="Content Placeholder 3">
            <a:extLst>
              <a:ext uri="{FF2B5EF4-FFF2-40B4-BE49-F238E27FC236}">
                <a16:creationId xmlns:a16="http://schemas.microsoft.com/office/drawing/2014/main" id="{5C9D86A1-F204-4D34-84E0-B299027B9C63}"/>
              </a:ext>
            </a:extLst>
          </p:cNvPr>
          <p:cNvSpPr>
            <a:spLocks noGrp="1"/>
          </p:cNvSpPr>
          <p:nvPr>
            <p:ph sz="half" idx="2"/>
          </p:nvPr>
        </p:nvSpPr>
        <p:spPr/>
        <p:txBody>
          <a:bodyPr/>
          <a:lstStyle/>
          <a:p>
            <a:r>
              <a:rPr lang="en-US" dirty="0"/>
              <a:t>Intellectual freedom in various types of libraries</a:t>
            </a:r>
          </a:p>
          <a:p>
            <a:r>
              <a:rPr lang="en-US" dirty="0"/>
              <a:t>Collection development </a:t>
            </a:r>
          </a:p>
          <a:p>
            <a:r>
              <a:rPr lang="en-US" dirty="0"/>
              <a:t>Reconsideration and challenges </a:t>
            </a:r>
          </a:p>
          <a:p>
            <a:r>
              <a:rPr lang="en-US" dirty="0"/>
              <a:t>#MeToo movement</a:t>
            </a:r>
          </a:p>
          <a:p>
            <a:r>
              <a:rPr lang="en-US" dirty="0"/>
              <a:t>Internet filtering</a:t>
            </a:r>
          </a:p>
        </p:txBody>
      </p:sp>
      <p:sp>
        <p:nvSpPr>
          <p:cNvPr id="3" name="Slide Number Placeholder 2">
            <a:extLst>
              <a:ext uri="{FF2B5EF4-FFF2-40B4-BE49-F238E27FC236}">
                <a16:creationId xmlns:a16="http://schemas.microsoft.com/office/drawing/2014/main" id="{11AF698C-983B-4E55-B108-9C95B93C5CE3}"/>
              </a:ext>
            </a:extLst>
          </p:cNvPr>
          <p:cNvSpPr>
            <a:spLocks noGrp="1"/>
          </p:cNvSpPr>
          <p:nvPr>
            <p:ph type="sldNum" sz="quarter" idx="12"/>
          </p:nvPr>
        </p:nvSpPr>
        <p:spPr/>
        <p:txBody>
          <a:bodyPr/>
          <a:lstStyle/>
          <a:p>
            <a:fld id="{7B644844-D3CE-4130-8CC4-211D1F7CE84A}" type="slidenum">
              <a:rPr lang="en-US" smtClean="0"/>
              <a:t>14</a:t>
            </a:fld>
            <a:endParaRPr lang="en-US"/>
          </a:p>
        </p:txBody>
      </p:sp>
    </p:spTree>
    <p:extLst>
      <p:ext uri="{BB962C8B-B14F-4D97-AF65-F5344CB8AC3E}">
        <p14:creationId xmlns:p14="http://schemas.microsoft.com/office/powerpoint/2010/main" val="284617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Intellectual freedom in your library’s community </a:t>
            </a:r>
          </a:p>
        </p:txBody>
      </p:sp>
      <p:sp>
        <p:nvSpPr>
          <p:cNvPr id="3" name="Content Placeholder 2"/>
          <p:cNvSpPr>
            <a:spLocks noGrp="1"/>
          </p:cNvSpPr>
          <p:nvPr>
            <p:ph idx="1"/>
          </p:nvPr>
        </p:nvSpPr>
        <p:spPr>
          <a:xfrm>
            <a:off x="1371600" y="2277454"/>
            <a:ext cx="9601200" cy="3581400"/>
          </a:xfrm>
        </p:spPr>
        <p:txBody>
          <a:bodyPr/>
          <a:lstStyle/>
          <a:p>
            <a:r>
              <a:rPr lang="en-US" dirty="0"/>
              <a:t>Every library has a community it serves </a:t>
            </a:r>
          </a:p>
          <a:p>
            <a:pPr lvl="1"/>
            <a:r>
              <a:rPr lang="en-US" dirty="0"/>
              <a:t>Not always geographically bound (especially with the internet) </a:t>
            </a:r>
          </a:p>
        </p:txBody>
      </p:sp>
      <p:sp>
        <p:nvSpPr>
          <p:cNvPr id="4" name="Slide Number Placeholder 3"/>
          <p:cNvSpPr>
            <a:spLocks noGrp="1"/>
          </p:cNvSpPr>
          <p:nvPr>
            <p:ph type="sldNum" sz="quarter" idx="12"/>
          </p:nvPr>
        </p:nvSpPr>
        <p:spPr/>
        <p:txBody>
          <a:bodyPr/>
          <a:lstStyle/>
          <a:p>
            <a:fld id="{7B644844-D3CE-4130-8CC4-211D1F7CE84A}" type="slidenum">
              <a:rPr lang="en-US" smtClean="0"/>
              <a:t>15</a:t>
            </a:fld>
            <a:endParaRPr lang="en-US"/>
          </a:p>
        </p:txBody>
      </p:sp>
      <p:pic>
        <p:nvPicPr>
          <p:cNvPr id="5" name="Picture 4"/>
          <p:cNvPicPr>
            <a:picLocks noChangeAspect="1"/>
          </p:cNvPicPr>
          <p:nvPr/>
        </p:nvPicPr>
        <p:blipFill>
          <a:blip r:embed="rId2"/>
          <a:stretch>
            <a:fillRect/>
          </a:stretch>
        </p:blipFill>
        <p:spPr>
          <a:xfrm>
            <a:off x="1530524" y="3244851"/>
            <a:ext cx="4280617" cy="2140309"/>
          </a:xfrm>
          <a:prstGeom prst="rect">
            <a:avLst/>
          </a:prstGeom>
        </p:spPr>
      </p:pic>
      <p:sp>
        <p:nvSpPr>
          <p:cNvPr id="6" name="TextBox 5"/>
          <p:cNvSpPr txBox="1"/>
          <p:nvPr/>
        </p:nvSpPr>
        <p:spPr>
          <a:xfrm>
            <a:off x="7024642" y="4469451"/>
            <a:ext cx="4503634" cy="1200329"/>
          </a:xfrm>
          <a:prstGeom prst="rect">
            <a:avLst/>
          </a:prstGeom>
          <a:solidFill>
            <a:srgbClr val="FF7C80"/>
          </a:solidFill>
        </p:spPr>
        <p:txBody>
          <a:bodyPr wrap="square" rtlCol="0">
            <a:spAutoFit/>
          </a:bodyPr>
          <a:lstStyle/>
          <a:p>
            <a:r>
              <a:rPr lang="en-US" dirty="0">
                <a:solidFill>
                  <a:schemeClr val="accent6">
                    <a:lumMod val="75000"/>
                  </a:schemeClr>
                </a:solidFill>
              </a:rPr>
              <a:t>“a group of persons (a) engaging in social interaction, (b) within a geographic area, and (c) having a common tie or ties” (</a:t>
            </a:r>
            <a:r>
              <a:rPr lang="en-US" dirty="0" err="1">
                <a:solidFill>
                  <a:schemeClr val="accent6">
                    <a:lumMod val="75000"/>
                  </a:schemeClr>
                </a:solidFill>
              </a:rPr>
              <a:t>Goe</a:t>
            </a:r>
            <a:r>
              <a:rPr lang="en-US" dirty="0">
                <a:solidFill>
                  <a:schemeClr val="accent6">
                    <a:lumMod val="75000"/>
                  </a:schemeClr>
                </a:solidFill>
              </a:rPr>
              <a:t> and Noonan 2006, p. 457)</a:t>
            </a:r>
          </a:p>
        </p:txBody>
      </p:sp>
    </p:spTree>
    <p:extLst>
      <p:ext uri="{BB962C8B-B14F-4D97-AF65-F5344CB8AC3E}">
        <p14:creationId xmlns:p14="http://schemas.microsoft.com/office/powerpoint/2010/main" val="159173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Intellectual freedom in public libraries </a:t>
            </a:r>
          </a:p>
        </p:txBody>
      </p:sp>
      <p:sp>
        <p:nvSpPr>
          <p:cNvPr id="3" name="Content Placeholder 2"/>
          <p:cNvSpPr>
            <a:spLocks noGrp="1"/>
          </p:cNvSpPr>
          <p:nvPr>
            <p:ph idx="1"/>
          </p:nvPr>
        </p:nvSpPr>
        <p:spPr/>
        <p:txBody>
          <a:bodyPr/>
          <a:lstStyle/>
          <a:p>
            <a:r>
              <a:rPr lang="en-US" dirty="0"/>
              <a:t>Community: generally town or county in which the library is located </a:t>
            </a:r>
          </a:p>
          <a:p>
            <a:pPr lvl="1"/>
            <a:r>
              <a:rPr lang="en-US" dirty="0"/>
              <a:t>Reciprocal agreements with surrounding area </a:t>
            </a:r>
          </a:p>
          <a:p>
            <a:r>
              <a:rPr lang="en-US" dirty="0"/>
              <a:t>Issues include: </a:t>
            </a:r>
          </a:p>
          <a:p>
            <a:pPr lvl="1"/>
            <a:r>
              <a:rPr lang="en-US" dirty="0"/>
              <a:t>Minors in the library</a:t>
            </a:r>
          </a:p>
          <a:p>
            <a:pPr lvl="1"/>
            <a:r>
              <a:rPr lang="en-US" dirty="0"/>
              <a:t>Internet filtering (covered later)</a:t>
            </a:r>
          </a:p>
          <a:p>
            <a:pPr lvl="1"/>
            <a:r>
              <a:rPr lang="en-US" dirty="0"/>
              <a:t>Patron record confidentiality </a:t>
            </a:r>
          </a:p>
        </p:txBody>
      </p:sp>
      <p:sp>
        <p:nvSpPr>
          <p:cNvPr id="4" name="Slide Number Placeholder 3"/>
          <p:cNvSpPr>
            <a:spLocks noGrp="1"/>
          </p:cNvSpPr>
          <p:nvPr>
            <p:ph type="sldNum" sz="quarter" idx="12"/>
          </p:nvPr>
        </p:nvSpPr>
        <p:spPr/>
        <p:txBody>
          <a:bodyPr/>
          <a:lstStyle/>
          <a:p>
            <a:fld id="{7B644844-D3CE-4130-8CC4-211D1F7CE84A}" type="slidenum">
              <a:rPr lang="en-US" smtClean="0"/>
              <a:t>16</a:t>
            </a:fld>
            <a:endParaRPr lang="en-US"/>
          </a:p>
        </p:txBody>
      </p:sp>
      <p:pic>
        <p:nvPicPr>
          <p:cNvPr id="5" name="Picture 4"/>
          <p:cNvPicPr>
            <a:picLocks noChangeAspect="1"/>
          </p:cNvPicPr>
          <p:nvPr/>
        </p:nvPicPr>
        <p:blipFill>
          <a:blip r:embed="rId2"/>
          <a:stretch>
            <a:fillRect/>
          </a:stretch>
        </p:blipFill>
        <p:spPr>
          <a:xfrm>
            <a:off x="6105038" y="3574945"/>
            <a:ext cx="4963990" cy="2133645"/>
          </a:xfrm>
          <a:prstGeom prst="rect">
            <a:avLst/>
          </a:prstGeom>
        </p:spPr>
      </p:pic>
    </p:spTree>
    <p:extLst>
      <p:ext uri="{BB962C8B-B14F-4D97-AF65-F5344CB8AC3E}">
        <p14:creationId xmlns:p14="http://schemas.microsoft.com/office/powerpoint/2010/main" val="290244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Intellectual freedom in school libraries </a:t>
            </a:r>
          </a:p>
        </p:txBody>
      </p:sp>
      <p:sp>
        <p:nvSpPr>
          <p:cNvPr id="3" name="Content Placeholder 2"/>
          <p:cNvSpPr>
            <a:spLocks noGrp="1"/>
          </p:cNvSpPr>
          <p:nvPr>
            <p:ph sz="half" idx="1"/>
          </p:nvPr>
        </p:nvSpPr>
        <p:spPr>
          <a:xfrm>
            <a:off x="1371600" y="2286000"/>
            <a:ext cx="9248386" cy="1243414"/>
          </a:xfrm>
        </p:spPr>
        <p:txBody>
          <a:bodyPr/>
          <a:lstStyle/>
          <a:p>
            <a:r>
              <a:rPr lang="en-US" dirty="0"/>
              <a:t>Community: K-12 students, teachers, staff members (sometimes others affiliated with the school, such as parents) </a:t>
            </a:r>
          </a:p>
          <a:p>
            <a:r>
              <a:rPr lang="en-US" dirty="0"/>
              <a:t>Key difference: school employees act in loco parentis </a:t>
            </a:r>
          </a:p>
          <a:p>
            <a:endParaRPr lang="en-US" dirty="0"/>
          </a:p>
        </p:txBody>
      </p:sp>
      <p:sp>
        <p:nvSpPr>
          <p:cNvPr id="6" name="Content Placeholder 5"/>
          <p:cNvSpPr>
            <a:spLocks noGrp="1"/>
          </p:cNvSpPr>
          <p:nvPr>
            <p:ph sz="half" idx="2"/>
          </p:nvPr>
        </p:nvSpPr>
        <p:spPr>
          <a:xfrm>
            <a:off x="4965107" y="3438616"/>
            <a:ext cx="5588949" cy="2953641"/>
          </a:xfrm>
        </p:spPr>
        <p:txBody>
          <a:bodyPr/>
          <a:lstStyle/>
          <a:p>
            <a:r>
              <a:rPr lang="en-US" dirty="0"/>
              <a:t>Other issues:</a:t>
            </a:r>
          </a:p>
          <a:p>
            <a:pPr lvl="1"/>
            <a:r>
              <a:rPr lang="en-US" dirty="0"/>
              <a:t>Students learning critical thinking and becoming good citizens</a:t>
            </a:r>
          </a:p>
          <a:p>
            <a:pPr lvl="1"/>
            <a:r>
              <a:rPr lang="en-US" dirty="0"/>
              <a:t>Age appropriateness of materials </a:t>
            </a:r>
          </a:p>
          <a:p>
            <a:pPr lvl="1"/>
            <a:r>
              <a:rPr lang="en-US" dirty="0"/>
              <a:t>Internet filtering</a:t>
            </a:r>
          </a:p>
          <a:p>
            <a:pPr lvl="1"/>
            <a:r>
              <a:rPr lang="en-US" dirty="0"/>
              <a:t>Accelerated Reader (AR) and other similar programs </a:t>
            </a:r>
          </a:p>
          <a:p>
            <a:endParaRPr lang="en-US" dirty="0"/>
          </a:p>
        </p:txBody>
      </p:sp>
      <p:sp>
        <p:nvSpPr>
          <p:cNvPr id="4" name="Slide Number Placeholder 3"/>
          <p:cNvSpPr>
            <a:spLocks noGrp="1"/>
          </p:cNvSpPr>
          <p:nvPr>
            <p:ph type="sldNum" sz="quarter" idx="12"/>
          </p:nvPr>
        </p:nvSpPr>
        <p:spPr/>
        <p:txBody>
          <a:bodyPr/>
          <a:lstStyle/>
          <a:p>
            <a:fld id="{7B644844-D3CE-4130-8CC4-211D1F7CE84A}" type="slidenum">
              <a:rPr lang="en-US" smtClean="0"/>
              <a:t>17</a:t>
            </a:fld>
            <a:endParaRPr lang="en-US"/>
          </a:p>
        </p:txBody>
      </p:sp>
      <p:pic>
        <p:nvPicPr>
          <p:cNvPr id="5" name="Picture 4"/>
          <p:cNvPicPr>
            <a:picLocks noChangeAspect="1"/>
          </p:cNvPicPr>
          <p:nvPr/>
        </p:nvPicPr>
        <p:blipFill>
          <a:blip r:embed="rId2"/>
          <a:stretch>
            <a:fillRect/>
          </a:stretch>
        </p:blipFill>
        <p:spPr>
          <a:xfrm>
            <a:off x="1703373" y="3643713"/>
            <a:ext cx="2800261" cy="2837933"/>
          </a:xfrm>
          <a:prstGeom prst="rect">
            <a:avLst/>
          </a:prstGeom>
        </p:spPr>
      </p:pic>
    </p:spTree>
    <p:extLst>
      <p:ext uri="{BB962C8B-B14F-4D97-AF65-F5344CB8AC3E}">
        <p14:creationId xmlns:p14="http://schemas.microsoft.com/office/powerpoint/2010/main" val="329693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Intellectual freedom in academic libraries </a:t>
            </a:r>
          </a:p>
        </p:txBody>
      </p:sp>
      <p:sp>
        <p:nvSpPr>
          <p:cNvPr id="3" name="Content Placeholder 2"/>
          <p:cNvSpPr>
            <a:spLocks noGrp="1"/>
          </p:cNvSpPr>
          <p:nvPr>
            <p:ph idx="1"/>
          </p:nvPr>
        </p:nvSpPr>
        <p:spPr/>
        <p:txBody>
          <a:bodyPr/>
          <a:lstStyle/>
          <a:p>
            <a:r>
              <a:rPr lang="en-US" dirty="0"/>
              <a:t>Community: faculty, staff, students (sometimes alumni and local public)</a:t>
            </a:r>
          </a:p>
          <a:p>
            <a:r>
              <a:rPr lang="en-US" dirty="0"/>
              <a:t>Religious institutions: institutional belief system often trumps professional values like intellectual freedom</a:t>
            </a:r>
          </a:p>
          <a:p>
            <a:pPr lvl="1"/>
            <a:r>
              <a:rPr lang="en-US" dirty="0"/>
              <a:t>But some pushback is reasonable </a:t>
            </a:r>
          </a:p>
          <a:p>
            <a:pPr lvl="1"/>
            <a:r>
              <a:rPr lang="en-US" dirty="0"/>
              <a:t>Internet filtering, collection development, codes of conduct </a:t>
            </a:r>
          </a:p>
          <a:p>
            <a:r>
              <a:rPr lang="en-US" dirty="0"/>
              <a:t>Secular institutions: do not have a religious orientation </a:t>
            </a:r>
          </a:p>
          <a:p>
            <a:pPr marL="0" indent="0">
              <a:buNone/>
            </a:pPr>
            <a:r>
              <a:rPr lang="en-US" dirty="0"/>
              <a:t>or commitment</a:t>
            </a:r>
          </a:p>
          <a:p>
            <a:pPr lvl="1"/>
            <a:r>
              <a:rPr lang="en-US" dirty="0"/>
              <a:t>Confidentiality of library records, limited access </a:t>
            </a:r>
          </a:p>
          <a:p>
            <a:pPr marL="530352" lvl="1" indent="0">
              <a:buNone/>
            </a:pPr>
            <a:r>
              <a:rPr lang="en-US" dirty="0"/>
              <a:t>for some community members, licensing agreements</a:t>
            </a:r>
          </a:p>
        </p:txBody>
      </p:sp>
      <p:sp>
        <p:nvSpPr>
          <p:cNvPr id="4" name="Slide Number Placeholder 3"/>
          <p:cNvSpPr>
            <a:spLocks noGrp="1"/>
          </p:cNvSpPr>
          <p:nvPr>
            <p:ph type="sldNum" sz="quarter" idx="12"/>
          </p:nvPr>
        </p:nvSpPr>
        <p:spPr/>
        <p:txBody>
          <a:bodyPr/>
          <a:lstStyle/>
          <a:p>
            <a:fld id="{7B644844-D3CE-4130-8CC4-211D1F7CE84A}" type="slidenum">
              <a:rPr lang="en-US" smtClean="0"/>
              <a:t>18</a:t>
            </a:fld>
            <a:endParaRPr lang="en-US"/>
          </a:p>
        </p:txBody>
      </p:sp>
      <p:pic>
        <p:nvPicPr>
          <p:cNvPr id="5" name="Picture 4"/>
          <p:cNvPicPr>
            <a:picLocks noChangeAspect="1"/>
          </p:cNvPicPr>
          <p:nvPr/>
        </p:nvPicPr>
        <p:blipFill>
          <a:blip r:embed="rId2"/>
          <a:stretch>
            <a:fillRect/>
          </a:stretch>
        </p:blipFill>
        <p:spPr>
          <a:xfrm>
            <a:off x="8133455" y="4195986"/>
            <a:ext cx="3182906" cy="2384107"/>
          </a:xfrm>
          <a:prstGeom prst="rect">
            <a:avLst/>
          </a:prstGeom>
        </p:spPr>
      </p:pic>
    </p:spTree>
    <p:extLst>
      <p:ext uri="{BB962C8B-B14F-4D97-AF65-F5344CB8AC3E}">
        <p14:creationId xmlns:p14="http://schemas.microsoft.com/office/powerpoint/2010/main" val="145506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Intellectual freedom issues in special libraries </a:t>
            </a:r>
          </a:p>
        </p:txBody>
      </p:sp>
      <p:sp>
        <p:nvSpPr>
          <p:cNvPr id="3" name="Content Placeholder 2"/>
          <p:cNvSpPr>
            <a:spLocks noGrp="1"/>
          </p:cNvSpPr>
          <p:nvPr>
            <p:ph idx="1"/>
          </p:nvPr>
        </p:nvSpPr>
        <p:spPr/>
        <p:txBody>
          <a:bodyPr/>
          <a:lstStyle/>
          <a:p>
            <a:r>
              <a:rPr lang="en-US" dirty="0"/>
              <a:t>Community: often dependent on the parental organization (e.g., the hospital, university, or corporate law offices)</a:t>
            </a:r>
          </a:p>
          <a:p>
            <a:r>
              <a:rPr lang="en-US" dirty="0"/>
              <a:t>“Special libraries” encompasses a wide range of institutions </a:t>
            </a:r>
          </a:p>
          <a:p>
            <a:r>
              <a:rPr lang="en-US" dirty="0"/>
              <a:t>Often have some restricted access to certain patron groups because of small budgets and limited resources (and special collections) </a:t>
            </a:r>
          </a:p>
          <a:p>
            <a:endParaRPr lang="en-US" dirty="0"/>
          </a:p>
        </p:txBody>
      </p:sp>
      <p:sp>
        <p:nvSpPr>
          <p:cNvPr id="4" name="Slide Number Placeholder 3"/>
          <p:cNvSpPr>
            <a:spLocks noGrp="1"/>
          </p:cNvSpPr>
          <p:nvPr>
            <p:ph type="sldNum" sz="quarter" idx="12"/>
          </p:nvPr>
        </p:nvSpPr>
        <p:spPr/>
        <p:txBody>
          <a:bodyPr/>
          <a:lstStyle/>
          <a:p>
            <a:fld id="{7B644844-D3CE-4130-8CC4-211D1F7CE84A}" type="slidenum">
              <a:rPr lang="en-US" smtClean="0"/>
              <a:t>19</a:t>
            </a:fld>
            <a:endParaRPr lang="en-US"/>
          </a:p>
        </p:txBody>
      </p:sp>
    </p:spTree>
    <p:extLst>
      <p:ext uri="{BB962C8B-B14F-4D97-AF65-F5344CB8AC3E}">
        <p14:creationId xmlns:p14="http://schemas.microsoft.com/office/powerpoint/2010/main" val="356544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8C68-CFCB-4D50-A66C-7BAE6E58C414}"/>
              </a:ext>
            </a:extLst>
          </p:cNvPr>
          <p:cNvSpPr>
            <a:spLocks noGrp="1"/>
          </p:cNvSpPr>
          <p:nvPr>
            <p:ph type="title"/>
          </p:nvPr>
        </p:nvSpPr>
        <p:spPr/>
        <p:txBody>
          <a:bodyPr>
            <a:normAutofit/>
          </a:bodyPr>
          <a:lstStyle/>
          <a:p>
            <a:r>
              <a:rPr lang="en-US" sz="4000" dirty="0"/>
              <a:t>Background on me </a:t>
            </a:r>
          </a:p>
        </p:txBody>
      </p:sp>
      <p:sp>
        <p:nvSpPr>
          <p:cNvPr id="3" name="Content Placeholder 2">
            <a:extLst>
              <a:ext uri="{FF2B5EF4-FFF2-40B4-BE49-F238E27FC236}">
                <a16:creationId xmlns:a16="http://schemas.microsoft.com/office/drawing/2014/main" id="{CD49B1ED-0191-482C-9F16-B13AEF96E876}"/>
              </a:ext>
            </a:extLst>
          </p:cNvPr>
          <p:cNvSpPr>
            <a:spLocks noGrp="1"/>
          </p:cNvSpPr>
          <p:nvPr>
            <p:ph sz="half" idx="1"/>
          </p:nvPr>
        </p:nvSpPr>
        <p:spPr>
          <a:xfrm>
            <a:off x="1371600" y="2285999"/>
            <a:ext cx="2244055" cy="3581401"/>
          </a:xfrm>
        </p:spPr>
        <p:txBody>
          <a:bodyPr>
            <a:normAutofit/>
          </a:bodyPr>
          <a:lstStyle/>
          <a:p>
            <a:endParaRPr lang="en-US" dirty="0"/>
          </a:p>
        </p:txBody>
      </p:sp>
      <p:sp>
        <p:nvSpPr>
          <p:cNvPr id="5" name="Content Placeholder 4">
            <a:extLst>
              <a:ext uri="{FF2B5EF4-FFF2-40B4-BE49-F238E27FC236}">
                <a16:creationId xmlns:a16="http://schemas.microsoft.com/office/drawing/2014/main" id="{EC5E232A-7D37-4FFE-B8BC-75828B205EDF}"/>
              </a:ext>
            </a:extLst>
          </p:cNvPr>
          <p:cNvSpPr>
            <a:spLocks noGrp="1"/>
          </p:cNvSpPr>
          <p:nvPr>
            <p:ph sz="half" idx="2"/>
          </p:nvPr>
        </p:nvSpPr>
        <p:spPr>
          <a:xfrm>
            <a:off x="4160938" y="2285999"/>
            <a:ext cx="6908089" cy="3581401"/>
          </a:xfrm>
        </p:spPr>
        <p:txBody>
          <a:bodyPr>
            <a:normAutofit/>
          </a:bodyPr>
          <a:lstStyle/>
          <a:p>
            <a:r>
              <a:rPr lang="en-US" dirty="0"/>
              <a:t>Associate professor at the School of Information Science, University of Kentucky</a:t>
            </a:r>
          </a:p>
          <a:p>
            <a:r>
              <a:rPr lang="en-US" dirty="0"/>
              <a:t>Focus on intellectual freedom, privacy, information ethics, and libraries in research and teaching</a:t>
            </a:r>
          </a:p>
          <a:p>
            <a:pPr lvl="1"/>
            <a:r>
              <a:rPr lang="en-US" dirty="0"/>
              <a:t>19 research articles, 2 book chapters, and numerous conference presentations about these topics </a:t>
            </a:r>
          </a:p>
          <a:p>
            <a:pPr lvl="1"/>
            <a:r>
              <a:rPr lang="en-US" dirty="0"/>
              <a:t>I teach about these issues every semester</a:t>
            </a:r>
          </a:p>
          <a:p>
            <a:pPr lvl="1"/>
            <a:r>
              <a:rPr lang="en-US" dirty="0"/>
              <a:t>Kentucky Department of Libraries and Archives annual seminar on intellectual freedom </a:t>
            </a:r>
          </a:p>
          <a:p>
            <a:pPr lvl="1"/>
            <a:r>
              <a:rPr lang="en-US" dirty="0"/>
              <a:t>Wrote a book on intellectual freedom </a:t>
            </a:r>
          </a:p>
          <a:p>
            <a:endParaRPr lang="en-US" dirty="0"/>
          </a:p>
        </p:txBody>
      </p:sp>
      <p:pic>
        <p:nvPicPr>
          <p:cNvPr id="4" name="Picture 3">
            <a:extLst>
              <a:ext uri="{FF2B5EF4-FFF2-40B4-BE49-F238E27FC236}">
                <a16:creationId xmlns:a16="http://schemas.microsoft.com/office/drawing/2014/main" id="{AB8C0C65-3D01-4A1B-9745-1BCCE4087D75}"/>
              </a:ext>
            </a:extLst>
          </p:cNvPr>
          <p:cNvPicPr>
            <a:picLocks noChangeAspect="1"/>
          </p:cNvPicPr>
          <p:nvPr/>
        </p:nvPicPr>
        <p:blipFill>
          <a:blip r:embed="rId2"/>
          <a:stretch>
            <a:fillRect/>
          </a:stretch>
        </p:blipFill>
        <p:spPr>
          <a:xfrm>
            <a:off x="1371600" y="2286256"/>
            <a:ext cx="2392855" cy="3581144"/>
          </a:xfrm>
          <a:prstGeom prst="rect">
            <a:avLst/>
          </a:prstGeom>
        </p:spPr>
      </p:pic>
      <p:sp>
        <p:nvSpPr>
          <p:cNvPr id="6" name="Slide Number Placeholder 5">
            <a:extLst>
              <a:ext uri="{FF2B5EF4-FFF2-40B4-BE49-F238E27FC236}">
                <a16:creationId xmlns:a16="http://schemas.microsoft.com/office/drawing/2014/main" id="{117C81A0-EC0F-4608-BDAB-E4AF62DFDFBF}"/>
              </a:ext>
            </a:extLst>
          </p:cNvPr>
          <p:cNvSpPr>
            <a:spLocks noGrp="1"/>
          </p:cNvSpPr>
          <p:nvPr>
            <p:ph type="sldNum" sz="quarter" idx="12"/>
          </p:nvPr>
        </p:nvSpPr>
        <p:spPr/>
        <p:txBody>
          <a:bodyPr/>
          <a:lstStyle/>
          <a:p>
            <a:fld id="{7B644844-D3CE-4130-8CC4-211D1F7CE84A}" type="slidenum">
              <a:rPr lang="en-US" smtClean="0"/>
              <a:t>2</a:t>
            </a:fld>
            <a:endParaRPr lang="en-US"/>
          </a:p>
        </p:txBody>
      </p:sp>
    </p:spTree>
    <p:extLst>
      <p:ext uri="{BB962C8B-B14F-4D97-AF65-F5344CB8AC3E}">
        <p14:creationId xmlns:p14="http://schemas.microsoft.com/office/powerpoint/2010/main" val="284795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068FB-91F1-4C10-B4FB-B8627416D3C1}"/>
              </a:ext>
            </a:extLst>
          </p:cNvPr>
          <p:cNvSpPr>
            <a:spLocks noGrp="1"/>
          </p:cNvSpPr>
          <p:nvPr>
            <p:ph type="title"/>
          </p:nvPr>
        </p:nvSpPr>
        <p:spPr>
          <a:xfrm>
            <a:off x="1371599" y="685800"/>
            <a:ext cx="10439401" cy="1485900"/>
          </a:xfrm>
        </p:spPr>
        <p:txBody>
          <a:bodyPr>
            <a:normAutofit/>
          </a:bodyPr>
          <a:lstStyle/>
          <a:p>
            <a:r>
              <a:rPr lang="en-US" sz="4000" dirty="0"/>
              <a:t>Intellectual freedom and collection development </a:t>
            </a:r>
          </a:p>
        </p:txBody>
      </p:sp>
      <p:sp>
        <p:nvSpPr>
          <p:cNvPr id="3" name="Content Placeholder 2">
            <a:extLst>
              <a:ext uri="{FF2B5EF4-FFF2-40B4-BE49-F238E27FC236}">
                <a16:creationId xmlns:a16="http://schemas.microsoft.com/office/drawing/2014/main" id="{91878FDF-A074-4622-B1FC-7B37C84274B9}"/>
              </a:ext>
            </a:extLst>
          </p:cNvPr>
          <p:cNvSpPr>
            <a:spLocks noGrp="1"/>
          </p:cNvSpPr>
          <p:nvPr>
            <p:ph idx="1"/>
          </p:nvPr>
        </p:nvSpPr>
        <p:spPr/>
        <p:txBody>
          <a:bodyPr/>
          <a:lstStyle/>
          <a:p>
            <a:r>
              <a:rPr lang="en-US" dirty="0"/>
              <a:t>Important: have a collection development (CD) policy regardless of the type of library in which you work </a:t>
            </a:r>
          </a:p>
          <a:p>
            <a:pPr lvl="1"/>
            <a:r>
              <a:rPr lang="en-US" dirty="0"/>
              <a:t>Description of the library and its patrons</a:t>
            </a:r>
          </a:p>
          <a:p>
            <a:pPr lvl="1"/>
            <a:r>
              <a:rPr lang="en-US" dirty="0"/>
              <a:t>List of criteria by which materials are selected</a:t>
            </a:r>
          </a:p>
          <a:p>
            <a:pPr lvl="1"/>
            <a:r>
              <a:rPr lang="en-US" dirty="0"/>
              <a:t>Statement about intellectual freedom</a:t>
            </a:r>
          </a:p>
          <a:p>
            <a:pPr lvl="1"/>
            <a:r>
              <a:rPr lang="en-US" dirty="0"/>
              <a:t>Referral to a reconsideration policy (more on that later) </a:t>
            </a:r>
          </a:p>
          <a:p>
            <a:pPr lvl="1"/>
            <a:r>
              <a:rPr lang="en-US" dirty="0"/>
              <a:t>And referral to key statements from the ALA </a:t>
            </a:r>
          </a:p>
          <a:p>
            <a:pPr lvl="1"/>
            <a:endParaRPr lang="en-US" dirty="0"/>
          </a:p>
        </p:txBody>
      </p:sp>
      <p:pic>
        <p:nvPicPr>
          <p:cNvPr id="4" name="Picture 3">
            <a:extLst>
              <a:ext uri="{FF2B5EF4-FFF2-40B4-BE49-F238E27FC236}">
                <a16:creationId xmlns:a16="http://schemas.microsoft.com/office/drawing/2014/main" id="{DB35D02C-726E-401C-ADF0-F9D191B482D6}"/>
              </a:ext>
            </a:extLst>
          </p:cNvPr>
          <p:cNvPicPr>
            <a:picLocks noChangeAspect="1"/>
          </p:cNvPicPr>
          <p:nvPr/>
        </p:nvPicPr>
        <p:blipFill>
          <a:blip r:embed="rId2"/>
          <a:stretch>
            <a:fillRect/>
          </a:stretch>
        </p:blipFill>
        <p:spPr>
          <a:xfrm>
            <a:off x="8567737" y="4271962"/>
            <a:ext cx="3385149" cy="2252663"/>
          </a:xfrm>
          <a:prstGeom prst="rect">
            <a:avLst/>
          </a:prstGeom>
        </p:spPr>
      </p:pic>
      <p:sp>
        <p:nvSpPr>
          <p:cNvPr id="5" name="Slide Number Placeholder 4">
            <a:extLst>
              <a:ext uri="{FF2B5EF4-FFF2-40B4-BE49-F238E27FC236}">
                <a16:creationId xmlns:a16="http://schemas.microsoft.com/office/drawing/2014/main" id="{29CEF566-8DA8-4337-BEB7-88EBCD2F50A1}"/>
              </a:ext>
            </a:extLst>
          </p:cNvPr>
          <p:cNvSpPr>
            <a:spLocks noGrp="1"/>
          </p:cNvSpPr>
          <p:nvPr>
            <p:ph type="sldNum" sz="quarter" idx="12"/>
          </p:nvPr>
        </p:nvSpPr>
        <p:spPr/>
        <p:txBody>
          <a:bodyPr/>
          <a:lstStyle/>
          <a:p>
            <a:fld id="{7B644844-D3CE-4130-8CC4-211D1F7CE84A}" type="slidenum">
              <a:rPr lang="en-US" smtClean="0"/>
              <a:t>20</a:t>
            </a:fld>
            <a:endParaRPr lang="en-US"/>
          </a:p>
        </p:txBody>
      </p:sp>
    </p:spTree>
    <p:extLst>
      <p:ext uri="{BB962C8B-B14F-4D97-AF65-F5344CB8AC3E}">
        <p14:creationId xmlns:p14="http://schemas.microsoft.com/office/powerpoint/2010/main" val="228340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C5F3-146B-4BDC-A8A0-F24C29CC37DF}"/>
              </a:ext>
            </a:extLst>
          </p:cNvPr>
          <p:cNvSpPr>
            <a:spLocks noGrp="1"/>
          </p:cNvSpPr>
          <p:nvPr>
            <p:ph type="title"/>
          </p:nvPr>
        </p:nvSpPr>
        <p:spPr/>
        <p:txBody>
          <a:bodyPr>
            <a:normAutofit/>
          </a:bodyPr>
          <a:lstStyle/>
          <a:p>
            <a:r>
              <a:rPr lang="en-US" sz="4000" dirty="0"/>
              <a:t>Possible criteria for selecting materials </a:t>
            </a:r>
          </a:p>
        </p:txBody>
      </p:sp>
      <p:sp>
        <p:nvSpPr>
          <p:cNvPr id="4" name="Content Placeholder 3">
            <a:extLst>
              <a:ext uri="{FF2B5EF4-FFF2-40B4-BE49-F238E27FC236}">
                <a16:creationId xmlns:a16="http://schemas.microsoft.com/office/drawing/2014/main" id="{2C6A43BA-EB61-41D1-AF73-0AA79CD9FB1C}"/>
              </a:ext>
            </a:extLst>
          </p:cNvPr>
          <p:cNvSpPr>
            <a:spLocks noGrp="1"/>
          </p:cNvSpPr>
          <p:nvPr>
            <p:ph sz="half" idx="1"/>
          </p:nvPr>
        </p:nvSpPr>
        <p:spPr>
          <a:xfrm>
            <a:off x="1371599" y="2285999"/>
            <a:ext cx="4848225" cy="3581401"/>
          </a:xfrm>
        </p:spPr>
        <p:txBody>
          <a:bodyPr>
            <a:normAutofit fontScale="70000" lnSpcReduction="20000"/>
          </a:bodyPr>
          <a:lstStyle/>
          <a:p>
            <a:pPr lvl="0"/>
            <a:r>
              <a:rPr lang="en-US" dirty="0"/>
              <a:t>Content or subject</a:t>
            </a:r>
          </a:p>
          <a:p>
            <a:pPr lvl="0"/>
            <a:r>
              <a:rPr lang="en-US" dirty="0"/>
              <a:t>Language</a:t>
            </a:r>
          </a:p>
          <a:p>
            <a:pPr lvl="0"/>
            <a:r>
              <a:rPr lang="en-US" dirty="0"/>
              <a:t>Currency</a:t>
            </a:r>
          </a:p>
          <a:p>
            <a:pPr lvl="0"/>
            <a:r>
              <a:rPr lang="en-US" dirty="0"/>
              <a:t>Veracity (truthfulness, accuracy)</a:t>
            </a:r>
          </a:p>
          <a:p>
            <a:pPr lvl="0"/>
            <a:r>
              <a:rPr lang="en-US" dirty="0"/>
              <a:t>Writing style (well written, easy to read, aesthetic aspects)</a:t>
            </a:r>
          </a:p>
          <a:p>
            <a:pPr lvl="0"/>
            <a:r>
              <a:rPr lang="en-US" dirty="0"/>
              <a:t>Completeness and scope of treatment</a:t>
            </a:r>
          </a:p>
          <a:p>
            <a:pPr lvl="0"/>
            <a:r>
              <a:rPr lang="en-US" dirty="0"/>
              <a:t>Reputation, credential, or authoritativeness of author, publisher, editor, reviewers</a:t>
            </a:r>
          </a:p>
          <a:p>
            <a:pPr lvl="0"/>
            <a:r>
              <a:rPr lang="en-US" dirty="0"/>
              <a:t>Instruction design, if intended to meet certain instructional objectives</a:t>
            </a:r>
          </a:p>
          <a:p>
            <a:pPr lvl="0"/>
            <a:r>
              <a:rPr lang="en-US" dirty="0"/>
              <a:t>Geographic coverage</a:t>
            </a:r>
          </a:p>
          <a:p>
            <a:pPr lvl="0"/>
            <a:r>
              <a:rPr lang="en-US" dirty="0"/>
              <a:t>Quality of scholarship</a:t>
            </a:r>
          </a:p>
        </p:txBody>
      </p:sp>
      <p:sp>
        <p:nvSpPr>
          <p:cNvPr id="5" name="Content Placeholder 4">
            <a:extLst>
              <a:ext uri="{FF2B5EF4-FFF2-40B4-BE49-F238E27FC236}">
                <a16:creationId xmlns:a16="http://schemas.microsoft.com/office/drawing/2014/main" id="{CFBF2D36-FB69-4A25-BC5D-370E576DC2BE}"/>
              </a:ext>
            </a:extLst>
          </p:cNvPr>
          <p:cNvSpPr>
            <a:spLocks noGrp="1"/>
          </p:cNvSpPr>
          <p:nvPr>
            <p:ph sz="half" idx="2"/>
          </p:nvPr>
        </p:nvSpPr>
        <p:spPr>
          <a:xfrm>
            <a:off x="6525403" y="2285999"/>
            <a:ext cx="5066522" cy="3581401"/>
          </a:xfrm>
        </p:spPr>
        <p:txBody>
          <a:bodyPr>
            <a:normAutofit fontScale="70000" lnSpcReduction="20000"/>
          </a:bodyPr>
          <a:lstStyle/>
          <a:p>
            <a:pPr lvl="0"/>
            <a:r>
              <a:rPr lang="en-US" dirty="0"/>
              <a:t>Frequency the title is referenced in bibliographies or citations</a:t>
            </a:r>
          </a:p>
          <a:p>
            <a:pPr lvl="0"/>
            <a:r>
              <a:rPr lang="en-US" dirty="0"/>
              <a:t>Reading or user level to which content is directed</a:t>
            </a:r>
          </a:p>
          <a:p>
            <a:pPr lvl="0"/>
            <a:r>
              <a:rPr lang="en-US" dirty="0"/>
              <a:t>Frequency of updates or revisions</a:t>
            </a:r>
          </a:p>
          <a:p>
            <a:pPr lvl="0"/>
            <a:r>
              <a:rPr lang="en-US" dirty="0"/>
              <a:t>Access points (indexes, level of detail in the table of contents)</a:t>
            </a:r>
          </a:p>
          <a:p>
            <a:pPr lvl="0"/>
            <a:r>
              <a:rPr lang="en-US" dirty="0"/>
              <a:t>Ease of use</a:t>
            </a:r>
          </a:p>
          <a:p>
            <a:pPr lvl="0"/>
            <a:r>
              <a:rPr lang="en-US" dirty="0"/>
              <a:t>External resources that index the publication </a:t>
            </a:r>
          </a:p>
          <a:p>
            <a:pPr lvl="0"/>
            <a:r>
              <a:rPr lang="en-US" dirty="0"/>
              <a:t>Physical quality </a:t>
            </a:r>
          </a:p>
          <a:p>
            <a:pPr lvl="0"/>
            <a:r>
              <a:rPr lang="en-US" dirty="0"/>
              <a:t>Uniqueness of content, capabilities, or features</a:t>
            </a:r>
          </a:p>
          <a:p>
            <a:pPr lvl="0"/>
            <a:r>
              <a:rPr lang="en-US" dirty="0"/>
              <a:t>Availability of equipment required for hearing or viewing audiovisual material</a:t>
            </a:r>
          </a:p>
          <a:p>
            <a:r>
              <a:rPr lang="en-US" dirty="0"/>
              <a:t>Cost in relation to quality of item and its projected use</a:t>
            </a:r>
          </a:p>
        </p:txBody>
      </p:sp>
      <p:sp>
        <p:nvSpPr>
          <p:cNvPr id="6" name="TextBox 5">
            <a:extLst>
              <a:ext uri="{FF2B5EF4-FFF2-40B4-BE49-F238E27FC236}">
                <a16:creationId xmlns:a16="http://schemas.microsoft.com/office/drawing/2014/main" id="{90F7D583-8754-4E52-A018-D80F59D25FC2}"/>
              </a:ext>
            </a:extLst>
          </p:cNvPr>
          <p:cNvSpPr txBox="1"/>
          <p:nvPr/>
        </p:nvSpPr>
        <p:spPr>
          <a:xfrm>
            <a:off x="8772525" y="5936403"/>
            <a:ext cx="2943225" cy="369332"/>
          </a:xfrm>
          <a:prstGeom prst="rect">
            <a:avLst/>
          </a:prstGeom>
          <a:noFill/>
        </p:spPr>
        <p:txBody>
          <a:bodyPr wrap="square" rtlCol="0">
            <a:spAutoFit/>
          </a:bodyPr>
          <a:lstStyle/>
          <a:p>
            <a:r>
              <a:rPr lang="en-US" dirty="0"/>
              <a:t>Drawn from Johnson, 2018</a:t>
            </a:r>
          </a:p>
        </p:txBody>
      </p:sp>
      <p:sp>
        <p:nvSpPr>
          <p:cNvPr id="10" name="Slide Number Placeholder 9">
            <a:extLst>
              <a:ext uri="{FF2B5EF4-FFF2-40B4-BE49-F238E27FC236}">
                <a16:creationId xmlns:a16="http://schemas.microsoft.com/office/drawing/2014/main" id="{C7D3945C-7FDA-4533-BCCF-576132121A39}"/>
              </a:ext>
            </a:extLst>
          </p:cNvPr>
          <p:cNvSpPr>
            <a:spLocks noGrp="1"/>
          </p:cNvSpPr>
          <p:nvPr>
            <p:ph type="sldNum" sz="quarter" idx="12"/>
          </p:nvPr>
        </p:nvSpPr>
        <p:spPr/>
        <p:txBody>
          <a:bodyPr/>
          <a:lstStyle/>
          <a:p>
            <a:fld id="{7B644844-D3CE-4130-8CC4-211D1F7CE84A}" type="slidenum">
              <a:rPr lang="en-US" smtClean="0"/>
              <a:t>21</a:t>
            </a:fld>
            <a:endParaRPr lang="en-US"/>
          </a:p>
        </p:txBody>
      </p:sp>
    </p:spTree>
    <p:extLst>
      <p:ext uri="{BB962C8B-B14F-4D97-AF65-F5344CB8AC3E}">
        <p14:creationId xmlns:p14="http://schemas.microsoft.com/office/powerpoint/2010/main" val="2367038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C5F3-146B-4BDC-A8A0-F24C29CC37DF}"/>
              </a:ext>
            </a:extLst>
          </p:cNvPr>
          <p:cNvSpPr>
            <a:spLocks noGrp="1"/>
          </p:cNvSpPr>
          <p:nvPr>
            <p:ph type="title"/>
          </p:nvPr>
        </p:nvSpPr>
        <p:spPr/>
        <p:txBody>
          <a:bodyPr>
            <a:normAutofit/>
          </a:bodyPr>
          <a:lstStyle/>
          <a:p>
            <a:r>
              <a:rPr lang="en-US" sz="4000" dirty="0"/>
              <a:t>Possible criteria for selecting materials </a:t>
            </a:r>
          </a:p>
        </p:txBody>
      </p:sp>
      <p:sp>
        <p:nvSpPr>
          <p:cNvPr id="4" name="Content Placeholder 3">
            <a:extLst>
              <a:ext uri="{FF2B5EF4-FFF2-40B4-BE49-F238E27FC236}">
                <a16:creationId xmlns:a16="http://schemas.microsoft.com/office/drawing/2014/main" id="{2C6A43BA-EB61-41D1-AF73-0AA79CD9FB1C}"/>
              </a:ext>
            </a:extLst>
          </p:cNvPr>
          <p:cNvSpPr>
            <a:spLocks noGrp="1"/>
          </p:cNvSpPr>
          <p:nvPr>
            <p:ph sz="half" idx="1"/>
          </p:nvPr>
        </p:nvSpPr>
        <p:spPr>
          <a:xfrm>
            <a:off x="1371599" y="2285999"/>
            <a:ext cx="4848225" cy="3581401"/>
          </a:xfrm>
        </p:spPr>
        <p:txBody>
          <a:bodyPr>
            <a:normAutofit fontScale="70000" lnSpcReduction="20000"/>
          </a:bodyPr>
          <a:lstStyle/>
          <a:p>
            <a:pPr lvl="0"/>
            <a:r>
              <a:rPr lang="en-US" dirty="0"/>
              <a:t>Content or subject</a:t>
            </a:r>
          </a:p>
          <a:p>
            <a:pPr lvl="0"/>
            <a:r>
              <a:rPr lang="en-US" dirty="0"/>
              <a:t>Language</a:t>
            </a:r>
          </a:p>
          <a:p>
            <a:pPr lvl="0"/>
            <a:r>
              <a:rPr lang="en-US" dirty="0"/>
              <a:t>Currency</a:t>
            </a:r>
          </a:p>
          <a:p>
            <a:pPr lvl="0"/>
            <a:r>
              <a:rPr lang="en-US" dirty="0"/>
              <a:t>Veracity (truthfulness, accuracy)</a:t>
            </a:r>
          </a:p>
          <a:p>
            <a:pPr lvl="0"/>
            <a:r>
              <a:rPr lang="en-US" dirty="0"/>
              <a:t>Writing style (well written, easy to read, aesthetic aspects)</a:t>
            </a:r>
          </a:p>
          <a:p>
            <a:pPr lvl="0"/>
            <a:r>
              <a:rPr lang="en-US" dirty="0"/>
              <a:t>Completeness and scope of treatment</a:t>
            </a:r>
          </a:p>
          <a:p>
            <a:pPr lvl="0"/>
            <a:r>
              <a:rPr lang="en-US" dirty="0"/>
              <a:t>Reputation, credential, or authoritativeness of author, publisher, editor, reviewers</a:t>
            </a:r>
          </a:p>
          <a:p>
            <a:pPr lvl="0"/>
            <a:r>
              <a:rPr lang="en-US" dirty="0"/>
              <a:t>Instruction design, if intended to meet certain instructional objectives</a:t>
            </a:r>
          </a:p>
          <a:p>
            <a:pPr lvl="0"/>
            <a:r>
              <a:rPr lang="en-US" dirty="0"/>
              <a:t>Geographic coverage</a:t>
            </a:r>
          </a:p>
          <a:p>
            <a:pPr lvl="0"/>
            <a:r>
              <a:rPr lang="en-US" dirty="0"/>
              <a:t>Quality of scholarship</a:t>
            </a:r>
          </a:p>
        </p:txBody>
      </p:sp>
      <p:sp>
        <p:nvSpPr>
          <p:cNvPr id="5" name="Content Placeholder 4">
            <a:extLst>
              <a:ext uri="{FF2B5EF4-FFF2-40B4-BE49-F238E27FC236}">
                <a16:creationId xmlns:a16="http://schemas.microsoft.com/office/drawing/2014/main" id="{CFBF2D36-FB69-4A25-BC5D-370E576DC2BE}"/>
              </a:ext>
            </a:extLst>
          </p:cNvPr>
          <p:cNvSpPr>
            <a:spLocks noGrp="1"/>
          </p:cNvSpPr>
          <p:nvPr>
            <p:ph sz="half" idx="2"/>
          </p:nvPr>
        </p:nvSpPr>
        <p:spPr>
          <a:xfrm>
            <a:off x="6525403" y="2285999"/>
            <a:ext cx="5066522" cy="3581401"/>
          </a:xfrm>
        </p:spPr>
        <p:txBody>
          <a:bodyPr>
            <a:normAutofit fontScale="70000" lnSpcReduction="20000"/>
          </a:bodyPr>
          <a:lstStyle/>
          <a:p>
            <a:pPr lvl="0"/>
            <a:r>
              <a:rPr lang="en-US" dirty="0"/>
              <a:t>Frequency the title is referenced in bibliographies or citations</a:t>
            </a:r>
          </a:p>
          <a:p>
            <a:pPr lvl="0"/>
            <a:r>
              <a:rPr lang="en-US" dirty="0"/>
              <a:t>Reading or user level to which content is directed</a:t>
            </a:r>
          </a:p>
          <a:p>
            <a:pPr lvl="0"/>
            <a:r>
              <a:rPr lang="en-US" dirty="0"/>
              <a:t>Frequency of updates or revisions</a:t>
            </a:r>
          </a:p>
          <a:p>
            <a:pPr lvl="0"/>
            <a:r>
              <a:rPr lang="en-US" dirty="0"/>
              <a:t>Access points (indexes, level of detail in the table of contents)</a:t>
            </a:r>
          </a:p>
          <a:p>
            <a:pPr lvl="0"/>
            <a:r>
              <a:rPr lang="en-US" dirty="0"/>
              <a:t>Ease of use</a:t>
            </a:r>
          </a:p>
          <a:p>
            <a:pPr lvl="0"/>
            <a:r>
              <a:rPr lang="en-US" dirty="0"/>
              <a:t>External resources that index the publication </a:t>
            </a:r>
          </a:p>
          <a:p>
            <a:pPr lvl="0"/>
            <a:r>
              <a:rPr lang="en-US" dirty="0"/>
              <a:t>Physical quality </a:t>
            </a:r>
          </a:p>
          <a:p>
            <a:pPr lvl="0"/>
            <a:r>
              <a:rPr lang="en-US" dirty="0"/>
              <a:t>Uniqueness of content, capabilities, or features</a:t>
            </a:r>
          </a:p>
          <a:p>
            <a:pPr lvl="0"/>
            <a:r>
              <a:rPr lang="en-US" dirty="0"/>
              <a:t>Availability of equipment required for hearing or viewing audiovisual material</a:t>
            </a:r>
          </a:p>
          <a:p>
            <a:r>
              <a:rPr lang="en-US" dirty="0"/>
              <a:t>Cost in relation to quality of item and its projected use</a:t>
            </a:r>
          </a:p>
        </p:txBody>
      </p:sp>
      <p:sp>
        <p:nvSpPr>
          <p:cNvPr id="6" name="TextBox 5">
            <a:extLst>
              <a:ext uri="{FF2B5EF4-FFF2-40B4-BE49-F238E27FC236}">
                <a16:creationId xmlns:a16="http://schemas.microsoft.com/office/drawing/2014/main" id="{90F7D583-8754-4E52-A018-D80F59D25FC2}"/>
              </a:ext>
            </a:extLst>
          </p:cNvPr>
          <p:cNvSpPr txBox="1"/>
          <p:nvPr/>
        </p:nvSpPr>
        <p:spPr>
          <a:xfrm>
            <a:off x="8772525" y="5936403"/>
            <a:ext cx="2943225" cy="369332"/>
          </a:xfrm>
          <a:prstGeom prst="rect">
            <a:avLst/>
          </a:prstGeom>
          <a:noFill/>
        </p:spPr>
        <p:txBody>
          <a:bodyPr wrap="square" rtlCol="0">
            <a:spAutoFit/>
          </a:bodyPr>
          <a:lstStyle/>
          <a:p>
            <a:r>
              <a:rPr lang="en-US" dirty="0"/>
              <a:t>Drawn from Johnson, 2018</a:t>
            </a:r>
          </a:p>
        </p:txBody>
      </p:sp>
      <p:sp>
        <p:nvSpPr>
          <p:cNvPr id="3" name="Oval 2">
            <a:extLst>
              <a:ext uri="{FF2B5EF4-FFF2-40B4-BE49-F238E27FC236}">
                <a16:creationId xmlns:a16="http://schemas.microsoft.com/office/drawing/2014/main" id="{F2E309E4-0139-401A-8F48-C2D29B99DD53}"/>
              </a:ext>
            </a:extLst>
          </p:cNvPr>
          <p:cNvSpPr/>
          <p:nvPr/>
        </p:nvSpPr>
        <p:spPr>
          <a:xfrm>
            <a:off x="1540831" y="3104780"/>
            <a:ext cx="3002594" cy="438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DB8C871-43D1-45FE-B094-48CE23C630D2}"/>
              </a:ext>
            </a:extLst>
          </p:cNvPr>
          <p:cNvSpPr/>
          <p:nvPr/>
        </p:nvSpPr>
        <p:spPr>
          <a:xfrm>
            <a:off x="1540831" y="2171700"/>
            <a:ext cx="1988598" cy="438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84701ED-D29B-4485-960A-D34F023DE393}"/>
              </a:ext>
            </a:extLst>
          </p:cNvPr>
          <p:cNvSpPr/>
          <p:nvPr/>
        </p:nvSpPr>
        <p:spPr>
          <a:xfrm>
            <a:off x="6389054" y="2610035"/>
            <a:ext cx="4583745" cy="438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C6281A-F8B5-4E76-9A62-8A3A8907039F}"/>
              </a:ext>
            </a:extLst>
          </p:cNvPr>
          <p:cNvSpPr/>
          <p:nvPr/>
        </p:nvSpPr>
        <p:spPr>
          <a:xfrm>
            <a:off x="6598606" y="4343400"/>
            <a:ext cx="1988598" cy="4383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C7D3945C-7FDA-4533-BCCF-576132121A39}"/>
              </a:ext>
            </a:extLst>
          </p:cNvPr>
          <p:cNvSpPr>
            <a:spLocks noGrp="1"/>
          </p:cNvSpPr>
          <p:nvPr>
            <p:ph type="sldNum" sz="quarter" idx="12"/>
          </p:nvPr>
        </p:nvSpPr>
        <p:spPr/>
        <p:txBody>
          <a:bodyPr/>
          <a:lstStyle/>
          <a:p>
            <a:fld id="{7B644844-D3CE-4130-8CC4-211D1F7CE84A}" type="slidenum">
              <a:rPr lang="en-US" smtClean="0"/>
              <a:t>22</a:t>
            </a:fld>
            <a:endParaRPr lang="en-US"/>
          </a:p>
        </p:txBody>
      </p:sp>
    </p:spTree>
    <p:extLst>
      <p:ext uri="{BB962C8B-B14F-4D97-AF65-F5344CB8AC3E}">
        <p14:creationId xmlns:p14="http://schemas.microsoft.com/office/powerpoint/2010/main" val="369310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1E58-5125-48C8-87F5-0BF4052E1886}"/>
              </a:ext>
            </a:extLst>
          </p:cNvPr>
          <p:cNvSpPr>
            <a:spLocks noGrp="1"/>
          </p:cNvSpPr>
          <p:nvPr>
            <p:ph type="title"/>
          </p:nvPr>
        </p:nvSpPr>
        <p:spPr/>
        <p:txBody>
          <a:bodyPr>
            <a:normAutofit/>
          </a:bodyPr>
          <a:lstStyle/>
          <a:p>
            <a:r>
              <a:rPr lang="en-US" sz="4000" dirty="0"/>
              <a:t>Collecting controversial items </a:t>
            </a:r>
          </a:p>
        </p:txBody>
      </p:sp>
      <p:sp>
        <p:nvSpPr>
          <p:cNvPr id="3" name="Content Placeholder 2">
            <a:extLst>
              <a:ext uri="{FF2B5EF4-FFF2-40B4-BE49-F238E27FC236}">
                <a16:creationId xmlns:a16="http://schemas.microsoft.com/office/drawing/2014/main" id="{3971894F-E5C1-4CFC-9BD7-398EC3214B1B}"/>
              </a:ext>
            </a:extLst>
          </p:cNvPr>
          <p:cNvSpPr>
            <a:spLocks noGrp="1"/>
          </p:cNvSpPr>
          <p:nvPr>
            <p:ph idx="1"/>
          </p:nvPr>
        </p:nvSpPr>
        <p:spPr/>
        <p:txBody>
          <a:bodyPr/>
          <a:lstStyle/>
          <a:p>
            <a:r>
              <a:rPr lang="en-US" dirty="0"/>
              <a:t>Acknowledge that “controversial” is subjective and not universal </a:t>
            </a:r>
          </a:p>
          <a:p>
            <a:r>
              <a:rPr lang="en-US" dirty="0"/>
              <a:t>Thoughtful approach: </a:t>
            </a:r>
          </a:p>
          <a:p>
            <a:pPr lvl="1"/>
            <a:r>
              <a:rPr lang="en-US" dirty="0"/>
              <a:t>Reduce stress, anxiety, and possible negative publicity</a:t>
            </a:r>
          </a:p>
          <a:p>
            <a:pPr lvl="1"/>
            <a:r>
              <a:rPr lang="en-US" dirty="0"/>
              <a:t>Create a well-rounded, diverse, and appealing collection</a:t>
            </a:r>
          </a:p>
          <a:p>
            <a:pPr lvl="1"/>
            <a:r>
              <a:rPr lang="en-US" dirty="0"/>
              <a:t>Ensure an item is not rejected immediately because it is (or could be) controversial to some patrons in your community </a:t>
            </a:r>
          </a:p>
        </p:txBody>
      </p:sp>
      <p:pic>
        <p:nvPicPr>
          <p:cNvPr id="4" name="Picture 3">
            <a:extLst>
              <a:ext uri="{FF2B5EF4-FFF2-40B4-BE49-F238E27FC236}">
                <a16:creationId xmlns:a16="http://schemas.microsoft.com/office/drawing/2014/main" id="{DC3D1F22-EECA-49FA-BA25-17CC3755F775}"/>
              </a:ext>
            </a:extLst>
          </p:cNvPr>
          <p:cNvPicPr>
            <a:picLocks noChangeAspect="1"/>
          </p:cNvPicPr>
          <p:nvPr/>
        </p:nvPicPr>
        <p:blipFill>
          <a:blip r:embed="rId2"/>
          <a:stretch>
            <a:fillRect/>
          </a:stretch>
        </p:blipFill>
        <p:spPr>
          <a:xfrm>
            <a:off x="7877638" y="4430882"/>
            <a:ext cx="3840886" cy="2211990"/>
          </a:xfrm>
          <a:prstGeom prst="rect">
            <a:avLst/>
          </a:prstGeom>
        </p:spPr>
      </p:pic>
      <p:sp>
        <p:nvSpPr>
          <p:cNvPr id="5" name="Slide Number Placeholder 4">
            <a:extLst>
              <a:ext uri="{FF2B5EF4-FFF2-40B4-BE49-F238E27FC236}">
                <a16:creationId xmlns:a16="http://schemas.microsoft.com/office/drawing/2014/main" id="{F9AE552C-0171-4266-8E7D-CBF77B5EE508}"/>
              </a:ext>
            </a:extLst>
          </p:cNvPr>
          <p:cNvSpPr>
            <a:spLocks noGrp="1"/>
          </p:cNvSpPr>
          <p:nvPr>
            <p:ph type="sldNum" sz="quarter" idx="12"/>
          </p:nvPr>
        </p:nvSpPr>
        <p:spPr/>
        <p:txBody>
          <a:bodyPr/>
          <a:lstStyle/>
          <a:p>
            <a:fld id="{7B644844-D3CE-4130-8CC4-211D1F7CE84A}" type="slidenum">
              <a:rPr lang="en-US" smtClean="0"/>
              <a:t>23</a:t>
            </a:fld>
            <a:endParaRPr lang="en-US"/>
          </a:p>
        </p:txBody>
      </p:sp>
    </p:spTree>
    <p:extLst>
      <p:ext uri="{BB962C8B-B14F-4D97-AF65-F5344CB8AC3E}">
        <p14:creationId xmlns:p14="http://schemas.microsoft.com/office/powerpoint/2010/main" val="3668666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3817-AA8C-4943-8D6B-0A6ED312CCAA}"/>
              </a:ext>
            </a:extLst>
          </p:cNvPr>
          <p:cNvSpPr>
            <a:spLocks noGrp="1"/>
          </p:cNvSpPr>
          <p:nvPr>
            <p:ph type="title"/>
          </p:nvPr>
        </p:nvSpPr>
        <p:spPr/>
        <p:txBody>
          <a:bodyPr>
            <a:normAutofit/>
          </a:bodyPr>
          <a:lstStyle/>
          <a:p>
            <a:r>
              <a:rPr lang="en-US" sz="4000" dirty="0"/>
              <a:t>Collecting controversial items </a:t>
            </a:r>
          </a:p>
        </p:txBody>
      </p:sp>
      <p:sp>
        <p:nvSpPr>
          <p:cNvPr id="3" name="Content Placeholder 2">
            <a:extLst>
              <a:ext uri="{FF2B5EF4-FFF2-40B4-BE49-F238E27FC236}">
                <a16:creationId xmlns:a16="http://schemas.microsoft.com/office/drawing/2014/main" id="{4D03051B-95DC-45A9-8F75-A10BEB0993CE}"/>
              </a:ext>
            </a:extLst>
          </p:cNvPr>
          <p:cNvSpPr>
            <a:spLocks noGrp="1"/>
          </p:cNvSpPr>
          <p:nvPr>
            <p:ph idx="1"/>
          </p:nvPr>
        </p:nvSpPr>
        <p:spPr/>
        <p:txBody>
          <a:bodyPr/>
          <a:lstStyle/>
          <a:p>
            <a:r>
              <a:rPr lang="en-US" dirty="0"/>
              <a:t>Focus on the merits of the item </a:t>
            </a:r>
          </a:p>
          <a:p>
            <a:r>
              <a:rPr lang="en-US" dirty="0"/>
              <a:t>Does the item meet the criteria of the CD policy? </a:t>
            </a:r>
          </a:p>
          <a:p>
            <a:r>
              <a:rPr lang="en-US" dirty="0"/>
              <a:t>As librarians, we are selectors not censors (we look for reasons to provide access, not curtail or limit access) </a:t>
            </a:r>
          </a:p>
          <a:p>
            <a:r>
              <a:rPr lang="en-US" i="1" dirty="0"/>
              <a:t>Two boys kissing </a:t>
            </a:r>
            <a:r>
              <a:rPr lang="en-US" dirty="0"/>
              <a:t>(by David Levithan, 2013)</a:t>
            </a:r>
          </a:p>
          <a:p>
            <a:endParaRPr lang="en-US" dirty="0"/>
          </a:p>
        </p:txBody>
      </p:sp>
      <p:sp>
        <p:nvSpPr>
          <p:cNvPr id="5" name="TextBox 4">
            <a:extLst>
              <a:ext uri="{FF2B5EF4-FFF2-40B4-BE49-F238E27FC236}">
                <a16:creationId xmlns:a16="http://schemas.microsoft.com/office/drawing/2014/main" id="{0901F5A5-CFF4-4982-AB2A-6CA56E3FD27E}"/>
              </a:ext>
            </a:extLst>
          </p:cNvPr>
          <p:cNvSpPr txBox="1"/>
          <p:nvPr/>
        </p:nvSpPr>
        <p:spPr>
          <a:xfrm>
            <a:off x="952500" y="4971871"/>
            <a:ext cx="10991850" cy="1200329"/>
          </a:xfrm>
          <a:prstGeom prst="rect">
            <a:avLst/>
          </a:prstGeom>
          <a:solidFill>
            <a:srgbClr val="FF7C80"/>
          </a:solidFill>
          <a:ln>
            <a:solidFill>
              <a:srgbClr val="FF7C80"/>
            </a:solidFill>
          </a:ln>
        </p:spPr>
        <p:txBody>
          <a:bodyPr wrap="square" rtlCol="0">
            <a:spAutoFit/>
          </a:bodyPr>
          <a:lstStyle/>
          <a:p>
            <a:r>
              <a:rPr lang="en-US" dirty="0">
                <a:solidFill>
                  <a:schemeClr val="accent6">
                    <a:lumMod val="75000"/>
                  </a:schemeClr>
                </a:solidFill>
              </a:rPr>
              <a:t>Asheim (1953) said: “For to the selector, the important thing is to find reasons to keep the book. Given such a guiding principle, the selector looks for values, for strengths, for virtues which will over shadow minor objections. For the censor, on the other hand, the important thing is to find reasons to reject the book; his guiding principle leads him to seek out the objectionable features, the weaknesses, the possibilities for misinterpretation”</a:t>
            </a:r>
          </a:p>
        </p:txBody>
      </p:sp>
      <p:sp>
        <p:nvSpPr>
          <p:cNvPr id="6" name="Slide Number Placeholder 5">
            <a:extLst>
              <a:ext uri="{FF2B5EF4-FFF2-40B4-BE49-F238E27FC236}">
                <a16:creationId xmlns:a16="http://schemas.microsoft.com/office/drawing/2014/main" id="{AAB39D5D-1481-4B98-A6AA-11E12E51B22E}"/>
              </a:ext>
            </a:extLst>
          </p:cNvPr>
          <p:cNvSpPr>
            <a:spLocks noGrp="1"/>
          </p:cNvSpPr>
          <p:nvPr>
            <p:ph type="sldNum" sz="quarter" idx="12"/>
          </p:nvPr>
        </p:nvSpPr>
        <p:spPr/>
        <p:txBody>
          <a:bodyPr/>
          <a:lstStyle/>
          <a:p>
            <a:fld id="{7B644844-D3CE-4130-8CC4-211D1F7CE84A}" type="slidenum">
              <a:rPr lang="en-US" smtClean="0"/>
              <a:t>24</a:t>
            </a:fld>
            <a:endParaRPr lang="en-US"/>
          </a:p>
        </p:txBody>
      </p:sp>
    </p:spTree>
    <p:extLst>
      <p:ext uri="{BB962C8B-B14F-4D97-AF65-F5344CB8AC3E}">
        <p14:creationId xmlns:p14="http://schemas.microsoft.com/office/powerpoint/2010/main" val="971787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53343-7338-4CAD-8716-A6D1AC5FBF1A}"/>
              </a:ext>
            </a:extLst>
          </p:cNvPr>
          <p:cNvSpPr>
            <a:spLocks noGrp="1"/>
          </p:cNvSpPr>
          <p:nvPr>
            <p:ph type="title"/>
          </p:nvPr>
        </p:nvSpPr>
        <p:spPr/>
        <p:txBody>
          <a:bodyPr>
            <a:normAutofit/>
          </a:bodyPr>
          <a:lstStyle/>
          <a:p>
            <a:r>
              <a:rPr lang="en-US" sz="4000" dirty="0"/>
              <a:t>Building a balanced collection </a:t>
            </a:r>
          </a:p>
        </p:txBody>
      </p:sp>
      <p:pic>
        <p:nvPicPr>
          <p:cNvPr id="8" name="Content Placeholder 7">
            <a:extLst>
              <a:ext uri="{FF2B5EF4-FFF2-40B4-BE49-F238E27FC236}">
                <a16:creationId xmlns:a16="http://schemas.microsoft.com/office/drawing/2014/main" id="{B734E77D-62B3-4254-968B-3387F0AAADDE}"/>
              </a:ext>
            </a:extLst>
          </p:cNvPr>
          <p:cNvPicPr>
            <a:picLocks noGrp="1" noChangeAspect="1"/>
          </p:cNvPicPr>
          <p:nvPr>
            <p:ph sz="half" idx="1"/>
          </p:nvPr>
        </p:nvPicPr>
        <p:blipFill>
          <a:blip r:embed="rId2"/>
          <a:stretch>
            <a:fillRect/>
          </a:stretch>
        </p:blipFill>
        <p:spPr>
          <a:xfrm>
            <a:off x="1128070" y="2285999"/>
            <a:ext cx="4460886" cy="3581401"/>
          </a:xfrm>
          <a:prstGeom prst="rect">
            <a:avLst/>
          </a:prstGeom>
        </p:spPr>
      </p:pic>
      <p:sp>
        <p:nvSpPr>
          <p:cNvPr id="7" name="Content Placeholder 6">
            <a:extLst>
              <a:ext uri="{FF2B5EF4-FFF2-40B4-BE49-F238E27FC236}">
                <a16:creationId xmlns:a16="http://schemas.microsoft.com/office/drawing/2014/main" id="{5A5FD501-610D-4F8F-8519-6FA366B563EF}"/>
              </a:ext>
            </a:extLst>
          </p:cNvPr>
          <p:cNvSpPr>
            <a:spLocks noGrp="1"/>
          </p:cNvSpPr>
          <p:nvPr>
            <p:ph sz="half" idx="2"/>
          </p:nvPr>
        </p:nvSpPr>
        <p:spPr>
          <a:xfrm>
            <a:off x="6525402" y="2285999"/>
            <a:ext cx="5042201" cy="3581401"/>
          </a:xfrm>
        </p:spPr>
        <p:txBody>
          <a:bodyPr>
            <a:normAutofit/>
          </a:bodyPr>
          <a:lstStyle/>
          <a:p>
            <a:r>
              <a:rPr lang="en-US" dirty="0"/>
              <a:t>Most libraries should aim for including multiple viewpoints and perspectives </a:t>
            </a:r>
          </a:p>
          <a:p>
            <a:r>
              <a:rPr lang="en-US" dirty="0"/>
              <a:t>Doesn’t (necessarily) mean an equal number of books </a:t>
            </a:r>
          </a:p>
          <a:p>
            <a:pPr lvl="1"/>
            <a:r>
              <a:rPr lang="en-US" dirty="0"/>
              <a:t>Simplistic approach</a:t>
            </a:r>
          </a:p>
          <a:p>
            <a:pPr lvl="1"/>
            <a:r>
              <a:rPr lang="en-US" dirty="0"/>
              <a:t>Instead, think about the breadth of perspectives </a:t>
            </a:r>
          </a:p>
        </p:txBody>
      </p:sp>
      <p:sp>
        <p:nvSpPr>
          <p:cNvPr id="9" name="Slide Number Placeholder 8">
            <a:extLst>
              <a:ext uri="{FF2B5EF4-FFF2-40B4-BE49-F238E27FC236}">
                <a16:creationId xmlns:a16="http://schemas.microsoft.com/office/drawing/2014/main" id="{C83D3E19-BBEA-4AC6-87A4-F7A49B6E0CF9}"/>
              </a:ext>
            </a:extLst>
          </p:cNvPr>
          <p:cNvSpPr>
            <a:spLocks noGrp="1"/>
          </p:cNvSpPr>
          <p:nvPr>
            <p:ph type="sldNum" sz="quarter" idx="12"/>
          </p:nvPr>
        </p:nvSpPr>
        <p:spPr/>
        <p:txBody>
          <a:bodyPr/>
          <a:lstStyle/>
          <a:p>
            <a:fld id="{7B644844-D3CE-4130-8CC4-211D1F7CE84A}" type="slidenum">
              <a:rPr lang="en-US" smtClean="0"/>
              <a:t>25</a:t>
            </a:fld>
            <a:endParaRPr lang="en-US"/>
          </a:p>
        </p:txBody>
      </p:sp>
    </p:spTree>
    <p:extLst>
      <p:ext uri="{BB962C8B-B14F-4D97-AF65-F5344CB8AC3E}">
        <p14:creationId xmlns:p14="http://schemas.microsoft.com/office/powerpoint/2010/main" val="335600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4BF1-896B-4531-97D1-773E845F19FD}"/>
              </a:ext>
            </a:extLst>
          </p:cNvPr>
          <p:cNvSpPr>
            <a:spLocks noGrp="1"/>
          </p:cNvSpPr>
          <p:nvPr>
            <p:ph type="title"/>
          </p:nvPr>
        </p:nvSpPr>
        <p:spPr/>
        <p:txBody>
          <a:bodyPr>
            <a:normAutofit/>
          </a:bodyPr>
          <a:lstStyle/>
          <a:p>
            <a:r>
              <a:rPr lang="en-US" sz="4000" dirty="0"/>
              <a:t>Balance and controversy test case</a:t>
            </a:r>
          </a:p>
        </p:txBody>
      </p:sp>
      <p:sp>
        <p:nvSpPr>
          <p:cNvPr id="3" name="Content Placeholder 2">
            <a:extLst>
              <a:ext uri="{FF2B5EF4-FFF2-40B4-BE49-F238E27FC236}">
                <a16:creationId xmlns:a16="http://schemas.microsoft.com/office/drawing/2014/main" id="{28F3A9D1-F6AA-47BE-B088-44314F8245D7}"/>
              </a:ext>
            </a:extLst>
          </p:cNvPr>
          <p:cNvSpPr>
            <a:spLocks noGrp="1"/>
          </p:cNvSpPr>
          <p:nvPr>
            <p:ph idx="1"/>
          </p:nvPr>
        </p:nvSpPr>
        <p:spPr>
          <a:xfrm>
            <a:off x="1371601" y="2286000"/>
            <a:ext cx="7772400" cy="3762462"/>
          </a:xfrm>
        </p:spPr>
        <p:txBody>
          <a:bodyPr>
            <a:normAutofit/>
          </a:bodyPr>
          <a:lstStyle/>
          <a:p>
            <a:r>
              <a:rPr lang="en-US" dirty="0"/>
              <a:t>Well-known far right activist </a:t>
            </a:r>
          </a:p>
          <a:p>
            <a:r>
              <a:rPr lang="en-US" dirty="0"/>
              <a:t>On the other hand, his message is popular among some people </a:t>
            </a:r>
          </a:p>
          <a:p>
            <a:r>
              <a:rPr lang="en-US" dirty="0"/>
              <a:t>How do libraries decide whether to purchase it?  </a:t>
            </a:r>
          </a:p>
          <a:p>
            <a:pPr lvl="1"/>
            <a:r>
              <a:rPr lang="en-US" dirty="0"/>
              <a:t>Turn to Library Bill of Rights</a:t>
            </a:r>
          </a:p>
          <a:p>
            <a:pPr lvl="1"/>
            <a:r>
              <a:rPr lang="en-US" dirty="0"/>
              <a:t>Turn to CD policy</a:t>
            </a:r>
          </a:p>
          <a:p>
            <a:r>
              <a:rPr lang="en-US" dirty="0"/>
              <a:t>Use the same evaluation tools that are used for other library materials  </a:t>
            </a:r>
          </a:p>
          <a:p>
            <a:pPr lvl="1"/>
            <a:r>
              <a:rPr lang="en-US" dirty="0"/>
              <a:t>Neutral, fair, balanced </a:t>
            </a:r>
          </a:p>
        </p:txBody>
      </p:sp>
      <p:pic>
        <p:nvPicPr>
          <p:cNvPr id="4" name="Picture 3">
            <a:extLst>
              <a:ext uri="{FF2B5EF4-FFF2-40B4-BE49-F238E27FC236}">
                <a16:creationId xmlns:a16="http://schemas.microsoft.com/office/drawing/2014/main" id="{7DB5B347-E4E6-4AC4-AE50-0FED7B740A41}"/>
              </a:ext>
            </a:extLst>
          </p:cNvPr>
          <p:cNvPicPr>
            <a:picLocks noChangeAspect="1"/>
          </p:cNvPicPr>
          <p:nvPr/>
        </p:nvPicPr>
        <p:blipFill>
          <a:blip r:embed="rId2"/>
          <a:stretch>
            <a:fillRect/>
          </a:stretch>
        </p:blipFill>
        <p:spPr>
          <a:xfrm>
            <a:off x="9361689" y="2286000"/>
            <a:ext cx="1774066" cy="2705450"/>
          </a:xfrm>
          <a:prstGeom prst="rect">
            <a:avLst/>
          </a:prstGeom>
        </p:spPr>
      </p:pic>
      <p:sp>
        <p:nvSpPr>
          <p:cNvPr id="5" name="Slide Number Placeholder 4">
            <a:extLst>
              <a:ext uri="{FF2B5EF4-FFF2-40B4-BE49-F238E27FC236}">
                <a16:creationId xmlns:a16="http://schemas.microsoft.com/office/drawing/2014/main" id="{53B079F2-315A-4E02-846E-935DABD82E38}"/>
              </a:ext>
            </a:extLst>
          </p:cNvPr>
          <p:cNvSpPr>
            <a:spLocks noGrp="1"/>
          </p:cNvSpPr>
          <p:nvPr>
            <p:ph type="sldNum" sz="quarter" idx="12"/>
          </p:nvPr>
        </p:nvSpPr>
        <p:spPr/>
        <p:txBody>
          <a:bodyPr/>
          <a:lstStyle/>
          <a:p>
            <a:fld id="{7B644844-D3CE-4130-8CC4-211D1F7CE84A}" type="slidenum">
              <a:rPr lang="en-US" smtClean="0"/>
              <a:t>26</a:t>
            </a:fld>
            <a:endParaRPr lang="en-US"/>
          </a:p>
        </p:txBody>
      </p:sp>
    </p:spTree>
    <p:extLst>
      <p:ext uri="{BB962C8B-B14F-4D97-AF65-F5344CB8AC3E}">
        <p14:creationId xmlns:p14="http://schemas.microsoft.com/office/powerpoint/2010/main" val="251395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6A78-AA94-4EAA-B3FE-BCE995216DF0}"/>
              </a:ext>
            </a:extLst>
          </p:cNvPr>
          <p:cNvSpPr>
            <a:spLocks noGrp="1"/>
          </p:cNvSpPr>
          <p:nvPr>
            <p:ph type="title"/>
          </p:nvPr>
        </p:nvSpPr>
        <p:spPr/>
        <p:txBody>
          <a:bodyPr>
            <a:normAutofit/>
          </a:bodyPr>
          <a:lstStyle/>
          <a:p>
            <a:r>
              <a:rPr lang="en-US" sz="4000" dirty="0"/>
              <a:t>Reconsiderations and challenges </a:t>
            </a:r>
          </a:p>
        </p:txBody>
      </p:sp>
      <p:sp>
        <p:nvSpPr>
          <p:cNvPr id="3" name="Content Placeholder 2">
            <a:extLst>
              <a:ext uri="{FF2B5EF4-FFF2-40B4-BE49-F238E27FC236}">
                <a16:creationId xmlns:a16="http://schemas.microsoft.com/office/drawing/2014/main" id="{4FE9ADEA-51EB-4290-B59B-73C0FBB9B3D7}"/>
              </a:ext>
            </a:extLst>
          </p:cNvPr>
          <p:cNvSpPr>
            <a:spLocks noGrp="1"/>
          </p:cNvSpPr>
          <p:nvPr>
            <p:ph idx="1"/>
          </p:nvPr>
        </p:nvSpPr>
        <p:spPr/>
        <p:txBody>
          <a:bodyPr/>
          <a:lstStyle/>
          <a:p>
            <a:r>
              <a:rPr lang="en-US" dirty="0"/>
              <a:t>Challenge: a patron challenges the inclusion of an item in the library collection </a:t>
            </a:r>
          </a:p>
        </p:txBody>
      </p:sp>
      <p:pic>
        <p:nvPicPr>
          <p:cNvPr id="4" name="Picture 3">
            <a:extLst>
              <a:ext uri="{FF2B5EF4-FFF2-40B4-BE49-F238E27FC236}">
                <a16:creationId xmlns:a16="http://schemas.microsoft.com/office/drawing/2014/main" id="{E328EAB2-9EA8-49BD-9631-655CC55AF1BA}"/>
              </a:ext>
            </a:extLst>
          </p:cNvPr>
          <p:cNvPicPr>
            <a:picLocks noChangeAspect="1"/>
          </p:cNvPicPr>
          <p:nvPr/>
        </p:nvPicPr>
        <p:blipFill>
          <a:blip r:embed="rId2"/>
          <a:stretch>
            <a:fillRect/>
          </a:stretch>
        </p:blipFill>
        <p:spPr>
          <a:xfrm>
            <a:off x="4574103" y="4670348"/>
            <a:ext cx="3043793" cy="2025506"/>
          </a:xfrm>
          <a:prstGeom prst="rect">
            <a:avLst/>
          </a:prstGeom>
        </p:spPr>
      </p:pic>
      <p:sp>
        <p:nvSpPr>
          <p:cNvPr id="5" name="Slide Number Placeholder 4">
            <a:extLst>
              <a:ext uri="{FF2B5EF4-FFF2-40B4-BE49-F238E27FC236}">
                <a16:creationId xmlns:a16="http://schemas.microsoft.com/office/drawing/2014/main" id="{F76013E1-2835-46D0-9B39-549694FDF2E4}"/>
              </a:ext>
            </a:extLst>
          </p:cNvPr>
          <p:cNvSpPr>
            <a:spLocks noGrp="1"/>
          </p:cNvSpPr>
          <p:nvPr>
            <p:ph type="sldNum" sz="quarter" idx="12"/>
          </p:nvPr>
        </p:nvSpPr>
        <p:spPr/>
        <p:txBody>
          <a:bodyPr/>
          <a:lstStyle/>
          <a:p>
            <a:fld id="{7B644844-D3CE-4130-8CC4-211D1F7CE84A}" type="slidenum">
              <a:rPr lang="en-US" smtClean="0"/>
              <a:t>27</a:t>
            </a:fld>
            <a:endParaRPr lang="en-US"/>
          </a:p>
        </p:txBody>
      </p:sp>
    </p:spTree>
    <p:extLst>
      <p:ext uri="{BB962C8B-B14F-4D97-AF65-F5344CB8AC3E}">
        <p14:creationId xmlns:p14="http://schemas.microsoft.com/office/powerpoint/2010/main" val="131787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6A78-AA94-4EAA-B3FE-BCE995216DF0}"/>
              </a:ext>
            </a:extLst>
          </p:cNvPr>
          <p:cNvSpPr>
            <a:spLocks noGrp="1"/>
          </p:cNvSpPr>
          <p:nvPr>
            <p:ph type="title"/>
          </p:nvPr>
        </p:nvSpPr>
        <p:spPr/>
        <p:txBody>
          <a:bodyPr>
            <a:normAutofit/>
          </a:bodyPr>
          <a:lstStyle/>
          <a:p>
            <a:r>
              <a:rPr lang="en-US" sz="4000" dirty="0"/>
              <a:t>Reconsiderations and challenges </a:t>
            </a:r>
          </a:p>
        </p:txBody>
      </p:sp>
      <p:sp>
        <p:nvSpPr>
          <p:cNvPr id="3" name="Content Placeholder 2">
            <a:extLst>
              <a:ext uri="{FF2B5EF4-FFF2-40B4-BE49-F238E27FC236}">
                <a16:creationId xmlns:a16="http://schemas.microsoft.com/office/drawing/2014/main" id="{4FE9ADEA-51EB-4290-B59B-73C0FBB9B3D7}"/>
              </a:ext>
            </a:extLst>
          </p:cNvPr>
          <p:cNvSpPr>
            <a:spLocks noGrp="1"/>
          </p:cNvSpPr>
          <p:nvPr>
            <p:ph idx="1"/>
          </p:nvPr>
        </p:nvSpPr>
        <p:spPr/>
        <p:txBody>
          <a:bodyPr/>
          <a:lstStyle/>
          <a:p>
            <a:r>
              <a:rPr lang="en-US" dirty="0"/>
              <a:t>Challenge: a patron challenges the inclusion of an item in the library collection </a:t>
            </a:r>
          </a:p>
          <a:p>
            <a:r>
              <a:rPr lang="en-US" dirty="0"/>
              <a:t>Reconsideration form: a form that the patron should complete to formally challenge the item’s inclusion (and formally ask that the library reconsider its inclusion) </a:t>
            </a:r>
          </a:p>
          <a:p>
            <a:pPr lvl="1"/>
            <a:r>
              <a:rPr lang="en-US" dirty="0"/>
              <a:t>Shows patrons you respect their opinions </a:t>
            </a:r>
          </a:p>
          <a:p>
            <a:pPr lvl="1"/>
            <a:r>
              <a:rPr lang="en-US" dirty="0"/>
              <a:t>Provides a fair, neutral process </a:t>
            </a:r>
          </a:p>
          <a:p>
            <a:pPr lvl="1"/>
            <a:r>
              <a:rPr lang="en-US" dirty="0"/>
              <a:t>Starts documenting the concern </a:t>
            </a:r>
          </a:p>
        </p:txBody>
      </p:sp>
      <p:pic>
        <p:nvPicPr>
          <p:cNvPr id="4" name="Picture 3">
            <a:extLst>
              <a:ext uri="{FF2B5EF4-FFF2-40B4-BE49-F238E27FC236}">
                <a16:creationId xmlns:a16="http://schemas.microsoft.com/office/drawing/2014/main" id="{E328EAB2-9EA8-49BD-9631-655CC55AF1BA}"/>
              </a:ext>
            </a:extLst>
          </p:cNvPr>
          <p:cNvPicPr>
            <a:picLocks noChangeAspect="1"/>
          </p:cNvPicPr>
          <p:nvPr/>
        </p:nvPicPr>
        <p:blipFill>
          <a:blip r:embed="rId2"/>
          <a:stretch>
            <a:fillRect/>
          </a:stretch>
        </p:blipFill>
        <p:spPr>
          <a:xfrm>
            <a:off x="4574103" y="4670348"/>
            <a:ext cx="3043793" cy="2025506"/>
          </a:xfrm>
          <a:prstGeom prst="rect">
            <a:avLst/>
          </a:prstGeom>
        </p:spPr>
      </p:pic>
      <p:sp>
        <p:nvSpPr>
          <p:cNvPr id="5" name="Slide Number Placeholder 4">
            <a:extLst>
              <a:ext uri="{FF2B5EF4-FFF2-40B4-BE49-F238E27FC236}">
                <a16:creationId xmlns:a16="http://schemas.microsoft.com/office/drawing/2014/main" id="{267287DF-CF7F-4852-8A71-09DED86C4351}"/>
              </a:ext>
            </a:extLst>
          </p:cNvPr>
          <p:cNvSpPr>
            <a:spLocks noGrp="1"/>
          </p:cNvSpPr>
          <p:nvPr>
            <p:ph type="sldNum" sz="quarter" idx="12"/>
          </p:nvPr>
        </p:nvSpPr>
        <p:spPr/>
        <p:txBody>
          <a:bodyPr/>
          <a:lstStyle/>
          <a:p>
            <a:fld id="{7B644844-D3CE-4130-8CC4-211D1F7CE84A}" type="slidenum">
              <a:rPr lang="en-US" smtClean="0"/>
              <a:t>28</a:t>
            </a:fld>
            <a:endParaRPr lang="en-US"/>
          </a:p>
        </p:txBody>
      </p:sp>
    </p:spTree>
    <p:extLst>
      <p:ext uri="{BB962C8B-B14F-4D97-AF65-F5344CB8AC3E}">
        <p14:creationId xmlns:p14="http://schemas.microsoft.com/office/powerpoint/2010/main" val="2412593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5F2A-61B4-4F0E-B1AC-D404437FD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011AC6-BB20-4FC4-8D3A-EECC4CDC0C0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A90F8EC-D971-489F-B288-7092186D88FA}"/>
              </a:ext>
            </a:extLst>
          </p:cNvPr>
          <p:cNvPicPr>
            <a:picLocks noChangeAspect="1"/>
          </p:cNvPicPr>
          <p:nvPr/>
        </p:nvPicPr>
        <p:blipFill>
          <a:blip r:embed="rId2"/>
          <a:stretch>
            <a:fillRect/>
          </a:stretch>
        </p:blipFill>
        <p:spPr>
          <a:xfrm>
            <a:off x="3315652" y="0"/>
            <a:ext cx="5801715" cy="6858000"/>
          </a:xfrm>
          <a:prstGeom prst="rect">
            <a:avLst/>
          </a:prstGeom>
        </p:spPr>
      </p:pic>
      <p:sp>
        <p:nvSpPr>
          <p:cNvPr id="5" name="TextBox 4">
            <a:extLst>
              <a:ext uri="{FF2B5EF4-FFF2-40B4-BE49-F238E27FC236}">
                <a16:creationId xmlns:a16="http://schemas.microsoft.com/office/drawing/2014/main" id="{C84F140F-B21D-466C-A37A-7315887DD79E}"/>
              </a:ext>
            </a:extLst>
          </p:cNvPr>
          <p:cNvSpPr txBox="1"/>
          <p:nvPr/>
        </p:nvSpPr>
        <p:spPr>
          <a:xfrm>
            <a:off x="9738804" y="5974672"/>
            <a:ext cx="1766656" cy="369332"/>
          </a:xfrm>
          <a:prstGeom prst="rect">
            <a:avLst/>
          </a:prstGeom>
          <a:noFill/>
        </p:spPr>
        <p:txBody>
          <a:bodyPr wrap="square" rtlCol="0">
            <a:spAutoFit/>
          </a:bodyPr>
          <a:lstStyle/>
          <a:p>
            <a:r>
              <a:rPr lang="en-US" dirty="0"/>
              <a:t>From ALA, 2013</a:t>
            </a:r>
          </a:p>
        </p:txBody>
      </p:sp>
      <p:sp>
        <p:nvSpPr>
          <p:cNvPr id="6" name="Slide Number Placeholder 5">
            <a:extLst>
              <a:ext uri="{FF2B5EF4-FFF2-40B4-BE49-F238E27FC236}">
                <a16:creationId xmlns:a16="http://schemas.microsoft.com/office/drawing/2014/main" id="{9D48CD3D-78E2-4072-9CBC-1EBED50555C1}"/>
              </a:ext>
            </a:extLst>
          </p:cNvPr>
          <p:cNvSpPr>
            <a:spLocks noGrp="1"/>
          </p:cNvSpPr>
          <p:nvPr>
            <p:ph type="sldNum" sz="quarter" idx="12"/>
          </p:nvPr>
        </p:nvSpPr>
        <p:spPr/>
        <p:txBody>
          <a:bodyPr/>
          <a:lstStyle/>
          <a:p>
            <a:fld id="{7B644844-D3CE-4130-8CC4-211D1F7CE84A}" type="slidenum">
              <a:rPr lang="en-US" smtClean="0"/>
              <a:t>29</a:t>
            </a:fld>
            <a:endParaRPr lang="en-US"/>
          </a:p>
        </p:txBody>
      </p:sp>
    </p:spTree>
    <p:extLst>
      <p:ext uri="{BB962C8B-B14F-4D97-AF65-F5344CB8AC3E}">
        <p14:creationId xmlns:p14="http://schemas.microsoft.com/office/powerpoint/2010/main" val="102463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8D94-A05F-4DB1-807D-2F0BFB3CA835}"/>
              </a:ext>
            </a:extLst>
          </p:cNvPr>
          <p:cNvSpPr>
            <a:spLocks noGrp="1"/>
          </p:cNvSpPr>
          <p:nvPr>
            <p:ph type="title"/>
          </p:nvPr>
        </p:nvSpPr>
        <p:spPr/>
        <p:txBody>
          <a:bodyPr>
            <a:normAutofit/>
          </a:bodyPr>
          <a:lstStyle/>
          <a:p>
            <a:r>
              <a:rPr lang="en-US" sz="4000" dirty="0"/>
              <a:t>Basic structure of webinar </a:t>
            </a:r>
          </a:p>
        </p:txBody>
      </p:sp>
      <p:sp>
        <p:nvSpPr>
          <p:cNvPr id="5" name="Content Placeholder 4">
            <a:extLst>
              <a:ext uri="{FF2B5EF4-FFF2-40B4-BE49-F238E27FC236}">
                <a16:creationId xmlns:a16="http://schemas.microsoft.com/office/drawing/2014/main" id="{0EA6F862-2B41-456B-B846-6191E41ACC27}"/>
              </a:ext>
            </a:extLst>
          </p:cNvPr>
          <p:cNvSpPr>
            <a:spLocks noGrp="1"/>
          </p:cNvSpPr>
          <p:nvPr>
            <p:ph idx="1"/>
          </p:nvPr>
        </p:nvSpPr>
        <p:spPr/>
        <p:txBody>
          <a:bodyPr/>
          <a:lstStyle/>
          <a:p>
            <a:r>
              <a:rPr lang="en-US" dirty="0"/>
              <a:t>First part: theoretical and philosophical background of intellectual freedom</a:t>
            </a:r>
          </a:p>
          <a:p>
            <a:pPr lvl="1"/>
            <a:r>
              <a:rPr lang="en-US" dirty="0"/>
              <a:t>What does it mean? </a:t>
            </a:r>
          </a:p>
          <a:p>
            <a:pPr lvl="1"/>
            <a:r>
              <a:rPr lang="en-US" dirty="0"/>
              <a:t>Why is it important in the U.S. and to librarianship? </a:t>
            </a:r>
          </a:p>
          <a:p>
            <a:pPr lvl="1"/>
            <a:r>
              <a:rPr lang="en-US" dirty="0"/>
              <a:t>What are the foundations of intellectual freedom? </a:t>
            </a:r>
          </a:p>
          <a:p>
            <a:r>
              <a:rPr lang="en-US" dirty="0"/>
              <a:t>Second part: more practical stuff </a:t>
            </a:r>
          </a:p>
          <a:p>
            <a:pPr lvl="1"/>
            <a:r>
              <a:rPr lang="en-US" dirty="0"/>
              <a:t>Intellectual freedom in various types of libraries </a:t>
            </a:r>
          </a:p>
          <a:p>
            <a:pPr lvl="1"/>
            <a:r>
              <a:rPr lang="en-US" dirty="0"/>
              <a:t>Intellectual freedom and collection development</a:t>
            </a:r>
          </a:p>
          <a:p>
            <a:pPr lvl="1"/>
            <a:r>
              <a:rPr lang="en-US" dirty="0"/>
              <a:t>Intellectual freedom and the #MeToo movement</a:t>
            </a:r>
          </a:p>
          <a:p>
            <a:pPr lvl="1"/>
            <a:r>
              <a:rPr lang="en-US" dirty="0"/>
              <a:t>Intellectual freedom and internet filtering </a:t>
            </a:r>
          </a:p>
        </p:txBody>
      </p:sp>
      <p:sp>
        <p:nvSpPr>
          <p:cNvPr id="3" name="Slide Number Placeholder 2">
            <a:extLst>
              <a:ext uri="{FF2B5EF4-FFF2-40B4-BE49-F238E27FC236}">
                <a16:creationId xmlns:a16="http://schemas.microsoft.com/office/drawing/2014/main" id="{62F03F8F-78E7-466E-AC09-DDBF28878C70}"/>
              </a:ext>
            </a:extLst>
          </p:cNvPr>
          <p:cNvSpPr>
            <a:spLocks noGrp="1"/>
          </p:cNvSpPr>
          <p:nvPr>
            <p:ph type="sldNum" sz="quarter" idx="12"/>
          </p:nvPr>
        </p:nvSpPr>
        <p:spPr/>
        <p:txBody>
          <a:bodyPr/>
          <a:lstStyle/>
          <a:p>
            <a:fld id="{7B644844-D3CE-4130-8CC4-211D1F7CE84A}" type="slidenum">
              <a:rPr lang="en-US" smtClean="0"/>
              <a:t>3</a:t>
            </a:fld>
            <a:endParaRPr lang="en-US"/>
          </a:p>
        </p:txBody>
      </p:sp>
    </p:spTree>
    <p:extLst>
      <p:ext uri="{BB962C8B-B14F-4D97-AF65-F5344CB8AC3E}">
        <p14:creationId xmlns:p14="http://schemas.microsoft.com/office/powerpoint/2010/main" val="1572632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1C84-32AE-4DAD-9EEE-0F5B8A36853D}"/>
              </a:ext>
            </a:extLst>
          </p:cNvPr>
          <p:cNvSpPr>
            <a:spLocks noGrp="1"/>
          </p:cNvSpPr>
          <p:nvPr>
            <p:ph type="title"/>
          </p:nvPr>
        </p:nvSpPr>
        <p:spPr/>
        <p:txBody>
          <a:bodyPr>
            <a:normAutofit/>
          </a:bodyPr>
          <a:lstStyle/>
          <a:p>
            <a:r>
              <a:rPr lang="en-US" sz="4000" dirty="0"/>
              <a:t>Reasons for challenges to library materials </a:t>
            </a:r>
          </a:p>
        </p:txBody>
      </p:sp>
      <p:pic>
        <p:nvPicPr>
          <p:cNvPr id="4" name="Content Placeholder 3">
            <a:extLst>
              <a:ext uri="{FF2B5EF4-FFF2-40B4-BE49-F238E27FC236}">
                <a16:creationId xmlns:a16="http://schemas.microsoft.com/office/drawing/2014/main" id="{FEBE98F9-B296-4874-9D91-C83B2892314C}"/>
              </a:ext>
            </a:extLst>
          </p:cNvPr>
          <p:cNvPicPr>
            <a:picLocks noGrp="1" noChangeAspect="1"/>
          </p:cNvPicPr>
          <p:nvPr>
            <p:ph idx="1"/>
          </p:nvPr>
        </p:nvPicPr>
        <p:blipFill>
          <a:blip r:embed="rId2"/>
          <a:stretch>
            <a:fillRect/>
          </a:stretch>
        </p:blipFill>
        <p:spPr>
          <a:xfrm>
            <a:off x="2794709" y="1836785"/>
            <a:ext cx="6754982" cy="4503321"/>
          </a:xfrm>
          <a:prstGeom prst="rect">
            <a:avLst/>
          </a:prstGeom>
        </p:spPr>
      </p:pic>
      <p:pic>
        <p:nvPicPr>
          <p:cNvPr id="5" name="Picture 4">
            <a:extLst>
              <a:ext uri="{FF2B5EF4-FFF2-40B4-BE49-F238E27FC236}">
                <a16:creationId xmlns:a16="http://schemas.microsoft.com/office/drawing/2014/main" id="{D911B900-0D22-4C9C-A3B9-21A103CEC49D}"/>
              </a:ext>
            </a:extLst>
          </p:cNvPr>
          <p:cNvPicPr>
            <a:picLocks noChangeAspect="1"/>
          </p:cNvPicPr>
          <p:nvPr/>
        </p:nvPicPr>
        <p:blipFill>
          <a:blip r:embed="rId3"/>
          <a:stretch>
            <a:fillRect/>
          </a:stretch>
        </p:blipFill>
        <p:spPr>
          <a:xfrm>
            <a:off x="9789031" y="6005190"/>
            <a:ext cx="1828959" cy="493819"/>
          </a:xfrm>
          <a:prstGeom prst="rect">
            <a:avLst/>
          </a:prstGeom>
        </p:spPr>
      </p:pic>
      <p:sp>
        <p:nvSpPr>
          <p:cNvPr id="6" name="Slide Number Placeholder 5">
            <a:extLst>
              <a:ext uri="{FF2B5EF4-FFF2-40B4-BE49-F238E27FC236}">
                <a16:creationId xmlns:a16="http://schemas.microsoft.com/office/drawing/2014/main" id="{67CE3062-C1A7-42BE-B95F-990B7CE1AE47}"/>
              </a:ext>
            </a:extLst>
          </p:cNvPr>
          <p:cNvSpPr>
            <a:spLocks noGrp="1"/>
          </p:cNvSpPr>
          <p:nvPr>
            <p:ph type="sldNum" sz="quarter" idx="12"/>
          </p:nvPr>
        </p:nvSpPr>
        <p:spPr/>
        <p:txBody>
          <a:bodyPr/>
          <a:lstStyle/>
          <a:p>
            <a:fld id="{7B644844-D3CE-4130-8CC4-211D1F7CE84A}" type="slidenum">
              <a:rPr lang="en-US" smtClean="0"/>
              <a:t>30</a:t>
            </a:fld>
            <a:endParaRPr lang="en-US"/>
          </a:p>
        </p:txBody>
      </p:sp>
    </p:spTree>
    <p:extLst>
      <p:ext uri="{BB962C8B-B14F-4D97-AF65-F5344CB8AC3E}">
        <p14:creationId xmlns:p14="http://schemas.microsoft.com/office/powerpoint/2010/main" val="146850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to do when materials get challenged </a:t>
            </a:r>
          </a:p>
        </p:txBody>
      </p:sp>
      <p:sp>
        <p:nvSpPr>
          <p:cNvPr id="3" name="Content Placeholder 2"/>
          <p:cNvSpPr>
            <a:spLocks noGrp="1"/>
          </p:cNvSpPr>
          <p:nvPr>
            <p:ph idx="1"/>
          </p:nvPr>
        </p:nvSpPr>
        <p:spPr/>
        <p:txBody>
          <a:bodyPr/>
          <a:lstStyle/>
          <a:p>
            <a:r>
              <a:rPr lang="en-US" dirty="0"/>
              <a:t>Form a committee to review and evaluate the material </a:t>
            </a:r>
          </a:p>
          <a:p>
            <a:pPr lvl="1"/>
            <a:r>
              <a:rPr lang="en-US" dirty="0"/>
              <a:t>Consider reviews, critiques, etc. </a:t>
            </a:r>
          </a:p>
          <a:p>
            <a:pPr lvl="1"/>
            <a:r>
              <a:rPr lang="en-US" dirty="0"/>
              <a:t>Review CD policy and ALA documents </a:t>
            </a:r>
          </a:p>
          <a:p>
            <a:r>
              <a:rPr lang="en-US" dirty="0"/>
              <a:t>Deciding what to do</a:t>
            </a:r>
          </a:p>
          <a:p>
            <a:pPr lvl="1"/>
            <a:r>
              <a:rPr lang="en-US" dirty="0"/>
              <a:t>Retention </a:t>
            </a:r>
          </a:p>
          <a:p>
            <a:pPr lvl="1"/>
            <a:r>
              <a:rPr lang="en-US" dirty="0"/>
              <a:t>Removal or relocation </a:t>
            </a:r>
          </a:p>
          <a:p>
            <a:pPr lvl="1"/>
            <a:r>
              <a:rPr lang="en-US" dirty="0"/>
              <a:t>Other, less common options</a:t>
            </a:r>
          </a:p>
          <a:p>
            <a:r>
              <a:rPr lang="en-US" dirty="0"/>
              <a:t>Writing a letter to the challenger</a:t>
            </a:r>
          </a:p>
        </p:txBody>
      </p:sp>
      <p:sp>
        <p:nvSpPr>
          <p:cNvPr id="4" name="Slide Number Placeholder 3"/>
          <p:cNvSpPr>
            <a:spLocks noGrp="1"/>
          </p:cNvSpPr>
          <p:nvPr>
            <p:ph type="sldNum" sz="quarter" idx="12"/>
          </p:nvPr>
        </p:nvSpPr>
        <p:spPr/>
        <p:txBody>
          <a:bodyPr/>
          <a:lstStyle/>
          <a:p>
            <a:fld id="{7B644844-D3CE-4130-8CC4-211D1F7CE84A}" type="slidenum">
              <a:rPr lang="en-US" smtClean="0"/>
              <a:t>31</a:t>
            </a:fld>
            <a:endParaRPr lang="en-US"/>
          </a:p>
        </p:txBody>
      </p:sp>
      <p:sp>
        <p:nvSpPr>
          <p:cNvPr id="5" name="TextBox 4"/>
          <p:cNvSpPr txBox="1"/>
          <p:nvPr/>
        </p:nvSpPr>
        <p:spPr>
          <a:xfrm>
            <a:off x="6556247" y="3621842"/>
            <a:ext cx="5347359" cy="2831544"/>
          </a:xfrm>
          <a:prstGeom prst="rect">
            <a:avLst/>
          </a:prstGeom>
          <a:noFill/>
        </p:spPr>
        <p:txBody>
          <a:bodyPr wrap="square" rtlCol="0">
            <a:spAutoFit/>
          </a:bodyPr>
          <a:lstStyle/>
          <a:p>
            <a:r>
              <a:rPr lang="en-US" sz="1600" i="1" dirty="0">
                <a:solidFill>
                  <a:srgbClr val="0070C0"/>
                </a:solidFill>
              </a:rPr>
              <a:t>The library seeks to provide materials that represent a variety of viewpoints, ideas, and concepts. The First Amendment to our Constitution affords the library its role as a provider of diverse materials to the community it serves, endows the artist with the freedom to express him/herself as seen fit, as well as bestowing the individual right of citizens to freely express their beliefs on the validity of those same items. When we discuss these issues, whether supporting or objecting to a work, we are practicing our right to freedom of speech guaranteed by our Constitution.</a:t>
            </a:r>
          </a:p>
          <a:p>
            <a:endParaRPr lang="en-US" dirty="0"/>
          </a:p>
        </p:txBody>
      </p:sp>
    </p:spTree>
    <p:extLst>
      <p:ext uri="{BB962C8B-B14F-4D97-AF65-F5344CB8AC3E}">
        <p14:creationId xmlns:p14="http://schemas.microsoft.com/office/powerpoint/2010/main" val="108252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6B24-2F60-4196-8394-003A481F2CF2}"/>
              </a:ext>
            </a:extLst>
          </p:cNvPr>
          <p:cNvSpPr>
            <a:spLocks noGrp="1"/>
          </p:cNvSpPr>
          <p:nvPr>
            <p:ph type="title"/>
          </p:nvPr>
        </p:nvSpPr>
        <p:spPr/>
        <p:txBody>
          <a:bodyPr>
            <a:normAutofit/>
          </a:bodyPr>
          <a:lstStyle/>
          <a:p>
            <a:r>
              <a:rPr lang="en-US" sz="4000" dirty="0"/>
              <a:t>Intellectual freedom and the #MeToo movement </a:t>
            </a:r>
          </a:p>
        </p:txBody>
      </p:sp>
      <p:sp>
        <p:nvSpPr>
          <p:cNvPr id="3" name="Content Placeholder 2">
            <a:extLst>
              <a:ext uri="{FF2B5EF4-FFF2-40B4-BE49-F238E27FC236}">
                <a16:creationId xmlns:a16="http://schemas.microsoft.com/office/drawing/2014/main" id="{DDF10FE9-5D07-476B-84A1-AAA26458D8DD}"/>
              </a:ext>
            </a:extLst>
          </p:cNvPr>
          <p:cNvSpPr>
            <a:spLocks noGrp="1"/>
          </p:cNvSpPr>
          <p:nvPr>
            <p:ph idx="1"/>
          </p:nvPr>
        </p:nvSpPr>
        <p:spPr>
          <a:xfrm>
            <a:off x="1371600" y="2286000"/>
            <a:ext cx="7420062" cy="3886200"/>
          </a:xfrm>
        </p:spPr>
        <p:txBody>
          <a:bodyPr>
            <a:normAutofit fontScale="92500" lnSpcReduction="10000"/>
          </a:bodyPr>
          <a:lstStyle/>
          <a:p>
            <a:r>
              <a:rPr lang="en-US" sz="2200" dirty="0"/>
              <a:t>Quick background on #MeToo movement</a:t>
            </a:r>
          </a:p>
          <a:p>
            <a:pPr lvl="1"/>
            <a:r>
              <a:rPr lang="en-US" sz="2200" dirty="0"/>
              <a:t>Began in 2007 by </a:t>
            </a:r>
            <a:r>
              <a:rPr lang="en-US" sz="2200" dirty="0" err="1"/>
              <a:t>Tarana</a:t>
            </a:r>
            <a:r>
              <a:rPr lang="en-US" sz="2200" dirty="0"/>
              <a:t> Burke</a:t>
            </a:r>
          </a:p>
          <a:p>
            <a:pPr lvl="1"/>
            <a:r>
              <a:rPr lang="en-US" sz="2200" dirty="0"/>
              <a:t>Gained momentum in 2017 via social media </a:t>
            </a:r>
          </a:p>
          <a:p>
            <a:pPr lvl="1"/>
            <a:r>
              <a:rPr lang="en-US" sz="2200" dirty="0"/>
              <a:t>Numerous authors, illustrators, and others in the publishing industry have been implicated</a:t>
            </a:r>
          </a:p>
          <a:p>
            <a:r>
              <a:rPr lang="en-US" sz="2200" dirty="0"/>
              <a:t>When authors and illustrators are implicated, should we remove their books from circulation or place them in a special, restricted area? </a:t>
            </a:r>
          </a:p>
          <a:p>
            <a:pPr lvl="1"/>
            <a:r>
              <a:rPr lang="en-US" sz="2200" dirty="0"/>
              <a:t>Or do we keep them on the shelves as if nothing has changed? </a:t>
            </a:r>
          </a:p>
          <a:p>
            <a:pPr lvl="1"/>
            <a:r>
              <a:rPr lang="en-US" sz="2200" dirty="0"/>
              <a:t>What do we owe to our patrons, our co-workers, and ourselves? </a:t>
            </a:r>
          </a:p>
          <a:p>
            <a:endParaRPr lang="en-US" dirty="0"/>
          </a:p>
          <a:p>
            <a:pPr lvl="1"/>
            <a:endParaRPr lang="en-US" dirty="0"/>
          </a:p>
        </p:txBody>
      </p:sp>
      <p:sp>
        <p:nvSpPr>
          <p:cNvPr id="4" name="Slide Number Placeholder 3">
            <a:extLst>
              <a:ext uri="{FF2B5EF4-FFF2-40B4-BE49-F238E27FC236}">
                <a16:creationId xmlns:a16="http://schemas.microsoft.com/office/drawing/2014/main" id="{A9C3B234-ABB6-476C-9FD2-83FF716A7F65}"/>
              </a:ext>
            </a:extLst>
          </p:cNvPr>
          <p:cNvSpPr>
            <a:spLocks noGrp="1"/>
          </p:cNvSpPr>
          <p:nvPr>
            <p:ph type="sldNum" sz="quarter" idx="12"/>
          </p:nvPr>
        </p:nvSpPr>
        <p:spPr/>
        <p:txBody>
          <a:bodyPr/>
          <a:lstStyle/>
          <a:p>
            <a:fld id="{7B644844-D3CE-4130-8CC4-211D1F7CE84A}" type="slidenum">
              <a:rPr lang="en-US" smtClean="0"/>
              <a:t>32</a:t>
            </a:fld>
            <a:endParaRPr lang="en-US"/>
          </a:p>
        </p:txBody>
      </p:sp>
      <p:pic>
        <p:nvPicPr>
          <p:cNvPr id="5" name="Picture 4">
            <a:extLst>
              <a:ext uri="{FF2B5EF4-FFF2-40B4-BE49-F238E27FC236}">
                <a16:creationId xmlns:a16="http://schemas.microsoft.com/office/drawing/2014/main" id="{CF05BEC4-BD6F-4E3B-8AAC-23DB8C3BECFE}"/>
              </a:ext>
            </a:extLst>
          </p:cNvPr>
          <p:cNvPicPr>
            <a:picLocks noChangeAspect="1"/>
          </p:cNvPicPr>
          <p:nvPr/>
        </p:nvPicPr>
        <p:blipFill>
          <a:blip r:embed="rId2"/>
          <a:stretch>
            <a:fillRect/>
          </a:stretch>
        </p:blipFill>
        <p:spPr>
          <a:xfrm>
            <a:off x="8874866" y="2286000"/>
            <a:ext cx="3135344" cy="3708807"/>
          </a:xfrm>
          <a:prstGeom prst="rect">
            <a:avLst/>
          </a:prstGeom>
        </p:spPr>
      </p:pic>
    </p:spTree>
    <p:extLst>
      <p:ext uri="{BB962C8B-B14F-4D97-AF65-F5344CB8AC3E}">
        <p14:creationId xmlns:p14="http://schemas.microsoft.com/office/powerpoint/2010/main" val="2033891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630B-E9DB-4D1B-A147-166AA732B9E3}"/>
              </a:ext>
            </a:extLst>
          </p:cNvPr>
          <p:cNvSpPr>
            <a:spLocks noGrp="1"/>
          </p:cNvSpPr>
          <p:nvPr>
            <p:ph type="title"/>
          </p:nvPr>
        </p:nvSpPr>
        <p:spPr/>
        <p:txBody>
          <a:bodyPr>
            <a:normAutofit/>
          </a:bodyPr>
          <a:lstStyle/>
          <a:p>
            <a:r>
              <a:rPr lang="en-US" sz="4000" dirty="0"/>
              <a:t>Turning back to our core values </a:t>
            </a:r>
          </a:p>
        </p:txBody>
      </p:sp>
      <p:sp>
        <p:nvSpPr>
          <p:cNvPr id="3" name="Content Placeholder 2">
            <a:extLst>
              <a:ext uri="{FF2B5EF4-FFF2-40B4-BE49-F238E27FC236}">
                <a16:creationId xmlns:a16="http://schemas.microsoft.com/office/drawing/2014/main" id="{14594603-5617-406C-80EC-EEF2B3745089}"/>
              </a:ext>
            </a:extLst>
          </p:cNvPr>
          <p:cNvSpPr>
            <a:spLocks noGrp="1"/>
          </p:cNvSpPr>
          <p:nvPr>
            <p:ph idx="1"/>
          </p:nvPr>
        </p:nvSpPr>
        <p:spPr/>
        <p:txBody>
          <a:bodyPr/>
          <a:lstStyle/>
          <a:p>
            <a:r>
              <a:rPr lang="en-US" b="1" dirty="0"/>
              <a:t>Library Bill of Rights: </a:t>
            </a:r>
            <a:r>
              <a:rPr lang="en-US" dirty="0"/>
              <a:t>“Materials should not be excluded because of the origin, background, or views of those contributing to their creation” (principle 1)</a:t>
            </a:r>
          </a:p>
          <a:p>
            <a:r>
              <a:rPr lang="en-US" b="1" dirty="0"/>
              <a:t>Core Values of Librarianship</a:t>
            </a:r>
            <a:r>
              <a:rPr lang="en-US" dirty="0"/>
              <a:t>: “We uphold the principles of intellectual freedom and resist all efforts to censor library resources” (para. 8)</a:t>
            </a:r>
          </a:p>
          <a:p>
            <a:r>
              <a:rPr lang="en-US" b="1" dirty="0"/>
              <a:t>Freedom to Read Statement: </a:t>
            </a:r>
            <a:r>
              <a:rPr lang="en-US" dirty="0"/>
              <a:t>“It is contrary to the public interest for publishers or librarians to bar access to writings on the basis of the personal history or political affiliations of the author. No art or literature can flourish if it is to be measured by the political views or private lives of its creators...” (para. 10) </a:t>
            </a:r>
          </a:p>
        </p:txBody>
      </p:sp>
      <p:sp>
        <p:nvSpPr>
          <p:cNvPr id="4" name="Slide Number Placeholder 3">
            <a:extLst>
              <a:ext uri="{FF2B5EF4-FFF2-40B4-BE49-F238E27FC236}">
                <a16:creationId xmlns:a16="http://schemas.microsoft.com/office/drawing/2014/main" id="{E7608110-41AD-4F54-8450-9093B97DF234}"/>
              </a:ext>
            </a:extLst>
          </p:cNvPr>
          <p:cNvSpPr>
            <a:spLocks noGrp="1"/>
          </p:cNvSpPr>
          <p:nvPr>
            <p:ph type="sldNum" sz="quarter" idx="12"/>
          </p:nvPr>
        </p:nvSpPr>
        <p:spPr/>
        <p:txBody>
          <a:bodyPr/>
          <a:lstStyle/>
          <a:p>
            <a:fld id="{7B644844-D3CE-4130-8CC4-211D1F7CE84A}" type="slidenum">
              <a:rPr lang="en-US" smtClean="0"/>
              <a:t>33</a:t>
            </a:fld>
            <a:endParaRPr lang="en-US"/>
          </a:p>
        </p:txBody>
      </p:sp>
      <p:pic>
        <p:nvPicPr>
          <p:cNvPr id="6" name="Picture 5"/>
          <p:cNvPicPr>
            <a:picLocks noChangeAspect="1"/>
          </p:cNvPicPr>
          <p:nvPr/>
        </p:nvPicPr>
        <p:blipFill>
          <a:blip r:embed="rId2"/>
          <a:stretch>
            <a:fillRect/>
          </a:stretch>
        </p:blipFill>
        <p:spPr>
          <a:xfrm>
            <a:off x="4024312" y="5125786"/>
            <a:ext cx="4295775" cy="1238250"/>
          </a:xfrm>
          <a:prstGeom prst="rect">
            <a:avLst/>
          </a:prstGeom>
        </p:spPr>
      </p:pic>
    </p:spTree>
    <p:extLst>
      <p:ext uri="{BB962C8B-B14F-4D97-AF65-F5344CB8AC3E}">
        <p14:creationId xmlns:p14="http://schemas.microsoft.com/office/powerpoint/2010/main" val="262784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D470-5E51-4576-B82E-DE85DCCFFA1C}"/>
              </a:ext>
            </a:extLst>
          </p:cNvPr>
          <p:cNvSpPr>
            <a:spLocks noGrp="1"/>
          </p:cNvSpPr>
          <p:nvPr>
            <p:ph type="title"/>
          </p:nvPr>
        </p:nvSpPr>
        <p:spPr/>
        <p:txBody>
          <a:bodyPr>
            <a:normAutofit/>
          </a:bodyPr>
          <a:lstStyle/>
          <a:p>
            <a:r>
              <a:rPr lang="en-US" sz="4000" dirty="0"/>
              <a:t>An approach informed by intellectual freedom </a:t>
            </a:r>
          </a:p>
        </p:txBody>
      </p:sp>
      <p:sp>
        <p:nvSpPr>
          <p:cNvPr id="3" name="Content Placeholder 2">
            <a:extLst>
              <a:ext uri="{FF2B5EF4-FFF2-40B4-BE49-F238E27FC236}">
                <a16:creationId xmlns:a16="http://schemas.microsoft.com/office/drawing/2014/main" id="{18AD62CD-6874-48D5-8A4F-CEA745429F32}"/>
              </a:ext>
            </a:extLst>
          </p:cNvPr>
          <p:cNvSpPr>
            <a:spLocks noGrp="1"/>
          </p:cNvSpPr>
          <p:nvPr>
            <p:ph idx="1"/>
          </p:nvPr>
        </p:nvSpPr>
        <p:spPr/>
        <p:txBody>
          <a:bodyPr/>
          <a:lstStyle/>
          <a:p>
            <a:r>
              <a:rPr lang="en-US" dirty="0"/>
              <a:t>Removing the books because of their creators’ sexual misconduct would be contrary to our foundational principles </a:t>
            </a:r>
          </a:p>
          <a:p>
            <a:r>
              <a:rPr lang="en-US" dirty="0"/>
              <a:t>It’s okay to dislike things in your library collection  </a:t>
            </a:r>
          </a:p>
          <a:p>
            <a:pPr lvl="1"/>
            <a:r>
              <a:rPr lang="en-US" dirty="0"/>
              <a:t>But that can’t be the basis of deciding what gets included in the collection </a:t>
            </a:r>
          </a:p>
          <a:p>
            <a:r>
              <a:rPr lang="en-US" dirty="0"/>
              <a:t>Evaluate a work on its merits</a:t>
            </a:r>
          </a:p>
          <a:p>
            <a:pPr lvl="1"/>
            <a:r>
              <a:rPr lang="en-US" dirty="0"/>
              <a:t>Does it fit with the CD policy?</a:t>
            </a:r>
          </a:p>
          <a:p>
            <a:pPr lvl="1"/>
            <a:r>
              <a:rPr lang="en-US" dirty="0"/>
              <a:t>Does it circulate? </a:t>
            </a:r>
          </a:p>
          <a:p>
            <a:endParaRPr lang="en-US" dirty="0"/>
          </a:p>
        </p:txBody>
      </p:sp>
      <p:sp>
        <p:nvSpPr>
          <p:cNvPr id="4" name="Slide Number Placeholder 3">
            <a:extLst>
              <a:ext uri="{FF2B5EF4-FFF2-40B4-BE49-F238E27FC236}">
                <a16:creationId xmlns:a16="http://schemas.microsoft.com/office/drawing/2014/main" id="{3EB53B90-C699-42D7-B56E-F6E88AACFBAB}"/>
              </a:ext>
            </a:extLst>
          </p:cNvPr>
          <p:cNvSpPr>
            <a:spLocks noGrp="1"/>
          </p:cNvSpPr>
          <p:nvPr>
            <p:ph type="sldNum" sz="quarter" idx="12"/>
          </p:nvPr>
        </p:nvSpPr>
        <p:spPr/>
        <p:txBody>
          <a:bodyPr/>
          <a:lstStyle/>
          <a:p>
            <a:fld id="{7B644844-D3CE-4130-8CC4-211D1F7CE84A}" type="slidenum">
              <a:rPr lang="en-US" smtClean="0"/>
              <a:t>34</a:t>
            </a:fld>
            <a:endParaRPr lang="en-US"/>
          </a:p>
        </p:txBody>
      </p:sp>
    </p:spTree>
    <p:extLst>
      <p:ext uri="{BB962C8B-B14F-4D97-AF65-F5344CB8AC3E}">
        <p14:creationId xmlns:p14="http://schemas.microsoft.com/office/powerpoint/2010/main" val="3488672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EE57-1CD1-4BA5-9BF3-E0461EBDEF0B}"/>
              </a:ext>
            </a:extLst>
          </p:cNvPr>
          <p:cNvSpPr>
            <a:spLocks noGrp="1"/>
          </p:cNvSpPr>
          <p:nvPr>
            <p:ph type="title"/>
          </p:nvPr>
        </p:nvSpPr>
        <p:spPr/>
        <p:txBody>
          <a:bodyPr>
            <a:normAutofit/>
          </a:bodyPr>
          <a:lstStyle/>
          <a:p>
            <a:r>
              <a:rPr lang="en-US" sz="4000" dirty="0"/>
              <a:t>What else can be done? </a:t>
            </a:r>
          </a:p>
        </p:txBody>
      </p:sp>
      <p:sp>
        <p:nvSpPr>
          <p:cNvPr id="3" name="Content Placeholder 2">
            <a:extLst>
              <a:ext uri="{FF2B5EF4-FFF2-40B4-BE49-F238E27FC236}">
                <a16:creationId xmlns:a16="http://schemas.microsoft.com/office/drawing/2014/main" id="{8F0F03A2-ED73-4FF5-8F3D-92100051DB75}"/>
              </a:ext>
            </a:extLst>
          </p:cNvPr>
          <p:cNvSpPr>
            <a:spLocks noGrp="1"/>
          </p:cNvSpPr>
          <p:nvPr>
            <p:ph idx="1"/>
          </p:nvPr>
        </p:nvSpPr>
        <p:spPr/>
        <p:txBody>
          <a:bodyPr/>
          <a:lstStyle/>
          <a:p>
            <a:r>
              <a:rPr lang="en-US" dirty="0"/>
              <a:t>Patron discussion group about #MeToo movement</a:t>
            </a:r>
          </a:p>
          <a:p>
            <a:r>
              <a:rPr lang="en-US" dirty="0"/>
              <a:t>Discussion of intellectual freedom principles </a:t>
            </a:r>
          </a:p>
          <a:p>
            <a:r>
              <a:rPr lang="en-US" dirty="0"/>
              <a:t>Creative writing group to generate new stories </a:t>
            </a:r>
          </a:p>
          <a:p>
            <a:r>
              <a:rPr lang="en-US" dirty="0"/>
              <a:t>Deliberately seek out new voices (especially marginalized folks) </a:t>
            </a:r>
          </a:p>
          <a:p>
            <a:r>
              <a:rPr lang="en-US" dirty="0"/>
              <a:t>Decline to host or feature those who are implicated </a:t>
            </a:r>
          </a:p>
          <a:p>
            <a:r>
              <a:rPr lang="en-US" dirty="0"/>
              <a:t>Professional/ personal distinction </a:t>
            </a:r>
          </a:p>
        </p:txBody>
      </p:sp>
      <p:sp>
        <p:nvSpPr>
          <p:cNvPr id="4" name="Slide Number Placeholder 3">
            <a:extLst>
              <a:ext uri="{FF2B5EF4-FFF2-40B4-BE49-F238E27FC236}">
                <a16:creationId xmlns:a16="http://schemas.microsoft.com/office/drawing/2014/main" id="{D40C08D8-8544-4A22-86E8-557C9D41D444}"/>
              </a:ext>
            </a:extLst>
          </p:cNvPr>
          <p:cNvSpPr>
            <a:spLocks noGrp="1"/>
          </p:cNvSpPr>
          <p:nvPr>
            <p:ph type="sldNum" sz="quarter" idx="12"/>
          </p:nvPr>
        </p:nvSpPr>
        <p:spPr/>
        <p:txBody>
          <a:bodyPr/>
          <a:lstStyle/>
          <a:p>
            <a:fld id="{7B644844-D3CE-4130-8CC4-211D1F7CE84A}" type="slidenum">
              <a:rPr lang="en-US" smtClean="0"/>
              <a:t>35</a:t>
            </a:fld>
            <a:endParaRPr lang="en-US"/>
          </a:p>
        </p:txBody>
      </p:sp>
      <p:pic>
        <p:nvPicPr>
          <p:cNvPr id="5" name="Picture 4">
            <a:extLst>
              <a:ext uri="{FF2B5EF4-FFF2-40B4-BE49-F238E27FC236}">
                <a16:creationId xmlns:a16="http://schemas.microsoft.com/office/drawing/2014/main" id="{E1B5B976-5A33-4957-A49D-405D371106A7}"/>
              </a:ext>
            </a:extLst>
          </p:cNvPr>
          <p:cNvPicPr>
            <a:picLocks noChangeAspect="1"/>
          </p:cNvPicPr>
          <p:nvPr/>
        </p:nvPicPr>
        <p:blipFill>
          <a:blip r:embed="rId2"/>
          <a:stretch>
            <a:fillRect/>
          </a:stretch>
        </p:blipFill>
        <p:spPr>
          <a:xfrm>
            <a:off x="7708657" y="538162"/>
            <a:ext cx="3966654" cy="2757488"/>
          </a:xfrm>
          <a:prstGeom prst="rect">
            <a:avLst/>
          </a:prstGeom>
        </p:spPr>
      </p:pic>
    </p:spTree>
    <p:extLst>
      <p:ext uri="{BB962C8B-B14F-4D97-AF65-F5344CB8AC3E}">
        <p14:creationId xmlns:p14="http://schemas.microsoft.com/office/powerpoint/2010/main" val="1938741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BF44-A72D-4AD4-A35E-408987D5D100}"/>
              </a:ext>
            </a:extLst>
          </p:cNvPr>
          <p:cNvSpPr>
            <a:spLocks noGrp="1"/>
          </p:cNvSpPr>
          <p:nvPr>
            <p:ph type="title"/>
          </p:nvPr>
        </p:nvSpPr>
        <p:spPr/>
        <p:txBody>
          <a:bodyPr>
            <a:normAutofit/>
          </a:bodyPr>
          <a:lstStyle/>
          <a:p>
            <a:r>
              <a:rPr lang="en-US" sz="4000" dirty="0"/>
              <a:t>Internet filtering: how it works   </a:t>
            </a:r>
          </a:p>
        </p:txBody>
      </p:sp>
      <p:sp>
        <p:nvSpPr>
          <p:cNvPr id="3" name="Content Placeholder 2">
            <a:extLst>
              <a:ext uri="{FF2B5EF4-FFF2-40B4-BE49-F238E27FC236}">
                <a16:creationId xmlns:a16="http://schemas.microsoft.com/office/drawing/2014/main" id="{C676E54C-3EAD-42C0-8447-1C22A8CB1023}"/>
              </a:ext>
            </a:extLst>
          </p:cNvPr>
          <p:cNvSpPr>
            <a:spLocks noGrp="1"/>
          </p:cNvSpPr>
          <p:nvPr>
            <p:ph idx="1"/>
          </p:nvPr>
        </p:nvSpPr>
        <p:spPr>
          <a:xfrm>
            <a:off x="1371599" y="2286000"/>
            <a:ext cx="9874665" cy="3581400"/>
          </a:xfrm>
        </p:spPr>
        <p:txBody>
          <a:bodyPr/>
          <a:lstStyle/>
          <a:p>
            <a:r>
              <a:rPr lang="en-US" dirty="0"/>
              <a:t>Software that prevents access to certain websites</a:t>
            </a:r>
          </a:p>
          <a:p>
            <a:pPr lvl="1"/>
            <a:r>
              <a:rPr lang="en-US" dirty="0"/>
              <a:t>Usually through categories (blacklists/whitelists)</a:t>
            </a:r>
          </a:p>
          <a:p>
            <a:pPr lvl="1"/>
            <a:r>
              <a:rPr lang="en-US" dirty="0"/>
              <a:t>Proprietary information </a:t>
            </a:r>
          </a:p>
          <a:p>
            <a:r>
              <a:rPr lang="en-US" dirty="0"/>
              <a:t>Problematic for controversial or sensitive subjects </a:t>
            </a:r>
          </a:p>
          <a:p>
            <a:r>
              <a:rPr lang="en-US" dirty="0"/>
              <a:t>What gets included in a category?</a:t>
            </a:r>
          </a:p>
          <a:p>
            <a:pPr lvl="1"/>
            <a:r>
              <a:rPr lang="en-US" dirty="0"/>
              <a:t>LGBT: gay pride parades, safer sex practices, anti-bullying campaigns, and erotica</a:t>
            </a:r>
          </a:p>
          <a:p>
            <a:pPr lvl="1"/>
            <a:r>
              <a:rPr lang="en-US" dirty="0"/>
              <a:t>Illegal drugs: information about drugs, their effects, anti-drug education, and sites about beating addiction </a:t>
            </a:r>
          </a:p>
        </p:txBody>
      </p:sp>
      <p:sp>
        <p:nvSpPr>
          <p:cNvPr id="4" name="Slide Number Placeholder 3">
            <a:extLst>
              <a:ext uri="{FF2B5EF4-FFF2-40B4-BE49-F238E27FC236}">
                <a16:creationId xmlns:a16="http://schemas.microsoft.com/office/drawing/2014/main" id="{575FDC42-4E1A-4F8A-AA19-E76F2897A5BF}"/>
              </a:ext>
            </a:extLst>
          </p:cNvPr>
          <p:cNvSpPr>
            <a:spLocks noGrp="1"/>
          </p:cNvSpPr>
          <p:nvPr>
            <p:ph type="sldNum" sz="quarter" idx="12"/>
          </p:nvPr>
        </p:nvSpPr>
        <p:spPr/>
        <p:txBody>
          <a:bodyPr/>
          <a:lstStyle/>
          <a:p>
            <a:fld id="{7B644844-D3CE-4130-8CC4-211D1F7CE84A}" type="slidenum">
              <a:rPr lang="en-US" smtClean="0"/>
              <a:t>36</a:t>
            </a:fld>
            <a:endParaRPr lang="en-US"/>
          </a:p>
        </p:txBody>
      </p:sp>
      <p:sp>
        <p:nvSpPr>
          <p:cNvPr id="5" name="TextBox 4"/>
          <p:cNvSpPr txBox="1"/>
          <p:nvPr/>
        </p:nvSpPr>
        <p:spPr>
          <a:xfrm>
            <a:off x="8259094" y="2247544"/>
            <a:ext cx="2427283" cy="1754326"/>
          </a:xfrm>
          <a:prstGeom prst="rect">
            <a:avLst/>
          </a:prstGeom>
          <a:noFill/>
          <a:ln w="31750" cmpd="sng">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rPr>
              <a:t>Adult/mature</a:t>
            </a:r>
          </a:p>
          <a:p>
            <a:pPr marL="285750" indent="-285750">
              <a:buFont typeface="Arial" panose="020B0604020202020204" pitchFamily="34" charset="0"/>
              <a:buChar char="•"/>
            </a:pPr>
            <a:r>
              <a:rPr lang="en-US" dirty="0">
                <a:solidFill>
                  <a:schemeClr val="accent6">
                    <a:lumMod val="75000"/>
                  </a:schemeClr>
                </a:solidFill>
              </a:rPr>
              <a:t>Illegal drugs</a:t>
            </a:r>
          </a:p>
          <a:p>
            <a:pPr marL="285750" indent="-285750">
              <a:buFont typeface="Arial" panose="020B0604020202020204" pitchFamily="34" charset="0"/>
              <a:buChar char="•"/>
            </a:pPr>
            <a:r>
              <a:rPr lang="en-US" dirty="0">
                <a:solidFill>
                  <a:schemeClr val="accent6">
                    <a:lumMod val="75000"/>
                  </a:schemeClr>
                </a:solidFill>
              </a:rPr>
              <a:t>Pornography</a:t>
            </a:r>
          </a:p>
          <a:p>
            <a:pPr marL="285750" indent="-285750">
              <a:buFont typeface="Arial" panose="020B0604020202020204" pitchFamily="34" charset="0"/>
              <a:buChar char="•"/>
            </a:pPr>
            <a:r>
              <a:rPr lang="en-US" dirty="0">
                <a:solidFill>
                  <a:schemeClr val="accent6">
                    <a:lumMod val="75000"/>
                  </a:schemeClr>
                </a:solidFill>
              </a:rPr>
              <a:t>Arts/entertainment</a:t>
            </a:r>
          </a:p>
          <a:p>
            <a:pPr marL="285750" indent="-285750">
              <a:buFont typeface="Arial" panose="020B0604020202020204" pitchFamily="34" charset="0"/>
              <a:buChar char="•"/>
            </a:pPr>
            <a:r>
              <a:rPr lang="en-US" dirty="0">
                <a:solidFill>
                  <a:schemeClr val="accent6">
                    <a:lumMod val="75000"/>
                  </a:schemeClr>
                </a:solidFill>
              </a:rPr>
              <a:t>LGBT</a:t>
            </a:r>
          </a:p>
          <a:p>
            <a:pPr marL="285750" indent="-285750">
              <a:buFont typeface="Arial" panose="020B0604020202020204" pitchFamily="34" charset="0"/>
              <a:buChar char="•"/>
            </a:pPr>
            <a:r>
              <a:rPr lang="en-US" dirty="0">
                <a:solidFill>
                  <a:schemeClr val="accent6">
                    <a:lumMod val="75000"/>
                  </a:schemeClr>
                </a:solidFill>
              </a:rPr>
              <a:t>Society/daily living</a:t>
            </a:r>
          </a:p>
        </p:txBody>
      </p:sp>
    </p:spTree>
    <p:extLst>
      <p:ext uri="{BB962C8B-B14F-4D97-AF65-F5344CB8AC3E}">
        <p14:creationId xmlns:p14="http://schemas.microsoft.com/office/powerpoint/2010/main" val="937542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B8B3-D1E8-4A5D-8DB5-4D8AE06BA10F}"/>
              </a:ext>
            </a:extLst>
          </p:cNvPr>
          <p:cNvSpPr>
            <a:spLocks noGrp="1"/>
          </p:cNvSpPr>
          <p:nvPr>
            <p:ph type="title"/>
          </p:nvPr>
        </p:nvSpPr>
        <p:spPr/>
        <p:txBody>
          <a:bodyPr>
            <a:normAutofit/>
          </a:bodyPr>
          <a:lstStyle/>
          <a:p>
            <a:r>
              <a:rPr lang="en-US" sz="4000" dirty="0"/>
              <a:t>Why use internet filters at all? </a:t>
            </a:r>
          </a:p>
        </p:txBody>
      </p:sp>
      <p:sp>
        <p:nvSpPr>
          <p:cNvPr id="3" name="Content Placeholder 2">
            <a:extLst>
              <a:ext uri="{FF2B5EF4-FFF2-40B4-BE49-F238E27FC236}">
                <a16:creationId xmlns:a16="http://schemas.microsoft.com/office/drawing/2014/main" id="{8D68CD05-F24F-4FB8-9B53-21849F896E8D}"/>
              </a:ext>
            </a:extLst>
          </p:cNvPr>
          <p:cNvSpPr>
            <a:spLocks noGrp="1"/>
          </p:cNvSpPr>
          <p:nvPr>
            <p:ph idx="1"/>
          </p:nvPr>
        </p:nvSpPr>
        <p:spPr>
          <a:xfrm>
            <a:off x="1371600" y="2286000"/>
            <a:ext cx="8199690" cy="3581400"/>
          </a:xfrm>
        </p:spPr>
        <p:txBody>
          <a:bodyPr/>
          <a:lstStyle/>
          <a:p>
            <a:r>
              <a:rPr lang="en-US" dirty="0"/>
              <a:t>Children’s Internet Protection Act (CIPA), 2000</a:t>
            </a:r>
          </a:p>
          <a:p>
            <a:pPr lvl="1"/>
            <a:r>
              <a:rPr lang="en-US" dirty="0"/>
              <a:t>Ties some federal funding to the use of internet filters in public schools and public libraries </a:t>
            </a:r>
          </a:p>
          <a:p>
            <a:r>
              <a:rPr lang="en-US" dirty="0"/>
              <a:t>Must block images that are obscene, child pornography, and “harmful to minors”</a:t>
            </a:r>
          </a:p>
          <a:p>
            <a:pPr lvl="1"/>
            <a:r>
              <a:rPr lang="en-US" dirty="0"/>
              <a:t>Nudity? Artwork? </a:t>
            </a:r>
          </a:p>
          <a:p>
            <a:r>
              <a:rPr lang="en-US" i="1" dirty="0"/>
              <a:t>United States v. American Library Association </a:t>
            </a:r>
            <a:r>
              <a:rPr lang="en-US" dirty="0"/>
              <a:t>(2003)</a:t>
            </a:r>
          </a:p>
          <a:p>
            <a:r>
              <a:rPr lang="en-US" dirty="0"/>
              <a:t>“Bona fide research” exemption (in most public libraries) </a:t>
            </a:r>
          </a:p>
        </p:txBody>
      </p:sp>
      <p:sp>
        <p:nvSpPr>
          <p:cNvPr id="4" name="Slide Number Placeholder 3">
            <a:extLst>
              <a:ext uri="{FF2B5EF4-FFF2-40B4-BE49-F238E27FC236}">
                <a16:creationId xmlns:a16="http://schemas.microsoft.com/office/drawing/2014/main" id="{350365E5-AAF0-46EA-86C6-A8143720F731}"/>
              </a:ext>
            </a:extLst>
          </p:cNvPr>
          <p:cNvSpPr>
            <a:spLocks noGrp="1"/>
          </p:cNvSpPr>
          <p:nvPr>
            <p:ph type="sldNum" sz="quarter" idx="12"/>
          </p:nvPr>
        </p:nvSpPr>
        <p:spPr/>
        <p:txBody>
          <a:bodyPr/>
          <a:lstStyle/>
          <a:p>
            <a:fld id="{7B644844-D3CE-4130-8CC4-211D1F7CE84A}" type="slidenum">
              <a:rPr lang="en-US" smtClean="0"/>
              <a:t>37</a:t>
            </a:fld>
            <a:endParaRPr lang="en-US"/>
          </a:p>
        </p:txBody>
      </p:sp>
      <p:pic>
        <p:nvPicPr>
          <p:cNvPr id="5" name="Picture 4"/>
          <p:cNvPicPr>
            <a:picLocks noChangeAspect="1"/>
          </p:cNvPicPr>
          <p:nvPr/>
        </p:nvPicPr>
        <p:blipFill>
          <a:blip r:embed="rId2"/>
          <a:stretch>
            <a:fillRect/>
          </a:stretch>
        </p:blipFill>
        <p:spPr>
          <a:xfrm>
            <a:off x="9806023" y="2367897"/>
            <a:ext cx="1893032" cy="3499503"/>
          </a:xfrm>
          <a:prstGeom prst="rect">
            <a:avLst/>
          </a:prstGeom>
        </p:spPr>
      </p:pic>
    </p:spTree>
    <p:extLst>
      <p:ext uri="{BB962C8B-B14F-4D97-AF65-F5344CB8AC3E}">
        <p14:creationId xmlns:p14="http://schemas.microsoft.com/office/powerpoint/2010/main" val="101261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CE62-32DF-4FBA-81D2-9C5D9E27DD05}"/>
              </a:ext>
            </a:extLst>
          </p:cNvPr>
          <p:cNvSpPr>
            <a:spLocks noGrp="1"/>
          </p:cNvSpPr>
          <p:nvPr>
            <p:ph type="title"/>
          </p:nvPr>
        </p:nvSpPr>
        <p:spPr/>
        <p:txBody>
          <a:bodyPr>
            <a:normAutofit/>
          </a:bodyPr>
          <a:lstStyle/>
          <a:p>
            <a:r>
              <a:rPr lang="en-US" sz="4000" dirty="0"/>
              <a:t>Problems with internet filtering </a:t>
            </a:r>
          </a:p>
        </p:txBody>
      </p:sp>
      <p:sp>
        <p:nvSpPr>
          <p:cNvPr id="3" name="Content Placeholder 2">
            <a:extLst>
              <a:ext uri="{FF2B5EF4-FFF2-40B4-BE49-F238E27FC236}">
                <a16:creationId xmlns:a16="http://schemas.microsoft.com/office/drawing/2014/main" id="{0FFFBF79-98E9-4274-A66C-7FE401D7FC1D}"/>
              </a:ext>
            </a:extLst>
          </p:cNvPr>
          <p:cNvSpPr>
            <a:spLocks noGrp="1"/>
          </p:cNvSpPr>
          <p:nvPr>
            <p:ph idx="1"/>
          </p:nvPr>
        </p:nvSpPr>
        <p:spPr/>
        <p:txBody>
          <a:bodyPr/>
          <a:lstStyle/>
          <a:p>
            <a:r>
              <a:rPr lang="en-US" dirty="0"/>
              <a:t>Overblocking &amp; underblocking</a:t>
            </a:r>
          </a:p>
          <a:p>
            <a:r>
              <a:rPr lang="en-US" dirty="0"/>
              <a:t>Removes responsibility from users (poor digital citizenship)</a:t>
            </a:r>
          </a:p>
          <a:p>
            <a:r>
              <a:rPr lang="en-US" dirty="0"/>
              <a:t>No variation for different maturity levels</a:t>
            </a:r>
          </a:p>
          <a:p>
            <a:r>
              <a:rPr lang="en-US" dirty="0"/>
              <a:t>Categories do not match “harmful to minors” legal requirement</a:t>
            </a:r>
          </a:p>
          <a:p>
            <a:r>
              <a:rPr lang="en-US" dirty="0"/>
              <a:t>Subjectivity of deciding which information people can access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0687E3A-88F6-4EC1-963F-79B87B054F2D}"/>
              </a:ext>
            </a:extLst>
          </p:cNvPr>
          <p:cNvSpPr>
            <a:spLocks noGrp="1"/>
          </p:cNvSpPr>
          <p:nvPr>
            <p:ph type="sldNum" sz="quarter" idx="12"/>
          </p:nvPr>
        </p:nvSpPr>
        <p:spPr/>
        <p:txBody>
          <a:bodyPr/>
          <a:lstStyle/>
          <a:p>
            <a:fld id="{7B644844-D3CE-4130-8CC4-211D1F7CE84A}" type="slidenum">
              <a:rPr lang="en-US" smtClean="0"/>
              <a:t>38</a:t>
            </a:fld>
            <a:endParaRPr lang="en-US"/>
          </a:p>
        </p:txBody>
      </p:sp>
      <p:pic>
        <p:nvPicPr>
          <p:cNvPr id="5" name="Picture 4"/>
          <p:cNvPicPr>
            <a:picLocks noChangeAspect="1"/>
          </p:cNvPicPr>
          <p:nvPr/>
        </p:nvPicPr>
        <p:blipFill>
          <a:blip r:embed="rId2"/>
          <a:stretch>
            <a:fillRect/>
          </a:stretch>
        </p:blipFill>
        <p:spPr>
          <a:xfrm>
            <a:off x="9472736" y="2286000"/>
            <a:ext cx="1827235" cy="2400301"/>
          </a:xfrm>
          <a:prstGeom prst="rect">
            <a:avLst/>
          </a:prstGeom>
        </p:spPr>
      </p:pic>
    </p:spTree>
    <p:extLst>
      <p:ext uri="{BB962C8B-B14F-4D97-AF65-F5344CB8AC3E}">
        <p14:creationId xmlns:p14="http://schemas.microsoft.com/office/powerpoint/2010/main" val="2216040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FB7F-3F28-4941-83D0-9FCE26C2A62F}"/>
              </a:ext>
            </a:extLst>
          </p:cNvPr>
          <p:cNvSpPr>
            <a:spLocks noGrp="1"/>
          </p:cNvSpPr>
          <p:nvPr>
            <p:ph type="title"/>
          </p:nvPr>
        </p:nvSpPr>
        <p:spPr/>
        <p:txBody>
          <a:bodyPr>
            <a:normAutofit/>
          </a:bodyPr>
          <a:lstStyle/>
          <a:p>
            <a:r>
              <a:rPr lang="en-US" sz="4000" dirty="0"/>
              <a:t>What can be done about internet filtering? </a:t>
            </a:r>
          </a:p>
        </p:txBody>
      </p:sp>
      <p:sp>
        <p:nvSpPr>
          <p:cNvPr id="3" name="Content Placeholder 2">
            <a:extLst>
              <a:ext uri="{FF2B5EF4-FFF2-40B4-BE49-F238E27FC236}">
                <a16:creationId xmlns:a16="http://schemas.microsoft.com/office/drawing/2014/main" id="{5A7A6E90-24A7-4F7D-830A-171235CC3A1E}"/>
              </a:ext>
            </a:extLst>
          </p:cNvPr>
          <p:cNvSpPr>
            <a:spLocks noGrp="1"/>
          </p:cNvSpPr>
          <p:nvPr>
            <p:ph idx="1"/>
          </p:nvPr>
        </p:nvSpPr>
        <p:spPr>
          <a:xfrm>
            <a:off x="1371599" y="2286000"/>
            <a:ext cx="10301955" cy="3581400"/>
          </a:xfrm>
        </p:spPr>
        <p:txBody>
          <a:bodyPr/>
          <a:lstStyle/>
          <a:p>
            <a:r>
              <a:rPr lang="en-US" dirty="0"/>
              <a:t>It’s not going to go away (especially in schools)</a:t>
            </a:r>
          </a:p>
          <a:p>
            <a:r>
              <a:rPr lang="en-US" dirty="0"/>
              <a:t>Least restrictive approach</a:t>
            </a:r>
          </a:p>
          <a:p>
            <a:pPr lvl="1"/>
            <a:r>
              <a:rPr lang="en-US" dirty="0"/>
              <a:t>What is the least restrictive internet filter available? </a:t>
            </a:r>
          </a:p>
          <a:p>
            <a:pPr lvl="1"/>
            <a:r>
              <a:rPr lang="en-US" dirty="0"/>
              <a:t>How much information will the company share about its philosophy and practices? </a:t>
            </a:r>
          </a:p>
          <a:p>
            <a:pPr lvl="1"/>
            <a:r>
              <a:rPr lang="en-US" dirty="0"/>
              <a:t>Which categories of information (really) have to be blocked? </a:t>
            </a:r>
          </a:p>
          <a:p>
            <a:pPr lvl="1"/>
            <a:r>
              <a:rPr lang="en-US" dirty="0"/>
              <a:t>What is the potential harm of allowing access to? </a:t>
            </a:r>
          </a:p>
          <a:p>
            <a:pPr lvl="1"/>
            <a:r>
              <a:rPr lang="en-US" dirty="0"/>
              <a:t>Consider what would be included in a very broad conceptualization of the category</a:t>
            </a:r>
          </a:p>
          <a:p>
            <a:r>
              <a:rPr lang="en-US" dirty="0"/>
              <a:t>Ensure the filter can be removed upon request </a:t>
            </a:r>
          </a:p>
        </p:txBody>
      </p:sp>
      <p:sp>
        <p:nvSpPr>
          <p:cNvPr id="4" name="Slide Number Placeholder 3">
            <a:extLst>
              <a:ext uri="{FF2B5EF4-FFF2-40B4-BE49-F238E27FC236}">
                <a16:creationId xmlns:a16="http://schemas.microsoft.com/office/drawing/2014/main" id="{A70FE457-04F4-4552-B79E-D8765537B7E0}"/>
              </a:ext>
            </a:extLst>
          </p:cNvPr>
          <p:cNvSpPr>
            <a:spLocks noGrp="1"/>
          </p:cNvSpPr>
          <p:nvPr>
            <p:ph type="sldNum" sz="quarter" idx="12"/>
          </p:nvPr>
        </p:nvSpPr>
        <p:spPr/>
        <p:txBody>
          <a:bodyPr/>
          <a:lstStyle/>
          <a:p>
            <a:fld id="{7B644844-D3CE-4130-8CC4-211D1F7CE84A}" type="slidenum">
              <a:rPr lang="en-US" smtClean="0"/>
              <a:t>39</a:t>
            </a:fld>
            <a:endParaRPr lang="en-US"/>
          </a:p>
        </p:txBody>
      </p:sp>
    </p:spTree>
    <p:extLst>
      <p:ext uri="{BB962C8B-B14F-4D97-AF65-F5344CB8AC3E}">
        <p14:creationId xmlns:p14="http://schemas.microsoft.com/office/powerpoint/2010/main" val="84254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5CDA-00F8-482D-98D1-057D8F10CC80}"/>
              </a:ext>
            </a:extLst>
          </p:cNvPr>
          <p:cNvSpPr>
            <a:spLocks noGrp="1"/>
          </p:cNvSpPr>
          <p:nvPr>
            <p:ph type="title"/>
          </p:nvPr>
        </p:nvSpPr>
        <p:spPr/>
        <p:txBody>
          <a:bodyPr>
            <a:normAutofit/>
          </a:bodyPr>
          <a:lstStyle/>
          <a:p>
            <a:r>
              <a:rPr lang="en-US" sz="4000" dirty="0"/>
              <a:t>Defining intellectual freedom </a:t>
            </a:r>
          </a:p>
        </p:txBody>
      </p:sp>
      <p:sp>
        <p:nvSpPr>
          <p:cNvPr id="3" name="Content Placeholder 2">
            <a:extLst>
              <a:ext uri="{FF2B5EF4-FFF2-40B4-BE49-F238E27FC236}">
                <a16:creationId xmlns:a16="http://schemas.microsoft.com/office/drawing/2014/main" id="{7EF1C4C8-4595-4545-889F-6EA18716DE6C}"/>
              </a:ext>
            </a:extLst>
          </p:cNvPr>
          <p:cNvSpPr>
            <a:spLocks noGrp="1"/>
          </p:cNvSpPr>
          <p:nvPr>
            <p:ph idx="1"/>
          </p:nvPr>
        </p:nvSpPr>
        <p:spPr>
          <a:xfrm>
            <a:off x="1371600" y="1726385"/>
            <a:ext cx="5113091" cy="3581400"/>
          </a:xfrm>
        </p:spPr>
        <p:txBody>
          <a:bodyPr>
            <a:normAutofit lnSpcReduction="10000"/>
          </a:bodyPr>
          <a:lstStyle/>
          <a:p>
            <a:pPr marL="0" indent="0">
              <a:lnSpc>
                <a:spcPct val="150000"/>
              </a:lnSpc>
              <a:buNone/>
            </a:pPr>
            <a:r>
              <a:rPr lang="en-US" dirty="0"/>
              <a:t>“The right of every individual to both seek and receive information from all points of view without restriction. [Intellectual freedom] provides for free access to all expressions of ideas through which any and all sides of a question, cause or movement may be explored” (ALA, Intellectual Freedom &amp; Censorship Q&amp;A, 2007, para. 1) </a:t>
            </a:r>
          </a:p>
          <a:p>
            <a:endParaRPr lang="en-US" dirty="0"/>
          </a:p>
        </p:txBody>
      </p:sp>
      <p:pic>
        <p:nvPicPr>
          <p:cNvPr id="5" name="Picture 4">
            <a:extLst>
              <a:ext uri="{FF2B5EF4-FFF2-40B4-BE49-F238E27FC236}">
                <a16:creationId xmlns:a16="http://schemas.microsoft.com/office/drawing/2014/main" id="{4038A2DC-0ECE-4223-8475-E6752EAF9758}"/>
              </a:ext>
            </a:extLst>
          </p:cNvPr>
          <p:cNvPicPr>
            <a:picLocks noChangeAspect="1"/>
          </p:cNvPicPr>
          <p:nvPr/>
        </p:nvPicPr>
        <p:blipFill>
          <a:blip r:embed="rId2"/>
          <a:stretch>
            <a:fillRect/>
          </a:stretch>
        </p:blipFill>
        <p:spPr>
          <a:xfrm>
            <a:off x="7037378" y="1866551"/>
            <a:ext cx="3608251" cy="3301068"/>
          </a:xfrm>
          <a:prstGeom prst="rect">
            <a:avLst/>
          </a:prstGeom>
          <a:ln w="25400">
            <a:solidFill>
              <a:schemeClr val="accent1"/>
            </a:solidFill>
          </a:ln>
          <a:effectLst>
            <a:outerShdw blurRad="50800" dist="762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CF86B84-FC96-4949-BB83-B1FF40184C2F}"/>
              </a:ext>
            </a:extLst>
          </p:cNvPr>
          <p:cNvSpPr>
            <a:spLocks noGrp="1"/>
          </p:cNvSpPr>
          <p:nvPr>
            <p:ph type="sldNum" sz="quarter" idx="12"/>
          </p:nvPr>
        </p:nvSpPr>
        <p:spPr/>
        <p:txBody>
          <a:bodyPr/>
          <a:lstStyle/>
          <a:p>
            <a:fld id="{7B644844-D3CE-4130-8CC4-211D1F7CE84A}" type="slidenum">
              <a:rPr lang="en-US" smtClean="0"/>
              <a:t>4</a:t>
            </a:fld>
            <a:endParaRPr lang="en-US"/>
          </a:p>
        </p:txBody>
      </p:sp>
    </p:spTree>
    <p:extLst>
      <p:ext uri="{BB962C8B-B14F-4D97-AF65-F5344CB8AC3E}">
        <p14:creationId xmlns:p14="http://schemas.microsoft.com/office/powerpoint/2010/main" val="3077690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9D2C-295C-4A2B-9567-4ED4EDE155FD}"/>
              </a:ext>
            </a:extLst>
          </p:cNvPr>
          <p:cNvSpPr>
            <a:spLocks noGrp="1"/>
          </p:cNvSpPr>
          <p:nvPr>
            <p:ph type="title"/>
          </p:nvPr>
        </p:nvSpPr>
        <p:spPr/>
        <p:txBody>
          <a:bodyPr>
            <a:normAutofit/>
          </a:bodyPr>
          <a:lstStyle/>
          <a:p>
            <a:r>
              <a:rPr lang="en-US" sz="4000" dirty="0"/>
              <a:t>Wrapping up</a:t>
            </a:r>
          </a:p>
        </p:txBody>
      </p:sp>
      <p:sp>
        <p:nvSpPr>
          <p:cNvPr id="3" name="Content Placeholder 2">
            <a:extLst>
              <a:ext uri="{FF2B5EF4-FFF2-40B4-BE49-F238E27FC236}">
                <a16:creationId xmlns:a16="http://schemas.microsoft.com/office/drawing/2014/main" id="{45B3E32E-09EC-43EC-B809-20512F6C936F}"/>
              </a:ext>
            </a:extLst>
          </p:cNvPr>
          <p:cNvSpPr>
            <a:spLocks noGrp="1"/>
          </p:cNvSpPr>
          <p:nvPr>
            <p:ph idx="1"/>
          </p:nvPr>
        </p:nvSpPr>
        <p:spPr/>
        <p:txBody>
          <a:bodyPr/>
          <a:lstStyle/>
          <a:p>
            <a:r>
              <a:rPr lang="en-US" dirty="0"/>
              <a:t>Overall, a “least restrictive” approach in your library can be beneficial</a:t>
            </a:r>
          </a:p>
          <a:p>
            <a:pPr lvl="1"/>
            <a:r>
              <a:rPr lang="en-US" dirty="0"/>
              <a:t>Pro-intellectual freedom approach</a:t>
            </a:r>
          </a:p>
          <a:p>
            <a:pPr lvl="1"/>
            <a:r>
              <a:rPr lang="en-US" dirty="0"/>
              <a:t>Emphasizes access over restrictions</a:t>
            </a:r>
          </a:p>
        </p:txBody>
      </p:sp>
      <p:sp>
        <p:nvSpPr>
          <p:cNvPr id="4" name="Slide Number Placeholder 3">
            <a:extLst>
              <a:ext uri="{FF2B5EF4-FFF2-40B4-BE49-F238E27FC236}">
                <a16:creationId xmlns:a16="http://schemas.microsoft.com/office/drawing/2014/main" id="{234B469B-6783-49CB-AA4E-7E16C38D5197}"/>
              </a:ext>
            </a:extLst>
          </p:cNvPr>
          <p:cNvSpPr>
            <a:spLocks noGrp="1"/>
          </p:cNvSpPr>
          <p:nvPr>
            <p:ph type="sldNum" sz="quarter" idx="12"/>
          </p:nvPr>
        </p:nvSpPr>
        <p:spPr/>
        <p:txBody>
          <a:bodyPr/>
          <a:lstStyle/>
          <a:p>
            <a:fld id="{7B644844-D3CE-4130-8CC4-211D1F7CE84A}" type="slidenum">
              <a:rPr lang="en-US" smtClean="0"/>
              <a:t>40</a:t>
            </a:fld>
            <a:endParaRPr lang="en-US"/>
          </a:p>
        </p:txBody>
      </p:sp>
    </p:spTree>
    <p:extLst>
      <p:ext uri="{BB962C8B-B14F-4D97-AF65-F5344CB8AC3E}">
        <p14:creationId xmlns:p14="http://schemas.microsoft.com/office/powerpoint/2010/main" val="197488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82DE-1968-4D4F-BBC4-81A44F42E15C}"/>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0350AB6E-A3CC-4EAB-A70B-31F6926FEDBD}"/>
              </a:ext>
            </a:extLst>
          </p:cNvPr>
          <p:cNvSpPr>
            <a:spLocks noGrp="1"/>
          </p:cNvSpPr>
          <p:nvPr>
            <p:ph idx="1"/>
          </p:nvPr>
        </p:nvSpPr>
        <p:spPr>
          <a:xfrm>
            <a:off x="1371600" y="2286000"/>
            <a:ext cx="4374859" cy="3581400"/>
          </a:xfrm>
        </p:spPr>
        <p:txBody>
          <a:bodyPr/>
          <a:lstStyle/>
          <a:p>
            <a:r>
              <a:rPr lang="en-US" dirty="0"/>
              <a:t>From Libraries Unlimited</a:t>
            </a:r>
          </a:p>
          <a:p>
            <a:r>
              <a:rPr lang="en-US" dirty="0"/>
              <a:t>Due in August 2019</a:t>
            </a:r>
          </a:p>
          <a:p>
            <a:r>
              <a:rPr lang="en-US" dirty="0"/>
              <a:t>Discount offer via email from Niche Academy (20% off)</a:t>
            </a:r>
          </a:p>
        </p:txBody>
      </p:sp>
      <p:sp>
        <p:nvSpPr>
          <p:cNvPr id="4" name="Slide Number Placeholder 3">
            <a:extLst>
              <a:ext uri="{FF2B5EF4-FFF2-40B4-BE49-F238E27FC236}">
                <a16:creationId xmlns:a16="http://schemas.microsoft.com/office/drawing/2014/main" id="{A98429E1-F0F8-4F29-B2AE-FE0A09737DD7}"/>
              </a:ext>
            </a:extLst>
          </p:cNvPr>
          <p:cNvSpPr>
            <a:spLocks noGrp="1"/>
          </p:cNvSpPr>
          <p:nvPr>
            <p:ph type="sldNum" sz="quarter" idx="12"/>
          </p:nvPr>
        </p:nvSpPr>
        <p:spPr/>
        <p:txBody>
          <a:bodyPr/>
          <a:lstStyle/>
          <a:p>
            <a:fld id="{7B644844-D3CE-4130-8CC4-211D1F7CE84A}" type="slidenum">
              <a:rPr lang="en-US" smtClean="0"/>
              <a:t>41</a:t>
            </a:fld>
            <a:endParaRPr lang="en-US"/>
          </a:p>
        </p:txBody>
      </p:sp>
      <p:pic>
        <p:nvPicPr>
          <p:cNvPr id="5" name="Picture 4"/>
          <p:cNvPicPr>
            <a:picLocks noChangeAspect="1"/>
          </p:cNvPicPr>
          <p:nvPr/>
        </p:nvPicPr>
        <p:blipFill>
          <a:blip r:embed="rId2"/>
          <a:stretch>
            <a:fillRect/>
          </a:stretch>
        </p:blipFill>
        <p:spPr>
          <a:xfrm>
            <a:off x="7317380" y="466434"/>
            <a:ext cx="4086225" cy="6048375"/>
          </a:xfrm>
          <a:prstGeom prst="rect">
            <a:avLst/>
          </a:prstGeom>
        </p:spPr>
      </p:pic>
    </p:spTree>
    <p:extLst>
      <p:ext uri="{BB962C8B-B14F-4D97-AF65-F5344CB8AC3E}">
        <p14:creationId xmlns:p14="http://schemas.microsoft.com/office/powerpoint/2010/main" val="2308347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ECD19-ED55-4370-8787-8D05700BF90A}"/>
              </a:ext>
            </a:extLst>
          </p:cNvPr>
          <p:cNvSpPr>
            <a:spLocks noGrp="1"/>
          </p:cNvSpPr>
          <p:nvPr>
            <p:ph type="sldNum" sz="quarter" idx="12"/>
          </p:nvPr>
        </p:nvSpPr>
        <p:spPr/>
        <p:txBody>
          <a:bodyPr/>
          <a:lstStyle/>
          <a:p>
            <a:fld id="{7B644844-D3CE-4130-8CC4-211D1F7CE84A}" type="slidenum">
              <a:rPr lang="en-US" smtClean="0"/>
              <a:t>42</a:t>
            </a:fld>
            <a:endParaRPr lang="en-US"/>
          </a:p>
        </p:txBody>
      </p:sp>
      <p:sp>
        <p:nvSpPr>
          <p:cNvPr id="3" name="Content Placeholder 2">
            <a:extLst>
              <a:ext uri="{FF2B5EF4-FFF2-40B4-BE49-F238E27FC236}">
                <a16:creationId xmlns:a16="http://schemas.microsoft.com/office/drawing/2014/main" id="{27567DF6-10A1-4C9A-8498-FD263902DCCE}"/>
              </a:ext>
            </a:extLst>
          </p:cNvPr>
          <p:cNvSpPr>
            <a:spLocks noGrp="1"/>
          </p:cNvSpPr>
          <p:nvPr>
            <p:ph idx="4294967295"/>
          </p:nvPr>
        </p:nvSpPr>
        <p:spPr>
          <a:xfrm>
            <a:off x="863125" y="376015"/>
            <a:ext cx="9520015" cy="6409346"/>
          </a:xfrm>
        </p:spPr>
        <p:txBody>
          <a:bodyPr>
            <a:normAutofit lnSpcReduction="10000"/>
          </a:bodyPr>
          <a:lstStyle/>
          <a:p>
            <a:r>
              <a:rPr lang="en-US" b="1" dirty="0">
                <a:solidFill>
                  <a:srgbClr val="00B0F0"/>
                </a:solidFill>
              </a:rPr>
              <a:t>Introduction</a:t>
            </a:r>
          </a:p>
          <a:p>
            <a:r>
              <a:rPr lang="en-US" b="1" i="1" dirty="0">
                <a:solidFill>
                  <a:srgbClr val="00B0F0"/>
                </a:solidFill>
              </a:rPr>
              <a:t>Part I: Conceptualizing Intellectual Freedom</a:t>
            </a:r>
          </a:p>
          <a:p>
            <a:pPr lvl="1"/>
            <a:r>
              <a:rPr lang="en-US" b="1" dirty="0">
                <a:solidFill>
                  <a:schemeClr val="bg1">
                    <a:lumMod val="65000"/>
                  </a:schemeClr>
                </a:solidFill>
              </a:rPr>
              <a:t>Chapter 1: Intellectual Freedom and Access to Information</a:t>
            </a:r>
          </a:p>
          <a:p>
            <a:pPr lvl="1"/>
            <a:r>
              <a:rPr lang="en-US" b="1" dirty="0">
                <a:solidFill>
                  <a:srgbClr val="C00000"/>
                </a:solidFill>
              </a:rPr>
              <a:t>Chapter 2: Three Theories behind Access to Information</a:t>
            </a:r>
          </a:p>
          <a:p>
            <a:pPr lvl="1"/>
            <a:r>
              <a:rPr lang="en-US" b="1" dirty="0">
                <a:solidFill>
                  <a:srgbClr val="C00000"/>
                </a:solidFill>
              </a:rPr>
              <a:t>Chapter 3: The Freedom to Explore</a:t>
            </a:r>
          </a:p>
          <a:p>
            <a:pPr lvl="1"/>
            <a:r>
              <a:rPr lang="en-US" b="1" dirty="0">
                <a:solidFill>
                  <a:srgbClr val="C00000"/>
                </a:solidFill>
              </a:rPr>
              <a:t>Chapter 4: Core Values and Intellectual Freedom</a:t>
            </a:r>
          </a:p>
          <a:p>
            <a:pPr lvl="1"/>
            <a:r>
              <a:rPr lang="en-US" b="1" dirty="0">
                <a:solidFill>
                  <a:schemeClr val="bg1">
                    <a:lumMod val="65000"/>
                  </a:schemeClr>
                </a:solidFill>
              </a:rPr>
              <a:t>Chapter 5: Intellectual Freedom in the Daily Lives of Libraries</a:t>
            </a:r>
          </a:p>
          <a:p>
            <a:r>
              <a:rPr lang="en-US" b="1" i="1" dirty="0">
                <a:solidFill>
                  <a:srgbClr val="00B0F0"/>
                </a:solidFill>
              </a:rPr>
              <a:t>Part II: Intellectual Freedom in Action</a:t>
            </a:r>
          </a:p>
          <a:p>
            <a:pPr lvl="1"/>
            <a:r>
              <a:rPr lang="en-US" b="1" dirty="0">
                <a:solidFill>
                  <a:srgbClr val="00B0F0"/>
                </a:solidFill>
              </a:rPr>
              <a:t>Chapter 6: How to Handle Materials Challenges</a:t>
            </a:r>
          </a:p>
          <a:p>
            <a:pPr lvl="1"/>
            <a:r>
              <a:rPr lang="en-US" b="1" dirty="0">
                <a:solidFill>
                  <a:srgbClr val="00B0F0"/>
                </a:solidFill>
              </a:rPr>
              <a:t>Chapter 7: Collection Development and Weeding</a:t>
            </a:r>
          </a:p>
          <a:p>
            <a:pPr lvl="1"/>
            <a:r>
              <a:rPr lang="en-US" b="1" dirty="0">
                <a:solidFill>
                  <a:schemeClr val="bg1">
                    <a:lumMod val="65000"/>
                  </a:schemeClr>
                </a:solidFill>
              </a:rPr>
              <a:t>Chapter 8: Addressing the #</a:t>
            </a:r>
            <a:r>
              <a:rPr lang="en-US" b="1" dirty="0" err="1">
                <a:solidFill>
                  <a:schemeClr val="bg1">
                    <a:lumMod val="65000"/>
                  </a:schemeClr>
                </a:solidFill>
              </a:rPr>
              <a:t>MeToo</a:t>
            </a:r>
            <a:r>
              <a:rPr lang="en-US" b="1" dirty="0">
                <a:solidFill>
                  <a:schemeClr val="bg1">
                    <a:lumMod val="65000"/>
                  </a:schemeClr>
                </a:solidFill>
              </a:rPr>
              <a:t> Movement in Literature</a:t>
            </a:r>
          </a:p>
          <a:p>
            <a:pPr lvl="1"/>
            <a:r>
              <a:rPr lang="en-US" b="1" dirty="0">
                <a:solidFill>
                  <a:srgbClr val="C00000"/>
                </a:solidFill>
              </a:rPr>
              <a:t>Chapter 9: Programs, Meeting Rooms, and Exhibit Spaces</a:t>
            </a:r>
          </a:p>
          <a:p>
            <a:pPr lvl="1"/>
            <a:r>
              <a:rPr lang="en-US" b="1" dirty="0">
                <a:solidFill>
                  <a:schemeClr val="bg1">
                    <a:lumMod val="65000"/>
                  </a:schemeClr>
                </a:solidFill>
              </a:rPr>
              <a:t>Chapter 10: Internet Filtering</a:t>
            </a:r>
          </a:p>
          <a:p>
            <a:pPr lvl="1"/>
            <a:r>
              <a:rPr lang="en-US" b="1" dirty="0">
                <a:solidFill>
                  <a:srgbClr val="C00000"/>
                </a:solidFill>
              </a:rPr>
              <a:t>Chapter 11: Fake News, False Information, and Intellectual Freedom</a:t>
            </a:r>
          </a:p>
          <a:p>
            <a:pPr lvl="1"/>
            <a:r>
              <a:rPr lang="en-US" b="1" dirty="0">
                <a:solidFill>
                  <a:srgbClr val="C00000"/>
                </a:solidFill>
              </a:rPr>
              <a:t>Chapter 12: Law Enforcement and Intellectual Freedom</a:t>
            </a:r>
          </a:p>
          <a:p>
            <a:pPr lvl="1"/>
            <a:r>
              <a:rPr lang="en-US" b="1" dirty="0">
                <a:solidFill>
                  <a:srgbClr val="C00000"/>
                </a:solidFill>
              </a:rPr>
              <a:t>Chapter 13: Copyright Issues</a:t>
            </a:r>
          </a:p>
          <a:p>
            <a:pPr lvl="1"/>
            <a:r>
              <a:rPr lang="en-US" b="1" dirty="0">
                <a:solidFill>
                  <a:srgbClr val="C00000"/>
                </a:solidFill>
              </a:rPr>
              <a:t>Chapter 14: Intellectual Freedom Trends and Their Implications</a:t>
            </a:r>
          </a:p>
          <a:p>
            <a:endParaRPr lang="en-US" dirty="0"/>
          </a:p>
        </p:txBody>
      </p:sp>
      <p:sp>
        <p:nvSpPr>
          <p:cNvPr id="5" name="Oval 4"/>
          <p:cNvSpPr/>
          <p:nvPr/>
        </p:nvSpPr>
        <p:spPr>
          <a:xfrm>
            <a:off x="1256232" y="316194"/>
            <a:ext cx="1478422" cy="46147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774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Questions and comments!</a:t>
            </a:r>
          </a:p>
        </p:txBody>
      </p:sp>
      <p:sp>
        <p:nvSpPr>
          <p:cNvPr id="4" name="Content Placeholder 3"/>
          <p:cNvSpPr>
            <a:spLocks noGrp="1"/>
          </p:cNvSpPr>
          <p:nvPr>
            <p:ph idx="1"/>
          </p:nvPr>
        </p:nvSpPr>
        <p:spPr/>
        <p:txBody>
          <a:bodyPr/>
          <a:lstStyle/>
          <a:p>
            <a:r>
              <a:rPr lang="en-US" dirty="0"/>
              <a:t>Always willing to discuss these ideas and issues: </a:t>
            </a:r>
            <a:r>
              <a:rPr lang="en-US" dirty="0">
                <a:hlinkClick r:id="rId2"/>
              </a:rPr>
              <a:t>shannon.oltmann@uky.edu</a:t>
            </a:r>
            <a:r>
              <a:rPr lang="en-US" dirty="0"/>
              <a:t> </a:t>
            </a:r>
          </a:p>
          <a:p>
            <a:pPr lvl="1"/>
            <a:r>
              <a:rPr lang="en-US" dirty="0"/>
              <a:t>If you have an intellectual freedom dilemma at your library</a:t>
            </a:r>
          </a:p>
          <a:p>
            <a:pPr lvl="1"/>
            <a:r>
              <a:rPr lang="en-US" dirty="0"/>
              <a:t>If you have an intellectual freedom question</a:t>
            </a:r>
          </a:p>
          <a:p>
            <a:pPr lvl="1"/>
            <a:r>
              <a:rPr lang="en-US" dirty="0"/>
              <a:t>If an item is being challenged at your library </a:t>
            </a:r>
          </a:p>
          <a:p>
            <a:pPr lvl="1"/>
            <a:r>
              <a:rPr lang="en-US" dirty="0"/>
              <a:t>If you have an idea for a research project </a:t>
            </a:r>
          </a:p>
        </p:txBody>
      </p:sp>
      <p:sp>
        <p:nvSpPr>
          <p:cNvPr id="2" name="Slide Number Placeholder 1"/>
          <p:cNvSpPr>
            <a:spLocks noGrp="1"/>
          </p:cNvSpPr>
          <p:nvPr>
            <p:ph type="sldNum" sz="quarter" idx="12"/>
          </p:nvPr>
        </p:nvSpPr>
        <p:spPr/>
        <p:txBody>
          <a:bodyPr/>
          <a:lstStyle/>
          <a:p>
            <a:fld id="{7B644844-D3CE-4130-8CC4-211D1F7CE84A}" type="slidenum">
              <a:rPr lang="en-US" smtClean="0"/>
              <a:t>43</a:t>
            </a:fld>
            <a:endParaRPr lang="en-US"/>
          </a:p>
        </p:txBody>
      </p:sp>
    </p:spTree>
    <p:extLst>
      <p:ext uri="{BB962C8B-B14F-4D97-AF65-F5344CB8AC3E}">
        <p14:creationId xmlns:p14="http://schemas.microsoft.com/office/powerpoint/2010/main" val="324032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9CAF-F1BF-45DE-B1D1-AF54C64DFE0B}"/>
              </a:ext>
            </a:extLst>
          </p:cNvPr>
          <p:cNvSpPr>
            <a:spLocks noGrp="1"/>
          </p:cNvSpPr>
          <p:nvPr>
            <p:ph type="title"/>
          </p:nvPr>
        </p:nvSpPr>
        <p:spPr/>
        <p:txBody>
          <a:bodyPr>
            <a:normAutofit/>
          </a:bodyPr>
          <a:lstStyle/>
          <a:p>
            <a:r>
              <a:rPr lang="en-US" sz="4000" dirty="0"/>
              <a:t>Intellectual freedom is closely entwined with the First Amendment </a:t>
            </a:r>
          </a:p>
        </p:txBody>
      </p:sp>
      <p:sp>
        <p:nvSpPr>
          <p:cNvPr id="3" name="Content Placeholder 2">
            <a:extLst>
              <a:ext uri="{FF2B5EF4-FFF2-40B4-BE49-F238E27FC236}">
                <a16:creationId xmlns:a16="http://schemas.microsoft.com/office/drawing/2014/main" id="{CDF08766-9C24-4E5B-87BC-F407BC0B2662}"/>
              </a:ext>
            </a:extLst>
          </p:cNvPr>
          <p:cNvSpPr>
            <a:spLocks noGrp="1"/>
          </p:cNvSpPr>
          <p:nvPr>
            <p:ph sz="half" idx="1"/>
          </p:nvPr>
        </p:nvSpPr>
        <p:spPr>
          <a:xfrm>
            <a:off x="1371599" y="2285998"/>
            <a:ext cx="4542091" cy="3581401"/>
          </a:xfrm>
        </p:spPr>
        <p:txBody>
          <a:bodyPr>
            <a:normAutofit/>
          </a:bodyPr>
          <a:lstStyle/>
          <a:p>
            <a:r>
              <a:rPr lang="en-US" dirty="0"/>
              <a:t>First Amendment is about not abridging the freedom of speech</a:t>
            </a:r>
          </a:p>
          <a:p>
            <a:pPr lvl="1"/>
            <a:r>
              <a:rPr lang="en-US" dirty="0"/>
              <a:t>Judges and legal experts have argued that freedom of speech is meaningless without the right to access information as well </a:t>
            </a:r>
          </a:p>
        </p:txBody>
      </p:sp>
      <p:sp>
        <p:nvSpPr>
          <p:cNvPr id="5" name="Content Placeholder 4">
            <a:extLst>
              <a:ext uri="{FF2B5EF4-FFF2-40B4-BE49-F238E27FC236}">
                <a16:creationId xmlns:a16="http://schemas.microsoft.com/office/drawing/2014/main" id="{4D01AABB-1EE2-4FD5-8455-57C4520868A5}"/>
              </a:ext>
            </a:extLst>
          </p:cNvPr>
          <p:cNvSpPr>
            <a:spLocks noGrp="1"/>
          </p:cNvSpPr>
          <p:nvPr>
            <p:ph sz="half" idx="2"/>
          </p:nvPr>
        </p:nvSpPr>
        <p:spPr>
          <a:xfrm>
            <a:off x="6525403" y="2285999"/>
            <a:ext cx="4733724" cy="3581401"/>
          </a:xfrm>
        </p:spPr>
        <p:txBody>
          <a:bodyPr>
            <a:normAutofit/>
          </a:bodyPr>
          <a:lstStyle/>
          <a:p>
            <a:endParaRPr lang="en-US" dirty="0"/>
          </a:p>
        </p:txBody>
      </p:sp>
      <p:pic>
        <p:nvPicPr>
          <p:cNvPr id="6" name="Picture 5">
            <a:extLst>
              <a:ext uri="{FF2B5EF4-FFF2-40B4-BE49-F238E27FC236}">
                <a16:creationId xmlns:a16="http://schemas.microsoft.com/office/drawing/2014/main" id="{06989459-817F-4440-98CF-601C1C2819A2}"/>
              </a:ext>
            </a:extLst>
          </p:cNvPr>
          <p:cNvPicPr>
            <a:picLocks noChangeAspect="1"/>
          </p:cNvPicPr>
          <p:nvPr/>
        </p:nvPicPr>
        <p:blipFill>
          <a:blip r:embed="rId2"/>
          <a:stretch>
            <a:fillRect/>
          </a:stretch>
        </p:blipFill>
        <p:spPr>
          <a:xfrm>
            <a:off x="6400802" y="2285999"/>
            <a:ext cx="5039848" cy="3361539"/>
          </a:xfrm>
          <a:prstGeom prst="rect">
            <a:avLst/>
          </a:prstGeom>
        </p:spPr>
      </p:pic>
      <p:sp>
        <p:nvSpPr>
          <p:cNvPr id="7" name="TextBox 6">
            <a:extLst>
              <a:ext uri="{FF2B5EF4-FFF2-40B4-BE49-F238E27FC236}">
                <a16:creationId xmlns:a16="http://schemas.microsoft.com/office/drawing/2014/main" id="{E2A497F3-712F-4D16-9DDD-4E18928A2609}"/>
              </a:ext>
            </a:extLst>
          </p:cNvPr>
          <p:cNvSpPr txBox="1"/>
          <p:nvPr/>
        </p:nvSpPr>
        <p:spPr>
          <a:xfrm>
            <a:off x="1371599" y="4790245"/>
            <a:ext cx="4035491" cy="923330"/>
          </a:xfrm>
          <a:prstGeom prst="rect">
            <a:avLst/>
          </a:prstGeom>
          <a:solidFill>
            <a:srgbClr val="FF7C80"/>
          </a:solidFill>
          <a:ln w="25400">
            <a:solidFill>
              <a:srgbClr val="FF7C80"/>
            </a:solidFill>
          </a:ln>
        </p:spPr>
        <p:txBody>
          <a:bodyPr wrap="square" rtlCol="0">
            <a:spAutoFit/>
          </a:bodyPr>
          <a:lstStyle/>
          <a:p>
            <a:r>
              <a:rPr lang="en-US" dirty="0">
                <a:solidFill>
                  <a:srgbClr val="0070C0"/>
                </a:solidFill>
              </a:rPr>
              <a:t>Mart (2003) noted that “by 1969, the right to receive information had become a fundamental right” (pp. 178-179) </a:t>
            </a:r>
          </a:p>
        </p:txBody>
      </p:sp>
      <p:sp>
        <p:nvSpPr>
          <p:cNvPr id="4" name="Slide Number Placeholder 3">
            <a:extLst>
              <a:ext uri="{FF2B5EF4-FFF2-40B4-BE49-F238E27FC236}">
                <a16:creationId xmlns:a16="http://schemas.microsoft.com/office/drawing/2014/main" id="{099C3498-C59E-42FA-BC9C-BB107212284C}"/>
              </a:ext>
            </a:extLst>
          </p:cNvPr>
          <p:cNvSpPr>
            <a:spLocks noGrp="1"/>
          </p:cNvSpPr>
          <p:nvPr>
            <p:ph type="sldNum" sz="quarter" idx="12"/>
          </p:nvPr>
        </p:nvSpPr>
        <p:spPr/>
        <p:txBody>
          <a:bodyPr/>
          <a:lstStyle/>
          <a:p>
            <a:fld id="{7B644844-D3CE-4130-8CC4-211D1F7CE84A}" type="slidenum">
              <a:rPr lang="en-US" smtClean="0"/>
              <a:t>5</a:t>
            </a:fld>
            <a:endParaRPr lang="en-US"/>
          </a:p>
        </p:txBody>
      </p:sp>
    </p:spTree>
    <p:extLst>
      <p:ext uri="{BB962C8B-B14F-4D97-AF65-F5344CB8AC3E}">
        <p14:creationId xmlns:p14="http://schemas.microsoft.com/office/powerpoint/2010/main" val="136601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9CAF-F1BF-45DE-B1D1-AF54C64DFE0B}"/>
              </a:ext>
            </a:extLst>
          </p:cNvPr>
          <p:cNvSpPr>
            <a:spLocks noGrp="1"/>
          </p:cNvSpPr>
          <p:nvPr>
            <p:ph type="title"/>
          </p:nvPr>
        </p:nvSpPr>
        <p:spPr/>
        <p:txBody>
          <a:bodyPr>
            <a:normAutofit/>
          </a:bodyPr>
          <a:lstStyle/>
          <a:p>
            <a:r>
              <a:rPr lang="en-US" sz="4000" dirty="0"/>
              <a:t>Intellectual freedom is closely entwined with the First Amendment </a:t>
            </a:r>
          </a:p>
        </p:txBody>
      </p:sp>
      <p:sp>
        <p:nvSpPr>
          <p:cNvPr id="3" name="Content Placeholder 2">
            <a:extLst>
              <a:ext uri="{FF2B5EF4-FFF2-40B4-BE49-F238E27FC236}">
                <a16:creationId xmlns:a16="http://schemas.microsoft.com/office/drawing/2014/main" id="{CDF08766-9C24-4E5B-87BC-F407BC0B2662}"/>
              </a:ext>
            </a:extLst>
          </p:cNvPr>
          <p:cNvSpPr>
            <a:spLocks noGrp="1"/>
          </p:cNvSpPr>
          <p:nvPr>
            <p:ph sz="half" idx="1"/>
          </p:nvPr>
        </p:nvSpPr>
        <p:spPr>
          <a:xfrm>
            <a:off x="1371600" y="2285998"/>
            <a:ext cx="4561741" cy="3581401"/>
          </a:xfrm>
        </p:spPr>
        <p:txBody>
          <a:bodyPr>
            <a:normAutofit fontScale="92500"/>
          </a:bodyPr>
          <a:lstStyle/>
          <a:p>
            <a:r>
              <a:rPr lang="en-US" dirty="0"/>
              <a:t>Relevant Supreme Court cases: </a:t>
            </a:r>
          </a:p>
          <a:p>
            <a:pPr lvl="1"/>
            <a:r>
              <a:rPr lang="en-US" dirty="0"/>
              <a:t>Martin v. City of Struthers (1943)</a:t>
            </a:r>
          </a:p>
          <a:p>
            <a:pPr lvl="1"/>
            <a:r>
              <a:rPr lang="en-US" dirty="0"/>
              <a:t>Thomas v. Collins (1945) </a:t>
            </a:r>
          </a:p>
          <a:p>
            <a:pPr lvl="1"/>
            <a:r>
              <a:rPr lang="en-US" dirty="0"/>
              <a:t>Griswold v. Connecticut (1965) </a:t>
            </a:r>
          </a:p>
          <a:p>
            <a:pPr lvl="1"/>
            <a:r>
              <a:rPr lang="en-US" dirty="0"/>
              <a:t>Lamont v. Postmaster General (1965) </a:t>
            </a:r>
          </a:p>
          <a:p>
            <a:pPr lvl="1"/>
            <a:r>
              <a:rPr lang="en-US" dirty="0"/>
              <a:t>Stanley v. Georgia (1969)</a:t>
            </a:r>
          </a:p>
          <a:p>
            <a:pPr lvl="1"/>
            <a:r>
              <a:rPr lang="en-US" dirty="0"/>
              <a:t>Richmond Newspapers Inc v. Virginia (1980) </a:t>
            </a:r>
          </a:p>
          <a:p>
            <a:pPr lvl="1"/>
            <a:r>
              <a:rPr lang="en-US" dirty="0"/>
              <a:t>Board of Education v. Pico (1982)</a:t>
            </a:r>
          </a:p>
        </p:txBody>
      </p:sp>
      <p:sp>
        <p:nvSpPr>
          <p:cNvPr id="7" name="Content Placeholder 6">
            <a:extLst>
              <a:ext uri="{FF2B5EF4-FFF2-40B4-BE49-F238E27FC236}">
                <a16:creationId xmlns:a16="http://schemas.microsoft.com/office/drawing/2014/main" id="{EE1721F1-293A-4C0D-AAAE-C40E3A82E95C}"/>
              </a:ext>
            </a:extLst>
          </p:cNvPr>
          <p:cNvSpPr>
            <a:spLocks noGrp="1"/>
          </p:cNvSpPr>
          <p:nvPr>
            <p:ph sz="half" idx="2"/>
          </p:nvPr>
        </p:nvSpPr>
        <p:spPr/>
        <p:txBody>
          <a:bodyPr>
            <a:normAutofit fontScale="92500"/>
          </a:bodyPr>
          <a:lstStyle/>
          <a:p>
            <a:endParaRPr lang="en-US"/>
          </a:p>
        </p:txBody>
      </p:sp>
      <p:pic>
        <p:nvPicPr>
          <p:cNvPr id="8" name="Picture 7">
            <a:extLst>
              <a:ext uri="{FF2B5EF4-FFF2-40B4-BE49-F238E27FC236}">
                <a16:creationId xmlns:a16="http://schemas.microsoft.com/office/drawing/2014/main" id="{4D7A3DDE-0ABF-40BE-BA52-35E5B935B550}"/>
              </a:ext>
            </a:extLst>
          </p:cNvPr>
          <p:cNvPicPr>
            <a:picLocks noChangeAspect="1"/>
          </p:cNvPicPr>
          <p:nvPr/>
        </p:nvPicPr>
        <p:blipFill>
          <a:blip r:embed="rId2"/>
          <a:stretch>
            <a:fillRect/>
          </a:stretch>
        </p:blipFill>
        <p:spPr>
          <a:xfrm>
            <a:off x="6400802" y="2285999"/>
            <a:ext cx="5039848" cy="3361539"/>
          </a:xfrm>
          <a:prstGeom prst="rect">
            <a:avLst/>
          </a:prstGeom>
        </p:spPr>
      </p:pic>
      <p:sp>
        <p:nvSpPr>
          <p:cNvPr id="4" name="Slide Number Placeholder 3">
            <a:extLst>
              <a:ext uri="{FF2B5EF4-FFF2-40B4-BE49-F238E27FC236}">
                <a16:creationId xmlns:a16="http://schemas.microsoft.com/office/drawing/2014/main" id="{CC13ED40-4A16-4B84-A597-2DEF4FBC0E74}"/>
              </a:ext>
            </a:extLst>
          </p:cNvPr>
          <p:cNvSpPr>
            <a:spLocks noGrp="1"/>
          </p:cNvSpPr>
          <p:nvPr>
            <p:ph type="sldNum" sz="quarter" idx="12"/>
          </p:nvPr>
        </p:nvSpPr>
        <p:spPr/>
        <p:txBody>
          <a:bodyPr/>
          <a:lstStyle/>
          <a:p>
            <a:fld id="{7B644844-D3CE-4130-8CC4-211D1F7CE84A}" type="slidenum">
              <a:rPr lang="en-US" smtClean="0"/>
              <a:t>6</a:t>
            </a:fld>
            <a:endParaRPr lang="en-US"/>
          </a:p>
        </p:txBody>
      </p:sp>
    </p:spTree>
    <p:extLst>
      <p:ext uri="{BB962C8B-B14F-4D97-AF65-F5344CB8AC3E}">
        <p14:creationId xmlns:p14="http://schemas.microsoft.com/office/powerpoint/2010/main" val="302378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4CF05-A388-4D3D-93C5-DF4E28F644F3}"/>
              </a:ext>
            </a:extLst>
          </p:cNvPr>
          <p:cNvSpPr>
            <a:spLocks noGrp="1"/>
          </p:cNvSpPr>
          <p:nvPr>
            <p:ph type="title"/>
          </p:nvPr>
        </p:nvSpPr>
        <p:spPr/>
        <p:txBody>
          <a:bodyPr>
            <a:normAutofit/>
          </a:bodyPr>
          <a:lstStyle/>
          <a:p>
            <a:r>
              <a:rPr lang="en-US" sz="4000" i="1" dirty="0"/>
              <a:t>Board of Education v. Pico </a:t>
            </a:r>
            <a:r>
              <a:rPr lang="en-US" sz="4000" dirty="0"/>
              <a:t>(1982)</a:t>
            </a:r>
          </a:p>
        </p:txBody>
      </p:sp>
      <p:sp>
        <p:nvSpPr>
          <p:cNvPr id="5" name="Content Placeholder 4">
            <a:extLst>
              <a:ext uri="{FF2B5EF4-FFF2-40B4-BE49-F238E27FC236}">
                <a16:creationId xmlns:a16="http://schemas.microsoft.com/office/drawing/2014/main" id="{99136A0C-C191-4147-B363-7A03B03F1D7E}"/>
              </a:ext>
            </a:extLst>
          </p:cNvPr>
          <p:cNvSpPr>
            <a:spLocks noGrp="1"/>
          </p:cNvSpPr>
          <p:nvPr>
            <p:ph idx="1"/>
          </p:nvPr>
        </p:nvSpPr>
        <p:spPr/>
        <p:txBody>
          <a:bodyPr/>
          <a:lstStyle/>
          <a:p>
            <a:r>
              <a:rPr lang="en-US" dirty="0"/>
              <a:t>School board voted to remove several books that they deemed “anti-American, anti-Christian, anti-Semitic, and just plain filthy”</a:t>
            </a:r>
          </a:p>
          <a:p>
            <a:r>
              <a:rPr lang="en-US" dirty="0"/>
              <a:t>In a 5-4 decision, the Supreme Court ruled that the board could not remove books just because they disagreed with them</a:t>
            </a:r>
          </a:p>
        </p:txBody>
      </p:sp>
      <p:pic>
        <p:nvPicPr>
          <p:cNvPr id="7" name="Picture 6">
            <a:extLst>
              <a:ext uri="{FF2B5EF4-FFF2-40B4-BE49-F238E27FC236}">
                <a16:creationId xmlns:a16="http://schemas.microsoft.com/office/drawing/2014/main" id="{B7324A10-761B-4A12-BFFD-2BB162628FA4}"/>
              </a:ext>
            </a:extLst>
          </p:cNvPr>
          <p:cNvPicPr>
            <a:picLocks noChangeAspect="1"/>
          </p:cNvPicPr>
          <p:nvPr/>
        </p:nvPicPr>
        <p:blipFill>
          <a:blip r:embed="rId2"/>
          <a:stretch>
            <a:fillRect/>
          </a:stretch>
        </p:blipFill>
        <p:spPr>
          <a:xfrm>
            <a:off x="8959681" y="4076700"/>
            <a:ext cx="1625754" cy="2651860"/>
          </a:xfrm>
          <a:prstGeom prst="rect">
            <a:avLst/>
          </a:prstGeom>
        </p:spPr>
      </p:pic>
      <p:pic>
        <p:nvPicPr>
          <p:cNvPr id="9" name="Picture 8">
            <a:extLst>
              <a:ext uri="{FF2B5EF4-FFF2-40B4-BE49-F238E27FC236}">
                <a16:creationId xmlns:a16="http://schemas.microsoft.com/office/drawing/2014/main" id="{68D7A26B-8B73-4A49-A8E5-FB8113ED08AC}"/>
              </a:ext>
            </a:extLst>
          </p:cNvPr>
          <p:cNvPicPr>
            <a:picLocks noChangeAspect="1"/>
          </p:cNvPicPr>
          <p:nvPr/>
        </p:nvPicPr>
        <p:blipFill>
          <a:blip r:embed="rId3"/>
          <a:stretch>
            <a:fillRect/>
          </a:stretch>
        </p:blipFill>
        <p:spPr>
          <a:xfrm>
            <a:off x="842048" y="4135966"/>
            <a:ext cx="1625754" cy="2647950"/>
          </a:xfrm>
          <a:prstGeom prst="rect">
            <a:avLst/>
          </a:prstGeom>
        </p:spPr>
      </p:pic>
      <p:pic>
        <p:nvPicPr>
          <p:cNvPr id="10" name="Picture 9">
            <a:extLst>
              <a:ext uri="{FF2B5EF4-FFF2-40B4-BE49-F238E27FC236}">
                <a16:creationId xmlns:a16="http://schemas.microsoft.com/office/drawing/2014/main" id="{F81A19CA-AE1E-4C71-944A-9FC489F29BA1}"/>
              </a:ext>
            </a:extLst>
          </p:cNvPr>
          <p:cNvPicPr>
            <a:picLocks noChangeAspect="1"/>
          </p:cNvPicPr>
          <p:nvPr/>
        </p:nvPicPr>
        <p:blipFill>
          <a:blip r:embed="rId4"/>
          <a:stretch>
            <a:fillRect/>
          </a:stretch>
        </p:blipFill>
        <p:spPr>
          <a:xfrm>
            <a:off x="7445271" y="4038921"/>
            <a:ext cx="1638300" cy="2800350"/>
          </a:xfrm>
          <a:prstGeom prst="rect">
            <a:avLst/>
          </a:prstGeom>
        </p:spPr>
      </p:pic>
      <p:pic>
        <p:nvPicPr>
          <p:cNvPr id="11" name="Picture 10">
            <a:extLst>
              <a:ext uri="{FF2B5EF4-FFF2-40B4-BE49-F238E27FC236}">
                <a16:creationId xmlns:a16="http://schemas.microsoft.com/office/drawing/2014/main" id="{2C86B07D-6506-45AE-ADC6-AFFF93F80AE5}"/>
              </a:ext>
            </a:extLst>
          </p:cNvPr>
          <p:cNvPicPr>
            <a:picLocks noChangeAspect="1"/>
          </p:cNvPicPr>
          <p:nvPr/>
        </p:nvPicPr>
        <p:blipFill>
          <a:blip r:embed="rId5"/>
          <a:stretch>
            <a:fillRect/>
          </a:stretch>
        </p:blipFill>
        <p:spPr>
          <a:xfrm>
            <a:off x="3812967" y="4124646"/>
            <a:ext cx="1743075" cy="2628900"/>
          </a:xfrm>
          <a:prstGeom prst="rect">
            <a:avLst/>
          </a:prstGeom>
        </p:spPr>
      </p:pic>
      <p:pic>
        <p:nvPicPr>
          <p:cNvPr id="12" name="Picture 11">
            <a:extLst>
              <a:ext uri="{FF2B5EF4-FFF2-40B4-BE49-F238E27FC236}">
                <a16:creationId xmlns:a16="http://schemas.microsoft.com/office/drawing/2014/main" id="{5C62F195-31A2-4316-B8DF-FD7527270B61}"/>
              </a:ext>
            </a:extLst>
          </p:cNvPr>
          <p:cNvPicPr>
            <a:picLocks noChangeAspect="1"/>
          </p:cNvPicPr>
          <p:nvPr/>
        </p:nvPicPr>
        <p:blipFill>
          <a:blip r:embed="rId6"/>
          <a:stretch>
            <a:fillRect/>
          </a:stretch>
        </p:blipFill>
        <p:spPr>
          <a:xfrm>
            <a:off x="2076356" y="4090135"/>
            <a:ext cx="1733550" cy="2638425"/>
          </a:xfrm>
          <a:prstGeom prst="rect">
            <a:avLst/>
          </a:prstGeom>
        </p:spPr>
      </p:pic>
      <p:pic>
        <p:nvPicPr>
          <p:cNvPr id="8" name="Picture 7">
            <a:extLst>
              <a:ext uri="{FF2B5EF4-FFF2-40B4-BE49-F238E27FC236}">
                <a16:creationId xmlns:a16="http://schemas.microsoft.com/office/drawing/2014/main" id="{15BA6BB1-56AB-49A7-BADD-AB0B24CFF232}"/>
              </a:ext>
            </a:extLst>
          </p:cNvPr>
          <p:cNvPicPr>
            <a:picLocks noChangeAspect="1"/>
          </p:cNvPicPr>
          <p:nvPr/>
        </p:nvPicPr>
        <p:blipFill>
          <a:blip r:embed="rId7"/>
          <a:stretch>
            <a:fillRect/>
          </a:stretch>
        </p:blipFill>
        <p:spPr>
          <a:xfrm>
            <a:off x="5605254" y="4080610"/>
            <a:ext cx="1724025" cy="2647950"/>
          </a:xfrm>
          <a:prstGeom prst="rect">
            <a:avLst/>
          </a:prstGeom>
        </p:spPr>
      </p:pic>
      <p:pic>
        <p:nvPicPr>
          <p:cNvPr id="6" name="Picture 5">
            <a:extLst>
              <a:ext uri="{FF2B5EF4-FFF2-40B4-BE49-F238E27FC236}">
                <a16:creationId xmlns:a16="http://schemas.microsoft.com/office/drawing/2014/main" id="{337C2EE5-4A44-4743-B9E8-1A65DDC8D705}"/>
              </a:ext>
            </a:extLst>
          </p:cNvPr>
          <p:cNvPicPr>
            <a:picLocks noChangeAspect="1"/>
          </p:cNvPicPr>
          <p:nvPr/>
        </p:nvPicPr>
        <p:blipFill>
          <a:blip r:embed="rId8"/>
          <a:stretch>
            <a:fillRect/>
          </a:stretch>
        </p:blipFill>
        <p:spPr>
          <a:xfrm>
            <a:off x="10304470" y="4135966"/>
            <a:ext cx="1724025" cy="2647950"/>
          </a:xfrm>
          <a:prstGeom prst="rect">
            <a:avLst/>
          </a:prstGeom>
        </p:spPr>
      </p:pic>
      <p:sp>
        <p:nvSpPr>
          <p:cNvPr id="3" name="Slide Number Placeholder 2">
            <a:extLst>
              <a:ext uri="{FF2B5EF4-FFF2-40B4-BE49-F238E27FC236}">
                <a16:creationId xmlns:a16="http://schemas.microsoft.com/office/drawing/2014/main" id="{07747D35-523B-43BE-9FC5-596F847CA615}"/>
              </a:ext>
            </a:extLst>
          </p:cNvPr>
          <p:cNvSpPr>
            <a:spLocks noGrp="1"/>
          </p:cNvSpPr>
          <p:nvPr>
            <p:ph type="sldNum" sz="quarter" idx="12"/>
          </p:nvPr>
        </p:nvSpPr>
        <p:spPr/>
        <p:txBody>
          <a:bodyPr/>
          <a:lstStyle/>
          <a:p>
            <a:fld id="{7B644844-D3CE-4130-8CC4-211D1F7CE84A}" type="slidenum">
              <a:rPr lang="en-US" smtClean="0"/>
              <a:t>7</a:t>
            </a:fld>
            <a:endParaRPr lang="en-US"/>
          </a:p>
        </p:txBody>
      </p:sp>
    </p:spTree>
    <p:extLst>
      <p:ext uri="{BB962C8B-B14F-4D97-AF65-F5344CB8AC3E}">
        <p14:creationId xmlns:p14="http://schemas.microsoft.com/office/powerpoint/2010/main" val="77263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E723-C526-43FB-94F2-F39278291D2C}"/>
              </a:ext>
            </a:extLst>
          </p:cNvPr>
          <p:cNvSpPr>
            <a:spLocks noGrp="1"/>
          </p:cNvSpPr>
          <p:nvPr>
            <p:ph type="title"/>
          </p:nvPr>
        </p:nvSpPr>
        <p:spPr/>
        <p:txBody>
          <a:bodyPr>
            <a:normAutofit/>
          </a:bodyPr>
          <a:lstStyle/>
          <a:p>
            <a:r>
              <a:rPr lang="en-US" sz="4000" dirty="0"/>
              <a:t>A few more legal cases</a:t>
            </a:r>
          </a:p>
        </p:txBody>
      </p:sp>
      <p:sp>
        <p:nvSpPr>
          <p:cNvPr id="3" name="Content Placeholder 2">
            <a:extLst>
              <a:ext uri="{FF2B5EF4-FFF2-40B4-BE49-F238E27FC236}">
                <a16:creationId xmlns:a16="http://schemas.microsoft.com/office/drawing/2014/main" id="{F55BCD92-8984-4AC7-8456-41B76E1281BE}"/>
              </a:ext>
            </a:extLst>
          </p:cNvPr>
          <p:cNvSpPr>
            <a:spLocks noGrp="1"/>
          </p:cNvSpPr>
          <p:nvPr>
            <p:ph idx="1"/>
          </p:nvPr>
        </p:nvSpPr>
        <p:spPr/>
        <p:txBody>
          <a:bodyPr/>
          <a:lstStyle/>
          <a:p>
            <a:r>
              <a:rPr lang="en-US" i="1" dirty="0" err="1"/>
              <a:t>Kreimer</a:t>
            </a:r>
            <a:r>
              <a:rPr lang="en-US" i="1" dirty="0"/>
              <a:t> v. Bureau of Police for Morristown</a:t>
            </a:r>
            <a:r>
              <a:rPr lang="en-US" dirty="0"/>
              <a:t> (1992)</a:t>
            </a:r>
          </a:p>
          <a:p>
            <a:r>
              <a:rPr lang="en-US" i="1" dirty="0" err="1"/>
              <a:t>Sund</a:t>
            </a:r>
            <a:r>
              <a:rPr lang="en-US" i="1" dirty="0"/>
              <a:t> v. City of Wichita Falls, Texas</a:t>
            </a:r>
            <a:r>
              <a:rPr lang="en-US" dirty="0"/>
              <a:t> (2000)</a:t>
            </a:r>
          </a:p>
          <a:p>
            <a:r>
              <a:rPr lang="en-US" i="1" dirty="0"/>
              <a:t>Tattered Cover v. City of Thornton</a:t>
            </a:r>
            <a:r>
              <a:rPr lang="en-US" dirty="0"/>
              <a:t> (2002)</a:t>
            </a:r>
          </a:p>
          <a:p>
            <a:r>
              <a:rPr lang="en-US" i="1" dirty="0" err="1"/>
              <a:t>Neinast</a:t>
            </a:r>
            <a:r>
              <a:rPr lang="en-US" i="1" dirty="0"/>
              <a:t> v. Board of Trustees of the Columbus Metropolitan Library (2003) </a:t>
            </a:r>
          </a:p>
        </p:txBody>
      </p:sp>
      <p:pic>
        <p:nvPicPr>
          <p:cNvPr id="4" name="Picture 3">
            <a:extLst>
              <a:ext uri="{FF2B5EF4-FFF2-40B4-BE49-F238E27FC236}">
                <a16:creationId xmlns:a16="http://schemas.microsoft.com/office/drawing/2014/main" id="{9995E1F7-9E78-4386-8DAC-D4BA967BBE01}"/>
              </a:ext>
            </a:extLst>
          </p:cNvPr>
          <p:cNvPicPr>
            <a:picLocks noChangeAspect="1"/>
          </p:cNvPicPr>
          <p:nvPr/>
        </p:nvPicPr>
        <p:blipFill>
          <a:blip r:embed="rId2"/>
          <a:stretch>
            <a:fillRect/>
          </a:stretch>
        </p:blipFill>
        <p:spPr>
          <a:xfrm>
            <a:off x="8207948" y="4076700"/>
            <a:ext cx="3767792" cy="2507294"/>
          </a:xfrm>
          <a:prstGeom prst="rect">
            <a:avLst/>
          </a:prstGeom>
        </p:spPr>
      </p:pic>
      <p:sp>
        <p:nvSpPr>
          <p:cNvPr id="5" name="Slide Number Placeholder 4">
            <a:extLst>
              <a:ext uri="{FF2B5EF4-FFF2-40B4-BE49-F238E27FC236}">
                <a16:creationId xmlns:a16="http://schemas.microsoft.com/office/drawing/2014/main" id="{19940A1D-CA09-45AE-986E-2732C1F51959}"/>
              </a:ext>
            </a:extLst>
          </p:cNvPr>
          <p:cNvSpPr>
            <a:spLocks noGrp="1"/>
          </p:cNvSpPr>
          <p:nvPr>
            <p:ph type="sldNum" sz="quarter" idx="12"/>
          </p:nvPr>
        </p:nvSpPr>
        <p:spPr/>
        <p:txBody>
          <a:bodyPr/>
          <a:lstStyle/>
          <a:p>
            <a:fld id="{7B644844-D3CE-4130-8CC4-211D1F7CE84A}" type="slidenum">
              <a:rPr lang="en-US" smtClean="0"/>
              <a:t>8</a:t>
            </a:fld>
            <a:endParaRPr lang="en-US"/>
          </a:p>
        </p:txBody>
      </p:sp>
    </p:spTree>
    <p:extLst>
      <p:ext uri="{BB962C8B-B14F-4D97-AF65-F5344CB8AC3E}">
        <p14:creationId xmlns:p14="http://schemas.microsoft.com/office/powerpoint/2010/main" val="144037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EDC-EE6A-4E88-880E-60DF926EA106}"/>
              </a:ext>
            </a:extLst>
          </p:cNvPr>
          <p:cNvSpPr>
            <a:spLocks noGrp="1"/>
          </p:cNvSpPr>
          <p:nvPr>
            <p:ph type="title"/>
          </p:nvPr>
        </p:nvSpPr>
        <p:spPr/>
        <p:txBody>
          <a:bodyPr>
            <a:normAutofit/>
          </a:bodyPr>
          <a:lstStyle/>
          <a:p>
            <a:r>
              <a:rPr lang="en-US" sz="4000" dirty="0"/>
              <a:t>“Receiving information” as a corollary of the First Amendment </a:t>
            </a:r>
          </a:p>
        </p:txBody>
      </p:sp>
      <p:sp>
        <p:nvSpPr>
          <p:cNvPr id="3" name="Content Placeholder 2">
            <a:extLst>
              <a:ext uri="{FF2B5EF4-FFF2-40B4-BE49-F238E27FC236}">
                <a16:creationId xmlns:a16="http://schemas.microsoft.com/office/drawing/2014/main" id="{FF7F44E7-3399-46FC-83C1-D5891BEC5E57}"/>
              </a:ext>
            </a:extLst>
          </p:cNvPr>
          <p:cNvSpPr>
            <a:spLocks noGrp="1"/>
          </p:cNvSpPr>
          <p:nvPr>
            <p:ph idx="1"/>
          </p:nvPr>
        </p:nvSpPr>
        <p:spPr>
          <a:xfrm>
            <a:off x="1371599" y="2286000"/>
            <a:ext cx="9894815" cy="3581400"/>
          </a:xfrm>
        </p:spPr>
        <p:txBody>
          <a:bodyPr/>
          <a:lstStyle/>
          <a:p>
            <a:r>
              <a:rPr lang="en-US" dirty="0"/>
              <a:t>Corollary: proposition that follows or flows logically from a previous statement </a:t>
            </a:r>
          </a:p>
          <a:p>
            <a:r>
              <a:rPr lang="en-US" dirty="0"/>
              <a:t>Without someone to receive (or access) one’s ideas, the right of speech is diminished </a:t>
            </a:r>
          </a:p>
          <a:p>
            <a:pPr lvl="1"/>
            <a:r>
              <a:rPr lang="en-US" dirty="0"/>
              <a:t>The whole point of speech is to communicate with others </a:t>
            </a:r>
          </a:p>
          <a:p>
            <a:r>
              <a:rPr lang="en-US" dirty="0"/>
              <a:t>Receiving information is necessary to forming (and expressing) one’s own opinion </a:t>
            </a:r>
          </a:p>
          <a:p>
            <a:pPr lvl="1"/>
            <a:r>
              <a:rPr lang="en-US" dirty="0"/>
              <a:t>We build our thoughts and opinions on the ideas that came before us</a:t>
            </a:r>
          </a:p>
          <a:p>
            <a:endParaRPr lang="en-US" dirty="0"/>
          </a:p>
          <a:p>
            <a:endParaRPr lang="en-US" dirty="0"/>
          </a:p>
        </p:txBody>
      </p:sp>
      <p:pic>
        <p:nvPicPr>
          <p:cNvPr id="5" name="Picture 4">
            <a:extLst>
              <a:ext uri="{FF2B5EF4-FFF2-40B4-BE49-F238E27FC236}">
                <a16:creationId xmlns:a16="http://schemas.microsoft.com/office/drawing/2014/main" id="{A5A936EA-AF4B-4C58-8F46-CB3D1C8DD09B}"/>
              </a:ext>
            </a:extLst>
          </p:cNvPr>
          <p:cNvPicPr>
            <a:picLocks noChangeAspect="1"/>
          </p:cNvPicPr>
          <p:nvPr/>
        </p:nvPicPr>
        <p:blipFill>
          <a:blip r:embed="rId2"/>
          <a:stretch>
            <a:fillRect/>
          </a:stretch>
        </p:blipFill>
        <p:spPr>
          <a:xfrm>
            <a:off x="3952285" y="4633867"/>
            <a:ext cx="4287430" cy="1932923"/>
          </a:xfrm>
          <a:prstGeom prst="rect">
            <a:avLst/>
          </a:prstGeom>
        </p:spPr>
      </p:pic>
      <p:sp>
        <p:nvSpPr>
          <p:cNvPr id="4" name="Slide Number Placeholder 3">
            <a:extLst>
              <a:ext uri="{FF2B5EF4-FFF2-40B4-BE49-F238E27FC236}">
                <a16:creationId xmlns:a16="http://schemas.microsoft.com/office/drawing/2014/main" id="{9E868F4C-C545-4016-98EB-A8DBC1BBC309}"/>
              </a:ext>
            </a:extLst>
          </p:cNvPr>
          <p:cNvSpPr>
            <a:spLocks noGrp="1"/>
          </p:cNvSpPr>
          <p:nvPr>
            <p:ph type="sldNum" sz="quarter" idx="12"/>
          </p:nvPr>
        </p:nvSpPr>
        <p:spPr/>
        <p:txBody>
          <a:bodyPr/>
          <a:lstStyle/>
          <a:p>
            <a:fld id="{7B644844-D3CE-4130-8CC4-211D1F7CE84A}" type="slidenum">
              <a:rPr lang="en-US" smtClean="0"/>
              <a:t>9</a:t>
            </a:fld>
            <a:endParaRPr lang="en-US"/>
          </a:p>
        </p:txBody>
      </p:sp>
    </p:spTree>
    <p:extLst>
      <p:ext uri="{BB962C8B-B14F-4D97-AF65-F5344CB8AC3E}">
        <p14:creationId xmlns:p14="http://schemas.microsoft.com/office/powerpoint/2010/main" val="1971592620"/>
      </p:ext>
    </p:extLst>
  </p:cSld>
  <p:clrMapOvr>
    <a:masterClrMapping/>
  </p:clrMapOvr>
</p:sld>
</file>

<file path=ppt/theme/theme1.xml><?xml version="1.0" encoding="utf-8"?>
<a:theme xmlns:a="http://schemas.openxmlformats.org/drawingml/2006/main" name="Crop">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1229</TotalTime>
  <Words>3140</Words>
  <Application>Microsoft Office PowerPoint</Application>
  <PresentationFormat>Widescreen</PresentationFormat>
  <Paragraphs>352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Franklin Gothic Book</vt:lpstr>
      <vt:lpstr>Crop</vt:lpstr>
      <vt:lpstr>Practicing intellectual freedom in libraries </vt:lpstr>
      <vt:lpstr>Background on me </vt:lpstr>
      <vt:lpstr>Basic structure of webinar </vt:lpstr>
      <vt:lpstr>Defining intellectual freedom </vt:lpstr>
      <vt:lpstr>Intellectual freedom is closely entwined with the First Amendment </vt:lpstr>
      <vt:lpstr>Intellectual freedom is closely entwined with the First Amendment </vt:lpstr>
      <vt:lpstr>Board of Education v. Pico (1982)</vt:lpstr>
      <vt:lpstr>A few more legal cases</vt:lpstr>
      <vt:lpstr>“Receiving information” as a corollary of the First Amendment </vt:lpstr>
      <vt:lpstr>The Library Bill of Rights and intellectual freedom</vt:lpstr>
      <vt:lpstr>The Library Bill of Rights, Principle #1</vt:lpstr>
      <vt:lpstr>The Library Bill of Rights, Principle #2</vt:lpstr>
      <vt:lpstr>The Library Bill of Rights, Principle #5</vt:lpstr>
      <vt:lpstr>Moving on…</vt:lpstr>
      <vt:lpstr>Intellectual freedom in your library’s community </vt:lpstr>
      <vt:lpstr>Intellectual freedom in public libraries </vt:lpstr>
      <vt:lpstr>Intellectual freedom in school libraries </vt:lpstr>
      <vt:lpstr>Intellectual freedom in academic libraries </vt:lpstr>
      <vt:lpstr>Intellectual freedom issues in special libraries </vt:lpstr>
      <vt:lpstr>Intellectual freedom and collection development </vt:lpstr>
      <vt:lpstr>Possible criteria for selecting materials </vt:lpstr>
      <vt:lpstr>Possible criteria for selecting materials </vt:lpstr>
      <vt:lpstr>Collecting controversial items </vt:lpstr>
      <vt:lpstr>Collecting controversial items </vt:lpstr>
      <vt:lpstr>Building a balanced collection </vt:lpstr>
      <vt:lpstr>Balance and controversy test case</vt:lpstr>
      <vt:lpstr>Reconsiderations and challenges </vt:lpstr>
      <vt:lpstr>Reconsiderations and challenges </vt:lpstr>
      <vt:lpstr>PowerPoint Presentation</vt:lpstr>
      <vt:lpstr>Reasons for challenges to library materials </vt:lpstr>
      <vt:lpstr>What to do when materials get challenged </vt:lpstr>
      <vt:lpstr>Intellectual freedom and the #MeToo movement </vt:lpstr>
      <vt:lpstr>Turning back to our core values </vt:lpstr>
      <vt:lpstr>An approach informed by intellectual freedom </vt:lpstr>
      <vt:lpstr>What else can be done? </vt:lpstr>
      <vt:lpstr>Internet filtering: how it works   </vt:lpstr>
      <vt:lpstr>Why use internet filters at all? </vt:lpstr>
      <vt:lpstr>Problems with internet filtering </vt:lpstr>
      <vt:lpstr>What can be done about internet filtering? </vt:lpstr>
      <vt:lpstr>Wrapping up</vt:lpstr>
      <vt:lpstr>For more information…</vt:lpstr>
      <vt:lpstr>PowerPoint Presentation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Practicing intellectual freedom in libraries </dc:title>
  <dc:creator>Oltmann, Shannon</dc:creator>
  <cp:lastModifiedBy>Oltmann, Shannon</cp:lastModifiedBy>
  <cp:revision>248</cp:revision>
  <dcterms:created xsi:type="dcterms:W3CDTF">2019-05-04T16:00:26Z</dcterms:created>
  <dcterms:modified xsi:type="dcterms:W3CDTF">2019-05-15T01:46:10Z</dcterms:modified>
</cp:coreProperties>
</file>