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8"/>
  </p:notesMasterIdLst>
  <p:sldIdLst>
    <p:sldId id="256" r:id="rId2"/>
    <p:sldId id="259" r:id="rId3"/>
    <p:sldId id="258" r:id="rId4"/>
    <p:sldId id="263" r:id="rId5"/>
    <p:sldId id="262" r:id="rId6"/>
    <p:sldId id="265" r:id="rId7"/>
    <p:sldId id="261" r:id="rId8"/>
    <p:sldId id="266" r:id="rId9"/>
    <p:sldId id="264" r:id="rId10"/>
    <p:sldId id="267" r:id="rId11"/>
    <p:sldId id="268" r:id="rId12"/>
    <p:sldId id="269" r:id="rId13"/>
    <p:sldId id="270" r:id="rId14"/>
    <p:sldId id="271" r:id="rId15"/>
    <p:sldId id="297" r:id="rId16"/>
    <p:sldId id="273" r:id="rId17"/>
    <p:sldId id="274" r:id="rId18"/>
    <p:sldId id="277" r:id="rId19"/>
    <p:sldId id="275" r:id="rId20"/>
    <p:sldId id="276" r:id="rId21"/>
    <p:sldId id="301" r:id="rId22"/>
    <p:sldId id="302" r:id="rId23"/>
    <p:sldId id="320" r:id="rId24"/>
    <p:sldId id="317" r:id="rId25"/>
    <p:sldId id="318" r:id="rId26"/>
    <p:sldId id="321" r:id="rId27"/>
    <p:sldId id="322" r:id="rId28"/>
    <p:sldId id="304" r:id="rId29"/>
    <p:sldId id="312" r:id="rId30"/>
    <p:sldId id="314" r:id="rId31"/>
    <p:sldId id="315" r:id="rId32"/>
    <p:sldId id="310" r:id="rId33"/>
    <p:sldId id="316" r:id="rId34"/>
    <p:sldId id="281" r:id="rId35"/>
    <p:sldId id="280" r:id="rId36"/>
    <p:sldId id="283" r:id="rId37"/>
    <p:sldId id="285" r:id="rId38"/>
    <p:sldId id="286" r:id="rId39"/>
    <p:sldId id="284" r:id="rId40"/>
    <p:sldId id="295" r:id="rId41"/>
    <p:sldId id="288" r:id="rId42"/>
    <p:sldId id="289" r:id="rId43"/>
    <p:sldId id="290" r:id="rId44"/>
    <p:sldId id="319" r:id="rId45"/>
    <p:sldId id="291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DAB75"/>
    <a:srgbClr val="2CA678"/>
    <a:srgbClr val="00CC99"/>
    <a:srgbClr val="3EC27D"/>
    <a:srgbClr val="33993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773" autoAdjust="0"/>
    <p:restoredTop sz="95907" autoAdjust="0"/>
  </p:normalViewPr>
  <p:slideViewPr>
    <p:cSldViewPr>
      <p:cViewPr varScale="1">
        <p:scale>
          <a:sx n="67" d="100"/>
          <a:sy n="67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341231651599106"/>
          <c:y val="0"/>
          <c:w val="0.42947688830562847"/>
          <c:h val="0.857168297663944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 (percent)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Internet </c:v>
                </c:pt>
                <c:pt idx="1">
                  <c:v>Broadband</c:v>
                </c:pt>
                <c:pt idx="2">
                  <c:v>Smartphone (2011-2016)</c:v>
                </c:pt>
                <c:pt idx="3">
                  <c:v>Tablet (2007-2016)</c:v>
                </c:pt>
                <c:pt idx="4">
                  <c:v>Social Media (2010-2016)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1</c:v>
                </c:pt>
                <c:pt idx="2">
                  <c:v>11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 (percent)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Internet </c:v>
                </c:pt>
                <c:pt idx="1">
                  <c:v>Broadband</c:v>
                </c:pt>
                <c:pt idx="2">
                  <c:v>Smartphone (2011-2016)</c:v>
                </c:pt>
                <c:pt idx="3">
                  <c:v>Tablet (2007-2016)</c:v>
                </c:pt>
                <c:pt idx="4">
                  <c:v>Social Media (2010-2016)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67</c:v>
                </c:pt>
                <c:pt idx="1">
                  <c:v>51</c:v>
                </c:pt>
                <c:pt idx="2">
                  <c:v>42</c:v>
                </c:pt>
                <c:pt idx="3">
                  <c:v>32</c:v>
                </c:pt>
                <c:pt idx="4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368128"/>
        <c:axId val="123020032"/>
      </c:barChart>
      <c:catAx>
        <c:axId val="120368128"/>
        <c:scaling>
          <c:orientation val="minMax"/>
        </c:scaling>
        <c:delete val="0"/>
        <c:axPos val="l"/>
        <c:majorTickMark val="out"/>
        <c:minorTickMark val="none"/>
        <c:tickLblPos val="nextTo"/>
        <c:crossAx val="123020032"/>
        <c:crosses val="autoZero"/>
        <c:auto val="1"/>
        <c:lblAlgn val="ctr"/>
        <c:lblOffset val="100"/>
        <c:noMultiLvlLbl val="0"/>
      </c:catAx>
      <c:valAx>
        <c:axId val="1230200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0368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 w="38100">
      <a:solidFill>
        <a:schemeClr val="accent6">
          <a:lumMod val="7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65-59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Use Internet</c:v>
                </c:pt>
                <c:pt idx="1">
                  <c:v>Home broadband </c:v>
                </c:pt>
                <c:pt idx="2">
                  <c:v>Own Smartphone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82</c:v>
                </c:pt>
                <c:pt idx="1">
                  <c:v>66</c:v>
                </c:pt>
                <c:pt idx="2">
                  <c:v>59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70-74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Use Internet</c:v>
                </c:pt>
                <c:pt idx="1">
                  <c:v>Home broadband </c:v>
                </c:pt>
                <c:pt idx="2">
                  <c:v>Own Smartphone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75</c:v>
                </c:pt>
                <c:pt idx="1">
                  <c:v>61</c:v>
                </c:pt>
                <c:pt idx="2">
                  <c:v>49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75-79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Use Internet</c:v>
                </c:pt>
                <c:pt idx="1">
                  <c:v>Home broadband </c:v>
                </c:pt>
                <c:pt idx="2">
                  <c:v>Own Smartphone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60</c:v>
                </c:pt>
                <c:pt idx="1">
                  <c:v>41</c:v>
                </c:pt>
                <c:pt idx="2">
                  <c:v>31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80+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Use Internet</c:v>
                </c:pt>
                <c:pt idx="1">
                  <c:v>Home broadband </c:v>
                </c:pt>
                <c:pt idx="2">
                  <c:v>Own Smartphone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44</c:v>
                </c:pt>
                <c:pt idx="1">
                  <c:v>28</c:v>
                </c:pt>
                <c:pt idx="2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072512"/>
        <c:axId val="123074048"/>
      </c:barChart>
      <c:catAx>
        <c:axId val="123072512"/>
        <c:scaling>
          <c:orientation val="minMax"/>
        </c:scaling>
        <c:delete val="0"/>
        <c:axPos val="l"/>
        <c:majorTickMark val="out"/>
        <c:minorTickMark val="none"/>
        <c:tickLblPos val="nextTo"/>
        <c:crossAx val="123074048"/>
        <c:crosses val="autoZero"/>
        <c:auto val="1"/>
        <c:lblAlgn val="ctr"/>
        <c:lblOffset val="100"/>
        <c:noMultiLvlLbl val="0"/>
      </c:catAx>
      <c:valAx>
        <c:axId val="1230740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3072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 w="57150">
      <a:solidFill>
        <a:schemeClr val="accent6">
          <a:lumMod val="7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CD8F7-360B-4CD0-A7CD-B91C23984E87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3680F-3673-4B40-A0FA-A320480ADD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1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680F-3673-4B40-A0FA-A320480ADD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7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680F-3673-4B40-A0FA-A320480ADD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45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680F-3673-4B40-A0FA-A320480ADDB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6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9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8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6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0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4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4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DE72E-F597-4669-B078-542DFD3F7B23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BB8C4-D963-4853-8FA6-5E04CEC28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30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-clio.com/ABC-CLIOCorporate/product.aspx?pc=A6142P" TargetMode="External"/><Relationship Id="rId2" Type="http://schemas.openxmlformats.org/officeDocument/2006/relationships/hyperlink" Target="https://authorphyllisgoodman.wordpres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g"/><Relationship Id="rId9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367440" y="4191000"/>
            <a:ext cx="834267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Bebas"/>
              </a:rPr>
              <a:t>On the Go with Senior Services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791200"/>
            <a:ext cx="7772400" cy="6858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ebas"/>
              </a:rPr>
              <a:t>Library Programs for Any </a:t>
            </a:r>
            <a:r>
              <a:rPr lang="en-US" sz="2800" dirty="0" smtClean="0">
                <a:solidFill>
                  <a:schemeClr val="tx1"/>
                </a:solidFill>
                <a:latin typeface="Bebas"/>
              </a:rPr>
              <a:t>Place and </a:t>
            </a:r>
            <a:r>
              <a:rPr lang="en-US" sz="2800" dirty="0">
                <a:solidFill>
                  <a:schemeClr val="tx1"/>
                </a:solidFill>
                <a:latin typeface="Bebas"/>
              </a:rPr>
              <a:t>Any </a:t>
            </a:r>
            <a:r>
              <a:rPr lang="en-US" sz="2800" dirty="0" smtClean="0">
                <a:solidFill>
                  <a:schemeClr val="tx1"/>
                </a:solidFill>
                <a:latin typeface="Bebas"/>
              </a:rPr>
              <a:t>Time</a:t>
            </a:r>
            <a:endParaRPr lang="en-US" sz="2800" dirty="0">
              <a:solidFill>
                <a:schemeClr val="tx1"/>
              </a:solidFill>
              <a:latin typeface="Beba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2" b="19680"/>
          <a:stretch/>
        </p:blipFill>
        <p:spPr>
          <a:xfrm>
            <a:off x="1686150" y="122682"/>
            <a:ext cx="5705250" cy="387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83880" cy="10515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The Silent Generation(1928-1945)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752600"/>
            <a:ext cx="73914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ebas"/>
              </a:rPr>
              <a:t>In 2020: they will be 75 – 92 years old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3276600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Korean War, Cold War and the Space Race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Peace of postwar America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Stay at home moms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Birth of Rock and Roll, Television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Familiar Activities and Environments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27366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Baby Boomers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83880" cy="41879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ebas"/>
              </a:rPr>
              <a:t>Born between 1946 and 1964.</a:t>
            </a:r>
          </a:p>
          <a:p>
            <a:endParaRPr lang="en-US" dirty="0">
              <a:latin typeface="Bebas"/>
            </a:endParaRPr>
          </a:p>
          <a:p>
            <a:r>
              <a:rPr lang="en-US" dirty="0" smtClean="0">
                <a:latin typeface="Bebas"/>
              </a:rPr>
              <a:t>Began entering the older adult population in 2011.  </a:t>
            </a:r>
          </a:p>
          <a:p>
            <a:endParaRPr lang="en-US" dirty="0" smtClean="0">
              <a:latin typeface="Bebas"/>
            </a:endParaRPr>
          </a:p>
          <a:p>
            <a:r>
              <a:rPr lang="en-US" dirty="0" smtClean="0">
                <a:latin typeface="Bebas"/>
              </a:rPr>
              <a:t>They impacted events and societal issues throughout their life.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76" y="228600"/>
            <a:ext cx="8183880" cy="10515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Baby Boomer I (1946-1954)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555" y="1066800"/>
            <a:ext cx="7910689" cy="99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800" dirty="0" smtClean="0">
                <a:latin typeface="Bebas"/>
              </a:rPr>
              <a:t>In 2020: they will be 66 to 74 years of age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2533" y="24384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Idealistic, educated and question authority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Civil Rights Movement, Woodstock, Vietnam War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Mickey Mouse club, Gilligan’s Island, Twilight Zone, Ed Sullivan Show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Rock and Roll and Motown</a:t>
            </a:r>
            <a:endParaRPr lang="en-US" sz="32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8606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Baby Boomer II (1955-1964)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010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ebas"/>
              </a:rPr>
              <a:t>In 2020: they will be 55-65 years old</a:t>
            </a:r>
          </a:p>
          <a:p>
            <a:pPr marL="0" indent="0">
              <a:buNone/>
            </a:pPr>
            <a:endParaRPr lang="en-US" dirty="0" smtClean="0">
              <a:latin typeface="Beb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4384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Post Watergate and Nixon resignation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1979 oil embargo, Iranian hostage crisis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Heavy metal and hard rock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College educated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Bebas"/>
              </a:rPr>
              <a:t>May have learned technology as part of their </a:t>
            </a:r>
            <a:r>
              <a:rPr lang="en-US" sz="2800" dirty="0" smtClean="0">
                <a:latin typeface="Bebas"/>
              </a:rPr>
              <a:t>job</a:t>
            </a:r>
            <a:endParaRPr lang="en-US" sz="28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5891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95" y="1979821"/>
            <a:ext cx="818388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Generation X (1965-1980)</a:t>
            </a:r>
            <a:endParaRPr lang="en-US" sz="3600" dirty="0">
              <a:latin typeface="Beb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591" y="2741821"/>
            <a:ext cx="765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bas"/>
              </a:rPr>
              <a:t>In 2020: they will be 40-55 years of age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8403" y="3914818"/>
            <a:ext cx="81838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ebas"/>
              </a:rPr>
              <a:t>Millennials (1981-1996)</a:t>
            </a:r>
            <a:endParaRPr lang="en-US" sz="3600" dirty="0">
              <a:latin typeface="Beba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6407" y="4788187"/>
            <a:ext cx="7447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Bebas"/>
              </a:rPr>
              <a:t>In 2020:  they will be 24-39 years of 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2915" y="110586"/>
            <a:ext cx="369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ebas"/>
              </a:rPr>
              <a:t>On the Horizon</a:t>
            </a:r>
            <a:endParaRPr lang="en-US" sz="36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8153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Health of the Older Adult</a:t>
            </a:r>
            <a:endParaRPr lang="en-US" sz="3600" dirty="0">
              <a:latin typeface="Beba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85240"/>
            <a:ext cx="6781800" cy="4521200"/>
          </a:xfrm>
        </p:spPr>
      </p:pic>
    </p:spTree>
    <p:extLst>
      <p:ext uri="{BB962C8B-B14F-4D97-AF65-F5344CB8AC3E}">
        <p14:creationId xmlns:p14="http://schemas.microsoft.com/office/powerpoint/2010/main" val="8721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83880" cy="7543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The Aging Brain</a:t>
            </a:r>
            <a:endParaRPr lang="en-US" sz="3600" dirty="0">
              <a:latin typeface="Beba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" b="2739"/>
          <a:stretch/>
        </p:blipFill>
        <p:spPr>
          <a:xfrm>
            <a:off x="1295400" y="1074080"/>
            <a:ext cx="6705600" cy="5336027"/>
          </a:xfrm>
        </p:spPr>
      </p:pic>
      <p:sp>
        <p:nvSpPr>
          <p:cNvPr id="6" name="TextBox 5"/>
          <p:cNvSpPr txBox="1"/>
          <p:nvPr/>
        </p:nvSpPr>
        <p:spPr>
          <a:xfrm>
            <a:off x="6553200" y="6019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Bebas"/>
              </a:rPr>
              <a:t>Medlineplus.gov</a:t>
            </a:r>
            <a:endParaRPr lang="en-US" sz="1200" dirty="0">
              <a:solidFill>
                <a:srgbClr val="000000"/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325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3886200" cy="8229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Bi-Lateralization</a:t>
            </a:r>
            <a:endParaRPr lang="en-US" sz="3600" dirty="0">
              <a:latin typeface="Beba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015933" cy="4162118"/>
          </a:xfrm>
        </p:spPr>
      </p:pic>
    </p:spTree>
    <p:extLst>
      <p:ext uri="{BB962C8B-B14F-4D97-AF65-F5344CB8AC3E}">
        <p14:creationId xmlns:p14="http://schemas.microsoft.com/office/powerpoint/2010/main" val="28145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83880" cy="105156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bas"/>
              </a:rPr>
              <a:t>2001 Creativity Study </a:t>
            </a:r>
            <a:br>
              <a:rPr lang="en-US" sz="3600" dirty="0">
                <a:latin typeface="Bebas"/>
              </a:rPr>
            </a:br>
            <a:endParaRPr lang="en-US" sz="3600" dirty="0">
              <a:latin typeface="Beba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92073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Phyllis\AppData\Local\Microsoft\Windows\INetCache\IE\4TGB9R6T\palette_cutie_mark_by_rildraw-d4snlr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059">
            <a:off x="5351728" y="2861804"/>
            <a:ext cx="3461998" cy="34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44" y="0"/>
            <a:ext cx="6096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109681">
            <a:off x="6123926" y="498143"/>
            <a:ext cx="2788949" cy="79028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Dementia</a:t>
            </a:r>
            <a:endParaRPr lang="en-US" sz="3600" dirty="0">
              <a:latin typeface="Beba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9" y="5105400"/>
            <a:ext cx="86867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bas"/>
              </a:rPr>
              <a:t>***</a:t>
            </a:r>
            <a:r>
              <a:rPr lang="en-US" sz="3200" dirty="0" smtClean="0">
                <a:latin typeface="Bebas"/>
              </a:rPr>
              <a:t>Many </a:t>
            </a:r>
            <a:r>
              <a:rPr lang="en-US" sz="3200" dirty="0">
                <a:latin typeface="Bebas"/>
              </a:rPr>
              <a:t>still visit the library in the early stages of the </a:t>
            </a:r>
            <a:r>
              <a:rPr lang="en-US" sz="3200" dirty="0" smtClean="0">
                <a:latin typeface="Bebas"/>
              </a:rPr>
              <a:t>disease***</a:t>
            </a:r>
            <a:endParaRPr lang="en-US" sz="3200" dirty="0">
              <a:latin typeface="Bebas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599" y="762000"/>
            <a:ext cx="4038600" cy="397031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bas"/>
              </a:rPr>
              <a:t>One in ten have some form of Dementia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bas"/>
              </a:rPr>
              <a:t>50% of cases go undiagnosed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bas"/>
              </a:rPr>
              <a:t> Alzheimer’s disease accounts for   60-80% of dementia </a:t>
            </a:r>
            <a:r>
              <a:rPr lang="en-US" sz="2400" dirty="0" smtClean="0">
                <a:latin typeface="Bebas"/>
              </a:rPr>
              <a:t>cases</a:t>
            </a:r>
          </a:p>
          <a:p>
            <a:endParaRPr lang="en-US" sz="2400" dirty="0">
              <a:latin typeface="Bebas"/>
            </a:endParaRPr>
          </a:p>
          <a:p>
            <a:r>
              <a:rPr lang="en-US" sz="1200" dirty="0" smtClean="0">
                <a:latin typeface="Bebas"/>
              </a:rPr>
              <a:t>              (</a:t>
            </a:r>
            <a:r>
              <a:rPr lang="en-US" sz="1200" dirty="0">
                <a:latin typeface="Bebas"/>
              </a:rPr>
              <a:t>Alzheimer’s Association, </a:t>
            </a:r>
            <a:r>
              <a:rPr lang="en-US" sz="1200" dirty="0" smtClean="0">
                <a:latin typeface="Bebas"/>
              </a:rPr>
              <a:t>2019; </a:t>
            </a:r>
            <a:r>
              <a:rPr lang="en-US" sz="1200" dirty="0">
                <a:latin typeface="Bebas"/>
              </a:rPr>
              <a:t>WebMD, </a:t>
            </a:r>
            <a:r>
              <a:rPr lang="en-US" sz="1200" dirty="0" smtClean="0">
                <a:latin typeface="Bebas"/>
              </a:rPr>
              <a:t>2016)</a:t>
            </a:r>
            <a:endParaRPr lang="en-US" sz="1200" dirty="0">
              <a:latin typeface="Bebas"/>
            </a:endParaRPr>
          </a:p>
        </p:txBody>
      </p:sp>
      <p:sp>
        <p:nvSpPr>
          <p:cNvPr id="8" name="TextBox 7"/>
          <p:cNvSpPr txBox="1"/>
          <p:nvPr/>
        </p:nvSpPr>
        <p:spPr>
          <a:xfrm rot="1213507">
            <a:off x="5451277" y="1610288"/>
            <a:ext cx="321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bas"/>
              </a:rPr>
              <a:t>Memory, Speech, Perception</a:t>
            </a:r>
            <a:endParaRPr lang="en-US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5883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Bebas"/>
              </a:rPr>
              <a:t>My  name is Phyllis Goodman</a:t>
            </a:r>
          </a:p>
          <a:p>
            <a:pPr marL="0" indent="0">
              <a:buNone/>
            </a:pPr>
            <a:endParaRPr lang="en-US" sz="3600" dirty="0" smtClean="0">
              <a:latin typeface="Bebas"/>
            </a:endParaRPr>
          </a:p>
          <a:p>
            <a:pPr marL="0" indent="0">
              <a:buNone/>
            </a:pPr>
            <a:endParaRPr lang="en-US" sz="3600" dirty="0" smtClean="0">
              <a:latin typeface="Bebas"/>
            </a:endParaRP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://authorphyllisgoodman.wordpress.com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amazon.com/author/phyllisgoodman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abc-clio.com/ABC-CLIOCorporate/product.aspx?pc=A6142P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latin typeface="Bebas"/>
              </a:rPr>
              <a:t>Instagram.com/</a:t>
            </a:r>
            <a:r>
              <a:rPr lang="en-US" sz="2400" dirty="0" err="1" smtClean="0">
                <a:latin typeface="Bebas"/>
              </a:rPr>
              <a:t>authorphyllisgoodman</a:t>
            </a:r>
            <a:endParaRPr lang="en-US" sz="2400" dirty="0">
              <a:latin typeface="Beba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10172" b="34454"/>
          <a:stretch/>
        </p:blipFill>
        <p:spPr>
          <a:xfrm>
            <a:off x="6451812" y="1066800"/>
            <a:ext cx="241925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82" y="152400"/>
            <a:ext cx="8183880" cy="8229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Living Arrangements</a:t>
            </a:r>
            <a:endParaRPr lang="en-US" sz="3600" dirty="0">
              <a:latin typeface="Beb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956" y="990600"/>
            <a:ext cx="84779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bas"/>
              </a:rPr>
              <a:t>Nine out of ten older adults prefer to age at home</a:t>
            </a:r>
            <a:r>
              <a:rPr lang="en-US" sz="1400" dirty="0" smtClean="0">
                <a:latin typeface="Bebas"/>
              </a:rPr>
              <a:t>.  (AARP, 2012)</a:t>
            </a:r>
          </a:p>
          <a:p>
            <a:endParaRPr lang="en-US" dirty="0">
              <a:latin typeface="Bebas"/>
            </a:endParaRPr>
          </a:p>
          <a:p>
            <a:r>
              <a:rPr lang="en-US" sz="3200" dirty="0" smtClean="0">
                <a:latin typeface="Bebas"/>
              </a:rPr>
              <a:t>More housing and living options are available than for previous generations.</a:t>
            </a:r>
          </a:p>
          <a:p>
            <a:endParaRPr lang="en-US" dirty="0">
              <a:latin typeface="Bebas"/>
            </a:endParaRPr>
          </a:p>
          <a:p>
            <a:endParaRPr lang="en-US" dirty="0">
              <a:latin typeface="Beb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7814" y="3601849"/>
            <a:ext cx="7356239" cy="31189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ebas"/>
              </a:rPr>
              <a:t>Living in assisted living, long </a:t>
            </a:r>
            <a:r>
              <a:rPr lang="en-US" sz="2800" dirty="0">
                <a:latin typeface="Bebas"/>
              </a:rPr>
              <a:t>term </a:t>
            </a:r>
            <a:r>
              <a:rPr lang="en-US" sz="2800" dirty="0" smtClean="0">
                <a:latin typeface="Bebas"/>
              </a:rPr>
              <a:t>care or nursing homes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ebas"/>
              </a:rPr>
              <a:t>Attending adult </a:t>
            </a:r>
            <a:r>
              <a:rPr lang="en-US" sz="2800" dirty="0">
                <a:latin typeface="Bebas"/>
              </a:rPr>
              <a:t>day care centers </a:t>
            </a:r>
            <a:r>
              <a:rPr lang="en-US" sz="2800" dirty="0" smtClean="0">
                <a:latin typeface="Bebas"/>
              </a:rPr>
              <a:t>or memory cafes</a:t>
            </a:r>
            <a:endParaRPr lang="en-US" sz="2800" dirty="0">
              <a:latin typeface="Beb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6350168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Bebas"/>
              </a:rPr>
              <a:t>Administration on Aging, 2018</a:t>
            </a:r>
            <a:endParaRPr lang="en-US" sz="1100" dirty="0">
              <a:solidFill>
                <a:schemeClr val="bg1"/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21314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8683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Bebas"/>
              </a:rPr>
              <a:t>Use of Technology Among Adults 65 and Older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151708"/>
              </p:ext>
            </p:extLst>
          </p:nvPr>
        </p:nvGraphicFramePr>
        <p:xfrm>
          <a:off x="457200" y="15240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24600" y="5791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ebas"/>
              </a:rPr>
              <a:t>Pew Research Center, 2017</a:t>
            </a:r>
            <a:endParaRPr lang="en-US" sz="1200" dirty="0">
              <a:solidFill>
                <a:schemeClr val="bg1">
                  <a:lumMod val="20000"/>
                  <a:lumOff val="80000"/>
                </a:schemeClr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8214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ebas"/>
              </a:rPr>
              <a:t>T</a:t>
            </a:r>
            <a:r>
              <a:rPr lang="en-US" dirty="0" smtClean="0">
                <a:latin typeface="Bebas"/>
              </a:rPr>
              <a:t>echnology </a:t>
            </a:r>
            <a:r>
              <a:rPr lang="en-US" dirty="0">
                <a:latin typeface="Bebas"/>
              </a:rPr>
              <a:t>use is limited among those ages 75 and up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1555876"/>
              </p:ext>
            </p:extLst>
          </p:nvPr>
        </p:nvGraphicFramePr>
        <p:xfrm>
          <a:off x="685800" y="1981200"/>
          <a:ext cx="8001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5992653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ebas"/>
              </a:rPr>
              <a:t>Pew Research Center, 2016</a:t>
            </a:r>
            <a:endParaRPr lang="en-US" sz="10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26382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16" y="5750199"/>
            <a:ext cx="4117357" cy="80300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Bebas"/>
              </a:rPr>
              <a:t>Where are the Older Adults in your Community?</a:t>
            </a:r>
            <a:endParaRPr lang="en-US" sz="2800" dirty="0">
              <a:latin typeface="Bebas"/>
            </a:endParaRPr>
          </a:p>
        </p:txBody>
      </p:sp>
      <p:pic>
        <p:nvPicPr>
          <p:cNvPr id="1029" name="Picture 5" descr="C:\Users\Phyllis\AppData\Local\Microsoft\Windows\INetCache\IE\2IRB6PWD\shutterstock_15175291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9" y="2971800"/>
            <a:ext cx="2701222" cy="1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9244" y="2381250"/>
            <a:ext cx="4114800" cy="3390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85625" y="152400"/>
            <a:ext cx="4602038" cy="2224087"/>
          </a:xfrm>
          <a:prstGeom prst="triangle">
            <a:avLst>
              <a:gd name="adj" fmla="val 48947"/>
            </a:avLst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Phyllis\AppData\Local\Microsoft\Windows\INetCache\IE\4TGB9R6T\RetirementHom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3" y="2167184"/>
            <a:ext cx="1688233" cy="12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hyllis\AppData\Local\Microsoft\Windows\INetCache\IE\6U4H7GS5\Screen-Shot-2014-11-06-at-9.07.49-PM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77" y="2326377"/>
            <a:ext cx="2505323" cy="12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hyllis\AppData\Local\Microsoft\Windows\INetCache\IE\EQQ2FPPN\nursing-home-3-771x514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4" y="3271846"/>
            <a:ext cx="2397294" cy="15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hyllis\AppData\Local\Microsoft\Windows\INetCache\IE\2IRB6PWD\Tea%20Cosy%20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30264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hyllis\AppData\Local\Microsoft\Windows\INetCache\IE\6U4H7GS5\FSC_MemoryCafe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4" y="4786192"/>
            <a:ext cx="4068637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yllis\AppData\Local\Microsoft\Windows\INetCache\IE\EQQ2FPPN\Senior-Housing_Solar-Panels_0081-771x514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4" b="11636"/>
          <a:stretch/>
        </p:blipFill>
        <p:spPr bwMode="auto">
          <a:xfrm>
            <a:off x="1191360" y="1264443"/>
            <a:ext cx="2350008" cy="10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hyllis\AppData\Local\Microsoft\Windows\INetCache\IE\4TGB9R6T\shutterstock_151752917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9" y="2621952"/>
            <a:ext cx="1524000" cy="10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hyllis\AppData\Local\Microsoft\Windows\INetCache\IE\2IRB6PWD\what-to-expect-your-first-week-after-joining-an-assisted-living-community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92314"/>
            <a:ext cx="1330018" cy="8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hyllis\AppData\Local\Microsoft\Windows\INetCache\IE\6U4H7GS5\caregiver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r="7919"/>
          <a:stretch/>
        </p:blipFill>
        <p:spPr bwMode="auto">
          <a:xfrm>
            <a:off x="2667000" y="1276350"/>
            <a:ext cx="1094588" cy="10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4692773" y="2405665"/>
            <a:ext cx="147942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0473" y="3344024"/>
            <a:ext cx="721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96050" y="4396968"/>
            <a:ext cx="21619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36537" y="602145"/>
            <a:ext cx="13970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44044" y="345043"/>
            <a:ext cx="1959230" cy="5142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Bebas"/>
              </a:rPr>
              <a:t>What information are you looking for?</a:t>
            </a:r>
            <a:endParaRPr lang="en-US" sz="1400" dirty="0">
              <a:latin typeface="Beba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34200" y="4033317"/>
            <a:ext cx="1943100" cy="6963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Bebas"/>
              </a:rPr>
              <a:t>American FactFinder, U.S. Census, American Community Survey</a:t>
            </a:r>
            <a:endParaRPr lang="en-US" sz="1200" dirty="0">
              <a:latin typeface="Beba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15643" y="2971800"/>
            <a:ext cx="1333500" cy="7273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Bebas"/>
              </a:rPr>
              <a:t>Caregiver support groups</a:t>
            </a:r>
            <a:endParaRPr lang="en-US" sz="1400" dirty="0">
              <a:latin typeface="Beba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24600" y="2163773"/>
            <a:ext cx="2057400" cy="48378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Bebas"/>
              </a:rPr>
              <a:t>Organizations working with older adults</a:t>
            </a:r>
            <a:endParaRPr lang="en-US" sz="1400" dirty="0">
              <a:latin typeface="Beba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967494" y="5163895"/>
            <a:ext cx="1273497" cy="68631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Bebas"/>
              </a:rPr>
              <a:t>Focus Groups, Surveys</a:t>
            </a:r>
            <a:endParaRPr lang="en-US" sz="1400" dirty="0">
              <a:latin typeface="Beba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590473" y="5534715"/>
            <a:ext cx="118655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21494" y="1461192"/>
            <a:ext cx="871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951165" y="1276350"/>
            <a:ext cx="1813667" cy="38140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Bebas"/>
              </a:rPr>
              <a:t>Library Statistics</a:t>
            </a:r>
            <a:endParaRPr lang="en-US" sz="14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2675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latin typeface="Bebas"/>
              </a:rPr>
              <a:t>Interacting </a:t>
            </a:r>
            <a:r>
              <a:rPr lang="en-US" dirty="0">
                <a:latin typeface="Bebas"/>
              </a:rPr>
              <a:t>with Older Adults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0240" y="2428751"/>
            <a:ext cx="3040160" cy="30480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oup 12"/>
          <p:cNvGrpSpPr/>
          <p:nvPr/>
        </p:nvGrpSpPr>
        <p:grpSpPr>
          <a:xfrm>
            <a:off x="3200400" y="1346656"/>
            <a:ext cx="1536748" cy="1396544"/>
            <a:chOff x="3276600" y="1676400"/>
            <a:chExt cx="1219200" cy="1219200"/>
          </a:xfrm>
        </p:grpSpPr>
        <p:sp>
          <p:nvSpPr>
            <p:cNvPr id="8" name="Flowchart: Connector 7"/>
            <p:cNvSpPr/>
            <p:nvPr/>
          </p:nvSpPr>
          <p:spPr>
            <a:xfrm flipH="1">
              <a:off x="3276600" y="1676400"/>
              <a:ext cx="1219200" cy="1219200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1200" dirty="0">
                <a:latin typeface="Beba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67100" y="2042604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Bebas"/>
                </a:rPr>
                <a:t>Know Yourself </a:t>
              </a:r>
              <a:endParaRPr lang="en-US" sz="1600" dirty="0">
                <a:solidFill>
                  <a:srgbClr val="000000"/>
                </a:solidFill>
                <a:latin typeface="Beba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201" y="3029911"/>
            <a:ext cx="1531984" cy="1600200"/>
            <a:chOff x="4197447" y="3581400"/>
            <a:chExt cx="1136553" cy="1066800"/>
          </a:xfrm>
        </p:grpSpPr>
        <p:sp>
          <p:nvSpPr>
            <p:cNvPr id="6" name="Flowchart: Connector 5"/>
            <p:cNvSpPr/>
            <p:nvPr/>
          </p:nvSpPr>
          <p:spPr>
            <a:xfrm>
              <a:off x="4197447" y="3581400"/>
              <a:ext cx="1136553" cy="1066800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7200" y="3886200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Bebas"/>
                </a:rPr>
                <a:t>Get to Know Your Audience</a:t>
              </a:r>
              <a:endParaRPr lang="en-US" sz="1600" dirty="0">
                <a:solidFill>
                  <a:srgbClr val="000000"/>
                </a:solidFill>
                <a:latin typeface="Beba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00334" y="4915275"/>
            <a:ext cx="1711274" cy="1600200"/>
            <a:chOff x="4267199" y="5257800"/>
            <a:chExt cx="1150985" cy="1219199"/>
          </a:xfrm>
        </p:grpSpPr>
        <p:sp>
          <p:nvSpPr>
            <p:cNvPr id="7" name="Flowchart: Connector 6"/>
            <p:cNvSpPr/>
            <p:nvPr/>
          </p:nvSpPr>
          <p:spPr>
            <a:xfrm>
              <a:off x="4267199" y="5257800"/>
              <a:ext cx="1150985" cy="1219199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75184" y="5482677"/>
              <a:ext cx="1143000" cy="82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Bebas"/>
                </a:rPr>
                <a:t>Make Sure Everyone Can See and Hear You</a:t>
              </a:r>
              <a:endParaRPr lang="en-US" sz="1600" dirty="0">
                <a:solidFill>
                  <a:srgbClr val="000000"/>
                </a:solidFill>
                <a:latin typeface="Beba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76800" y="166371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Capitalize Own Your Strengths </a:t>
            </a:r>
            <a:endParaRPr lang="en-US" sz="1600" dirty="0">
              <a:latin typeface="Beba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2600" y="3256081"/>
            <a:ext cx="2667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Arrive Early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Be Flexible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Be Consistent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Encourage </a:t>
            </a:r>
            <a:r>
              <a:rPr lang="en-US" sz="1600" dirty="0" smtClean="0">
                <a:latin typeface="Bebas"/>
              </a:rPr>
              <a:t>participation</a:t>
            </a:r>
            <a:endParaRPr lang="en-US" sz="1600" dirty="0">
              <a:latin typeface="Beba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Evaluation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63079" y="5108163"/>
            <a:ext cx="40237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Seat at tables or in a semi-circle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Make </a:t>
            </a:r>
            <a:r>
              <a:rPr lang="en-US" sz="1600" dirty="0">
                <a:latin typeface="Bebas"/>
              </a:rPr>
              <a:t>eye contact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Speak </a:t>
            </a:r>
            <a:r>
              <a:rPr lang="en-US" sz="1600" dirty="0">
                <a:latin typeface="Bebas"/>
              </a:rPr>
              <a:t>clearly, distinctly and </a:t>
            </a:r>
            <a:r>
              <a:rPr lang="en-US" sz="1600" dirty="0" smtClean="0">
                <a:latin typeface="Bebas"/>
              </a:rPr>
              <a:t>moderately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Ask questions</a:t>
            </a:r>
            <a:endParaRPr lang="en-US" sz="1600" dirty="0">
              <a:latin typeface="Bebas"/>
            </a:endParaRPr>
          </a:p>
          <a:p>
            <a:pPr lvl="0"/>
            <a:endParaRPr lang="en-US" sz="2000" dirty="0">
              <a:latin typeface="Beba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48000" y="2718002"/>
            <a:ext cx="392517" cy="406198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44258" y="3952751"/>
            <a:ext cx="565743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43200" y="5108163"/>
            <a:ext cx="375829" cy="260387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bas"/>
              </a:rPr>
              <a:t>Interacting  </a:t>
            </a:r>
            <a:r>
              <a:rPr lang="en-US" dirty="0">
                <a:latin typeface="Bebas"/>
              </a:rPr>
              <a:t>with Older Adults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04786" y="1905000"/>
            <a:ext cx="3276600" cy="31242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lowchart: Connector 8"/>
          <p:cNvSpPr/>
          <p:nvPr/>
        </p:nvSpPr>
        <p:spPr>
          <a:xfrm>
            <a:off x="3747404" y="1424791"/>
            <a:ext cx="1512096" cy="1447800"/>
          </a:xfrm>
          <a:prstGeom prst="flowChartConnector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09330" y="1905000"/>
            <a:ext cx="1188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ebas"/>
              </a:rPr>
              <a:t> Materials </a:t>
            </a:r>
            <a:endParaRPr lang="en-US" sz="1600" dirty="0">
              <a:solidFill>
                <a:srgbClr val="000000"/>
              </a:solidFill>
              <a:latin typeface="Bebas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284472" y="4891644"/>
            <a:ext cx="1512096" cy="1447800"/>
          </a:xfrm>
          <a:prstGeom prst="flowChartConnector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4158852" y="3391138"/>
            <a:ext cx="1512096" cy="1447800"/>
          </a:xfrm>
          <a:prstGeom prst="flowChartConnector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81500" y="394626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ebas"/>
              </a:rPr>
              <a:t>  Crafts </a:t>
            </a:r>
            <a:endParaRPr lang="en-US" sz="1600" dirty="0">
              <a:solidFill>
                <a:srgbClr val="000000"/>
              </a:solidFill>
              <a:latin typeface="Beba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7829" y="5449413"/>
            <a:ext cx="132873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Volunteers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0200" y="1486971"/>
            <a:ext cx="342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Large pictures and illustrations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Large Fonts for reading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Magnifiers, recorders, helpers to assist with physical disabilities </a:t>
            </a:r>
            <a:endParaRPr lang="en-US" sz="1600" dirty="0" smtClean="0">
              <a:latin typeface="Beba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Engaging activities</a:t>
            </a:r>
            <a:endParaRPr lang="en-US" sz="1600" dirty="0">
              <a:latin typeface="Beba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3315324"/>
            <a:ext cx="2971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Know group’s abilities</a:t>
            </a:r>
            <a:endParaRPr lang="en-US" sz="1600" dirty="0">
              <a:latin typeface="Beba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Plan ahead for difficult </a:t>
            </a:r>
            <a:r>
              <a:rPr lang="en-US" sz="1600" dirty="0" smtClean="0">
                <a:latin typeface="Bebas"/>
              </a:rPr>
              <a:t>tasks</a:t>
            </a:r>
            <a:endParaRPr lang="en-US" sz="1600" dirty="0">
              <a:latin typeface="Beba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ebas"/>
              </a:rPr>
              <a:t>Consider whether the craft adds to the program.</a:t>
            </a:r>
            <a:endParaRPr lang="en-US" sz="1600" dirty="0">
              <a:latin typeface="Bebas"/>
            </a:endParaRPr>
          </a:p>
          <a:p>
            <a:pPr lvl="0"/>
            <a:endParaRPr lang="en-US" dirty="0">
              <a:latin typeface="Beba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1439" y="5200045"/>
            <a:ext cx="3371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Skills or expertise to present a program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ebas"/>
              </a:rPr>
              <a:t>Help with activities or crafts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10334" y="2161983"/>
            <a:ext cx="654394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4728" y="4082159"/>
            <a:ext cx="458392" cy="21639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5509" y="4891644"/>
            <a:ext cx="572022" cy="228719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Bebas"/>
              </a:rPr>
              <a:t>Dementia</a:t>
            </a:r>
            <a:endParaRPr lang="en-US" sz="4000" dirty="0">
              <a:latin typeface="Beba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2133600"/>
            <a:ext cx="2819400" cy="281940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3248025" y="2819400"/>
            <a:ext cx="5562600" cy="233910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Bebas"/>
              </a:rPr>
              <a:t>“When </a:t>
            </a:r>
            <a:r>
              <a:rPr lang="en-US" sz="3200" dirty="0">
                <a:solidFill>
                  <a:srgbClr val="000000"/>
                </a:solidFill>
                <a:latin typeface="Bebas"/>
              </a:rPr>
              <a:t>you’ve met one person with dementia, you’ve met one person with dementia.”</a:t>
            </a:r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605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Bebas"/>
              </a:rPr>
              <a:t>Interacting with Individuals who have Dementia </a:t>
            </a:r>
            <a:endParaRPr lang="en-US" sz="3600" dirty="0">
              <a:latin typeface="Beba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4786" y="3429000"/>
            <a:ext cx="3300414" cy="3298239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3657600" y="1295400"/>
            <a:ext cx="5181600" cy="526297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Treat as adults with individual interests, abilities and experiences.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Focus on remaining strengths.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Preserve dignity, self esteem and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Provide opportunities for social interactions and participation in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Speak slower and allow time to respond.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Accept the individual’s reality.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Bebas"/>
              </a:rPr>
              <a:t>Persons with Dementia still enjoy reading.</a:t>
            </a:r>
            <a:endParaRPr lang="en-US" sz="2400" dirty="0">
              <a:solidFill>
                <a:srgbClr val="000000"/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0113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:\Users\Phyllis\AppData\Local\Microsoft\Windows\INetCache\IE\4TGB9R6T\9804763243_5aa2952f17_z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6085055" cy="415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Bebas"/>
              </a:rPr>
              <a:t>There is No One Size Fits All Programming</a:t>
            </a:r>
            <a:endParaRPr lang="en-US" sz="4000" i="1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2023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73" y="381000"/>
            <a:ext cx="7409184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Bebas"/>
              </a:rPr>
              <a:t>Look at Your Own Resources First</a:t>
            </a:r>
            <a:endParaRPr lang="en-US" sz="3600" i="1" dirty="0">
              <a:latin typeface="Beba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3" y="1361039"/>
            <a:ext cx="7281863" cy="5320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6616">
            <a:off x="7338257" y="3181776"/>
            <a:ext cx="1800008" cy="1350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1861">
            <a:off x="6954904" y="5143762"/>
            <a:ext cx="1916496" cy="1437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6" y="1828800"/>
            <a:ext cx="1510014" cy="2243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" y="5333999"/>
            <a:ext cx="1889315" cy="1404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799">
            <a:off x="1894070" y="4672209"/>
            <a:ext cx="1617789" cy="20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600" dirty="0" smtClean="0">
                <a:latin typeface="Bebas"/>
              </a:rPr>
              <a:t>Who is the older adult population</a:t>
            </a:r>
          </a:p>
          <a:p>
            <a:endParaRPr lang="en-US" sz="3600" dirty="0" smtClean="0">
              <a:latin typeface="Bebas"/>
            </a:endParaRPr>
          </a:p>
          <a:p>
            <a:r>
              <a:rPr lang="en-US" sz="3600" dirty="0">
                <a:latin typeface="Bebas"/>
              </a:rPr>
              <a:t>Working with the older adult </a:t>
            </a:r>
            <a:r>
              <a:rPr lang="en-US" sz="3600" dirty="0" smtClean="0">
                <a:latin typeface="Bebas"/>
              </a:rPr>
              <a:t>population</a:t>
            </a:r>
          </a:p>
          <a:p>
            <a:pPr marL="0" indent="0">
              <a:buNone/>
            </a:pPr>
            <a:endParaRPr lang="en-US" sz="3600" dirty="0">
              <a:latin typeface="Bebas"/>
            </a:endParaRPr>
          </a:p>
          <a:p>
            <a:r>
              <a:rPr lang="en-US" sz="3600" dirty="0" smtClean="0">
                <a:latin typeface="Bebas"/>
              </a:rPr>
              <a:t>Creating programs for older adults</a:t>
            </a:r>
          </a:p>
          <a:p>
            <a:pPr marL="0" indent="0">
              <a:buNone/>
            </a:pPr>
            <a:endParaRPr lang="en-US" sz="3600" dirty="0" smtClean="0">
              <a:latin typeface="Bebas"/>
            </a:endParaRPr>
          </a:p>
          <a:p>
            <a:r>
              <a:rPr lang="en-US" sz="3600" dirty="0" smtClean="0">
                <a:latin typeface="Bebas"/>
              </a:rPr>
              <a:t>Programs that have worked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Bebas"/>
              </a:rPr>
              <a:t>Topics that Will be Discussed</a:t>
            </a:r>
            <a:endParaRPr lang="en-US" sz="36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5225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39" y="233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  In-House Programs</a:t>
            </a:r>
            <a:endParaRPr lang="en-US" sz="3600" dirty="0">
              <a:latin typeface="Beba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2" y="1010382"/>
            <a:ext cx="3246928" cy="2164620"/>
          </a:xfrm>
        </p:spPr>
      </p:pic>
      <p:pic>
        <p:nvPicPr>
          <p:cNvPr id="1026" name="Picture 2" descr="C:\Users\Phyllis\AppData\Local\Microsoft\Windows\INetCache\IE\2IRB6PWD\Boxwood_computers_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92469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hyllis\AppData\Local\Microsoft\Windows\INetCache\IE\EQQ2FPPN\6922972412_13a4c13db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90" y="3880069"/>
            <a:ext cx="2233448" cy="29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yllis\AppData\Local\Microsoft\Windows\INetCache\IE\4TGB9R6T\gif_9_drama_masks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4749">
            <a:off x="441557" y="2891463"/>
            <a:ext cx="1869500" cy="1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753" y="5351499"/>
            <a:ext cx="314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ebas"/>
              </a:rPr>
              <a:t>Local Organizations presenting in-house programs</a:t>
            </a:r>
            <a:endParaRPr lang="en-US" sz="2400" dirty="0">
              <a:latin typeface="Beba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50292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ebas"/>
              </a:rPr>
              <a:t>Staff or Volunteers expertise</a:t>
            </a:r>
            <a:endParaRPr lang="en-US" sz="2400" dirty="0">
              <a:latin typeface="Beba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711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ebas"/>
              </a:rPr>
              <a:t>Computer Programs</a:t>
            </a:r>
            <a:endParaRPr lang="en-US" sz="2400" dirty="0">
              <a:latin typeface="Bebas"/>
            </a:endParaRPr>
          </a:p>
        </p:txBody>
      </p:sp>
      <p:pic>
        <p:nvPicPr>
          <p:cNvPr id="1028" name="Picture 4" descr="C:\Users\Phyllis\AppData\Local\Microsoft\Windows\INetCache\IE\EQQ2FPPN\Red_wolf_pups_-_captive_breeding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9744"/>
            <a:ext cx="1943532" cy="29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Toot Your Own Horn </a:t>
            </a:r>
            <a:endParaRPr lang="en-US" sz="3600" dirty="0">
              <a:latin typeface="Bebas"/>
            </a:endParaRPr>
          </a:p>
        </p:txBody>
      </p:sp>
      <p:pic>
        <p:nvPicPr>
          <p:cNvPr id="3074" name="Picture 2" descr="C:\Users\Phyllis\AppData\Local\Microsoft\Windows\INetCache\IE\2IRB6PWD\Wikimedia_boards_training_workshop_March_2014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48600" cy="51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7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A Few More Ideas </a:t>
            </a:r>
            <a:endParaRPr lang="en-US" sz="3600" dirty="0">
              <a:latin typeface="Bebas"/>
            </a:endParaRPr>
          </a:p>
        </p:txBody>
      </p:sp>
      <p:pic>
        <p:nvPicPr>
          <p:cNvPr id="4098" name="Picture 2" descr="C:\Users\Phyllis\AppData\Local\Microsoft\Windows\INetCache\IE\EQQ2FPPN\creative_writing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7" y="838200"/>
            <a:ext cx="3153113" cy="29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Phyllis\AppData\Local\Microsoft\Windows\INetCache\IE\EQQ2FPPN\1352838122465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07949"/>
            <a:ext cx="3343150" cy="375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886" y="4875139"/>
            <a:ext cx="2310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ebas"/>
              </a:rPr>
              <a:t>Free quizzes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ebas"/>
              </a:rPr>
              <a:t>Trivia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ebas"/>
              </a:rPr>
              <a:t>Coloring Sheets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ebas"/>
              </a:rPr>
              <a:t>Bingo boards</a:t>
            </a:r>
            <a:endParaRPr lang="en-US" b="1" dirty="0">
              <a:latin typeface="Beba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124">
            <a:off x="3783298" y="1904999"/>
            <a:ext cx="4674238" cy="1028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87">
            <a:off x="4933870" y="2135877"/>
            <a:ext cx="3888056" cy="1122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1467" y="955417"/>
            <a:ext cx="213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Network</a:t>
            </a:r>
            <a:r>
              <a:rPr lang="en-US" sz="20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 </a:t>
            </a:r>
            <a:endParaRPr lang="en-US" sz="2000" dirty="0">
              <a:solidFill>
                <a:srgbClr val="00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4247" y="4038600"/>
            <a:ext cx="1958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Internet</a:t>
            </a:r>
            <a:endParaRPr lang="en-US" sz="2800" dirty="0">
              <a:solidFill>
                <a:srgbClr val="00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C:\Users\Phyllis\AppData\Local\Microsoft\Windows\INetCache\IE\6U4H7GS5\grant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175">
            <a:off x="5224709" y="4011171"/>
            <a:ext cx="3306378" cy="220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7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A Few More Ideas </a:t>
            </a:r>
            <a:endParaRPr lang="en-US" sz="3600" dirty="0">
              <a:latin typeface="Bebas"/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16376" r="35513" b="17632"/>
          <a:stretch/>
        </p:blipFill>
        <p:spPr bwMode="auto">
          <a:xfrm>
            <a:off x="202797" y="4079908"/>
            <a:ext cx="304572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69625" y="3404681"/>
            <a:ext cx="5298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Virtual Visits  and Photo Collections</a:t>
            </a:r>
            <a:endParaRPr lang="en-US" sz="2000" dirty="0">
              <a:solidFill>
                <a:srgbClr val="00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7838" r="26916" b="7341"/>
          <a:stretch/>
        </p:blipFill>
        <p:spPr bwMode="auto">
          <a:xfrm>
            <a:off x="2743200" y="4637021"/>
            <a:ext cx="3098002" cy="22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5470" r="39286" b="6274"/>
          <a:stretch/>
        </p:blipFill>
        <p:spPr bwMode="auto">
          <a:xfrm rot="20672501">
            <a:off x="4891818" y="4142911"/>
            <a:ext cx="2975996" cy="237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299">
            <a:off x="7332327" y="4768305"/>
            <a:ext cx="1576508" cy="19726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23899" y="1072279"/>
            <a:ext cx="2507924" cy="2732511"/>
            <a:chOff x="1029512" y="1151093"/>
            <a:chExt cx="2230336" cy="2432404"/>
          </a:xfrm>
        </p:grpSpPr>
        <p:pic>
          <p:nvPicPr>
            <p:cNvPr id="16" name="Picture 5" descr="C:\Users\Phyllis\AppData\Local\Microsoft\Windows\INetCache\IE\2IRB6PWD\2246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2" t="7606" r="13281" b="10363"/>
            <a:stretch/>
          </p:blipFill>
          <p:spPr bwMode="auto">
            <a:xfrm rot="20696855">
              <a:off x="1029512" y="1151093"/>
              <a:ext cx="2230336" cy="243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20655609">
              <a:off x="1449489" y="2282763"/>
              <a:ext cx="16610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Lucida Calligraphy" panose="03010101010101010101" pitchFamily="66" charset="0"/>
                </a:rPr>
                <a:t>Program Kits to Check Out</a:t>
              </a:r>
              <a:endParaRPr lang="en-US" sz="2000" dirty="0">
                <a:solidFill>
                  <a:srgbClr val="000000"/>
                </a:solidFill>
                <a:latin typeface="Lucida Calligraphy" panose="03010101010101010101" pitchFamily="66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08700" y="121096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Music and Memory Kits</a:t>
            </a:r>
            <a:endParaRPr lang="en-US" sz="2000" dirty="0">
              <a:solidFill>
                <a:srgbClr val="00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3941" r="5462"/>
          <a:stretch/>
        </p:blipFill>
        <p:spPr>
          <a:xfrm>
            <a:off x="3539351" y="915915"/>
            <a:ext cx="3269349" cy="21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72" y="3459417"/>
            <a:ext cx="5951454" cy="83746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Let’s Have a Good Laugh</a:t>
            </a:r>
            <a:endParaRPr lang="en-US" sz="3600" dirty="0">
              <a:latin typeface="Beba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3776" r="5264" b="8314"/>
          <a:stretch/>
        </p:blipFill>
        <p:spPr>
          <a:xfrm rot="20968811">
            <a:off x="504076" y="895288"/>
            <a:ext cx="1840306" cy="23523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4143" r="5033" b="4603"/>
          <a:stretch/>
        </p:blipFill>
        <p:spPr>
          <a:xfrm rot="748778">
            <a:off x="3423827" y="891895"/>
            <a:ext cx="1660676" cy="2249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4143" r="5033" b="8277"/>
          <a:stretch/>
        </p:blipFill>
        <p:spPr>
          <a:xfrm>
            <a:off x="1879861" y="739039"/>
            <a:ext cx="1772653" cy="22940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892" y="233148"/>
            <a:ext cx="493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bas"/>
              </a:rPr>
              <a:t>April Fools Covers – Saturday Evening Post </a:t>
            </a:r>
            <a:endParaRPr lang="en-US" dirty="0">
              <a:latin typeface="Beba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408" r="2479" b="-1"/>
          <a:stretch/>
        </p:blipFill>
        <p:spPr>
          <a:xfrm rot="1349016">
            <a:off x="1466389" y="4146130"/>
            <a:ext cx="1285132" cy="1813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10333" r="2488" b="21728"/>
          <a:stretch/>
        </p:blipFill>
        <p:spPr>
          <a:xfrm rot="20537735">
            <a:off x="226500" y="4343970"/>
            <a:ext cx="1359490" cy="1490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549" y="6019800"/>
            <a:ext cx="196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bas"/>
              </a:rPr>
              <a:t>Harmless Pranks</a:t>
            </a:r>
            <a:endParaRPr lang="en-US" dirty="0">
              <a:latin typeface="Beba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31" y="252904"/>
            <a:ext cx="32004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581">
            <a:off x="5437753" y="1214437"/>
            <a:ext cx="3378869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7087">
            <a:off x="3728829" y="4665463"/>
            <a:ext cx="2088435" cy="1566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4586">
            <a:off x="2451738" y="4856256"/>
            <a:ext cx="1953823" cy="1465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820" y="1802938"/>
            <a:ext cx="202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bas"/>
              </a:rPr>
              <a:t>Funny Headlines, Jokes</a:t>
            </a:r>
            <a:endParaRPr lang="en-US" dirty="0">
              <a:latin typeface="Beba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01" y="4912499"/>
            <a:ext cx="2574999" cy="1352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-4158"/>
          <a:stretch/>
        </p:blipFill>
        <p:spPr>
          <a:xfrm rot="5400000">
            <a:off x="6609911" y="3012018"/>
            <a:ext cx="2746200" cy="1939330"/>
          </a:xfrm>
          <a:prstGeom prst="rect">
            <a:avLst/>
          </a:prstGeom>
        </p:spPr>
      </p:pic>
      <p:pic>
        <p:nvPicPr>
          <p:cNvPr id="2050" name="Picture 2" descr="C:\Users\Phyllis\AppData\Local\Microsoft\Windows\INetCache\IE\6U4H7GS5\Atlantic_No510_National_Washboard,_Chicago_-_Saginaw_-_Memphis[1]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5739" r="6944" b="7836"/>
          <a:stretch/>
        </p:blipFill>
        <p:spPr bwMode="auto">
          <a:xfrm rot="20922808">
            <a:off x="5643314" y="4067618"/>
            <a:ext cx="1645233" cy="24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783207" cy="48397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33889" b="19806"/>
          <a:stretch/>
        </p:blipFill>
        <p:spPr>
          <a:xfrm>
            <a:off x="6633186" y="2525928"/>
            <a:ext cx="2225063" cy="2931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7425" y="5490700"/>
            <a:ext cx="200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bas"/>
              </a:rPr>
              <a:t>Tiny Heroes Program</a:t>
            </a:r>
            <a:endParaRPr lang="en-US" dirty="0">
              <a:latin typeface="Beba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8571"/>
            <a:ext cx="3199784" cy="281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17204" r="4444" b="16395"/>
          <a:stretch/>
        </p:blipFill>
        <p:spPr>
          <a:xfrm rot="19727274">
            <a:off x="339601" y="4715743"/>
            <a:ext cx="2723581" cy="14832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19289" y="398571"/>
            <a:ext cx="1938960" cy="1407355"/>
            <a:chOff x="6919289" y="398571"/>
            <a:chExt cx="1676845" cy="104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996"/>
            <a:stretch/>
          </p:blipFill>
          <p:spPr>
            <a:xfrm>
              <a:off x="6919289" y="398571"/>
              <a:ext cx="1676845" cy="104140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75026" y="877541"/>
              <a:ext cx="1165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n>
                    <a:solidFill>
                      <a:schemeClr val="bg1"/>
                    </a:solidFill>
                  </a:ln>
                  <a:latin typeface="Bebas"/>
                </a:rPr>
                <a:t>Theme song</a:t>
              </a:r>
              <a:endParaRPr lang="en-US" sz="1200" dirty="0">
                <a:ln>
                  <a:solidFill>
                    <a:schemeClr val="bg1"/>
                  </a:solidFill>
                </a:ln>
                <a:latin typeface="Beba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9668751">
            <a:off x="643981" y="5290644"/>
            <a:ext cx="211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ebas"/>
              </a:rPr>
              <a:t>Yellow </a:t>
            </a:r>
            <a:r>
              <a:rPr lang="en-US" sz="2000" dirty="0" smtClean="0">
                <a:latin typeface="Bebas"/>
              </a:rPr>
              <a:t>hula </a:t>
            </a:r>
            <a:r>
              <a:rPr lang="en-US" sz="2000" dirty="0" smtClean="0">
                <a:latin typeface="Bebas"/>
              </a:rPr>
              <a:t>hoop</a:t>
            </a:r>
            <a:endParaRPr lang="en-US" sz="2000" dirty="0">
              <a:latin typeface="Beba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582" y="3404255"/>
            <a:ext cx="170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ebas"/>
              </a:rPr>
              <a:t>Pictures of Superheroes</a:t>
            </a:r>
            <a:endParaRPr lang="en-US" sz="2000" dirty="0">
              <a:latin typeface="Beba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82" y="5309619"/>
            <a:ext cx="2319646" cy="10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45269" y="4677941"/>
            <a:ext cx="2601605" cy="56160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ebas"/>
              </a:rPr>
              <a:t>Superheroes</a:t>
            </a:r>
            <a:endParaRPr lang="en-US" sz="32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8009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566" y="1822175"/>
            <a:ext cx="2780145" cy="171308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TV Trivia: </a:t>
            </a:r>
            <a:br>
              <a:rPr lang="en-US" sz="3600" dirty="0" smtClean="0">
                <a:latin typeface="Bebas"/>
              </a:rPr>
            </a:br>
            <a:r>
              <a:rPr lang="en-US" sz="3600" dirty="0" smtClean="0">
                <a:latin typeface="Bebas"/>
              </a:rPr>
              <a:t>Golden Girls</a:t>
            </a:r>
            <a:endParaRPr lang="en-US" sz="3600" dirty="0">
              <a:latin typeface="Beba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1"/>
          <a:stretch/>
        </p:blipFill>
        <p:spPr bwMode="auto">
          <a:xfrm>
            <a:off x="2743200" y="3665916"/>
            <a:ext cx="3779541" cy="291636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448"/>
            <a:ext cx="3505200" cy="248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"/>
          <a:stretch/>
        </p:blipFill>
        <p:spPr>
          <a:xfrm>
            <a:off x="6211711" y="2758160"/>
            <a:ext cx="2627489" cy="4016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 rot="5400000">
            <a:off x="-309162" y="729672"/>
            <a:ext cx="3657600" cy="2807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730242">
            <a:off x="164837" y="4640714"/>
            <a:ext cx="3680178" cy="178510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Golden Girls </a:t>
            </a: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TV Show Trivia Questions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Round One—Each question is worth one point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1. Dorothy brought Sophia to live with her when a fire burned the retirement home she was living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called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_____________?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2. What fairytale story do the Golden Girls perform in a play?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3. St. Olaf was located in what state?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4. Dr. _________ lived next door to the Golden Girls.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5. “The older you get, the better you get, unless you’re a _____.”</a:t>
            </a:r>
          </a:p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Answers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1. Shady Pines; 2. Henny Penny; 3. Minnesota; 4. Harry Weston; 5. Banana</a:t>
            </a:r>
          </a:p>
        </p:txBody>
      </p:sp>
    </p:spTree>
    <p:extLst>
      <p:ext uri="{BB962C8B-B14F-4D97-AF65-F5344CB8AC3E}">
        <p14:creationId xmlns:p14="http://schemas.microsoft.com/office/powerpoint/2010/main" val="10724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5257800"/>
            <a:ext cx="3962400" cy="13657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ebas"/>
              </a:rPr>
              <a:t>Road Trip Memories</a:t>
            </a:r>
            <a:endParaRPr lang="en-US" dirty="0">
              <a:latin typeface="Beba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82" y="680132"/>
            <a:ext cx="3851718" cy="27238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3657600" cy="2201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2" y="680132"/>
            <a:ext cx="2217228" cy="2723867"/>
          </a:xfrm>
          <a:prstGeom prst="rect">
            <a:avLst/>
          </a:prstGeom>
        </p:spPr>
      </p:pic>
      <p:pic>
        <p:nvPicPr>
          <p:cNvPr id="1027" name="Picture 3" descr="C:\Users\Phyllis\AppData\Local\Microsoft\Windows\INetCache\IE\2IRB6PWD\9386175509_cee39d99af_z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5650" r="5568"/>
          <a:stretch/>
        </p:blipFill>
        <p:spPr bwMode="auto">
          <a:xfrm>
            <a:off x="4179693" y="2892110"/>
            <a:ext cx="2453168" cy="20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28670" y="2336825"/>
            <a:ext cx="2282540" cy="2289490"/>
            <a:chOff x="6357765" y="3701355"/>
            <a:chExt cx="1447800" cy="1436489"/>
          </a:xfrm>
        </p:grpSpPr>
        <p:pic>
          <p:nvPicPr>
            <p:cNvPr id="1026" name="Picture 2" descr="C:\Users\Phyllis\AppData\Local\Microsoft\Windows\INetCache\IE\2IRB6PWD\Cd-Sound-Mp3-Music-Audio-Notes-158817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765" y="3701355"/>
              <a:ext cx="1447800" cy="1436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599523" y="4665820"/>
              <a:ext cx="838200" cy="21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Curlz MT" panose="04040404050702020202" pitchFamily="82" charset="0"/>
                </a:rPr>
                <a:t>Travel songs </a:t>
              </a:r>
              <a:endParaRPr lang="en-US" sz="1600" b="1" dirty="0">
                <a:solidFill>
                  <a:srgbClr val="002060"/>
                </a:solidFill>
                <a:latin typeface="Curlz MT" panose="04040404050702020202" pitchFamily="82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2470" r="2979" b="717"/>
          <a:stretch/>
        </p:blipFill>
        <p:spPr>
          <a:xfrm rot="20608577">
            <a:off x="555607" y="3524273"/>
            <a:ext cx="3574927" cy="2914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98" y="3659863"/>
            <a:ext cx="1905000" cy="31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67318" y="3772015"/>
            <a:ext cx="2535889" cy="584775"/>
          </a:xfrm>
          <a:prstGeom prst="rect">
            <a:avLst/>
          </a:prstGeom>
          <a:solidFill>
            <a:schemeClr val="accent6"/>
          </a:solidFill>
          <a:ln w="28575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Bebas"/>
              </a:rPr>
              <a:t>How good of a detective are you?</a:t>
            </a:r>
            <a:endParaRPr lang="en-US" sz="1600" b="1" dirty="0">
              <a:latin typeface="Beba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975507"/>
            <a:ext cx="3247735" cy="24358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0" y="383266"/>
            <a:ext cx="2517422" cy="461665"/>
          </a:xfrm>
          <a:prstGeom prst="rect">
            <a:avLst/>
          </a:prstGeom>
          <a:solidFill>
            <a:schemeClr val="accent6"/>
          </a:solidFill>
          <a:ln w="28575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ebas"/>
              </a:rPr>
              <a:t>Mystery Box</a:t>
            </a:r>
            <a:endParaRPr lang="en-US" sz="2400" b="1" dirty="0">
              <a:latin typeface="Beba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/>
          <a:stretch/>
        </p:blipFill>
        <p:spPr>
          <a:xfrm rot="10475914">
            <a:off x="5623760" y="4472099"/>
            <a:ext cx="2551289" cy="2148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94" y="228600"/>
            <a:ext cx="814387" cy="1258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82" y="257020"/>
            <a:ext cx="849598" cy="1385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38" y="975506"/>
            <a:ext cx="1055262" cy="1720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" y="282779"/>
            <a:ext cx="762000" cy="138545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42" y="228600"/>
            <a:ext cx="907712" cy="13854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0" y="763561"/>
            <a:ext cx="1037118" cy="1757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86" y="949747"/>
            <a:ext cx="1147876" cy="1730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8269">
            <a:off x="1874112" y="4773867"/>
            <a:ext cx="2524188" cy="16778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6" y="3528877"/>
            <a:ext cx="2116661" cy="31749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4800" y="278266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ebas"/>
              </a:rPr>
              <a:t>Detectives &amp; Mysteries</a:t>
            </a:r>
            <a:endParaRPr lang="en-US" sz="3600" dirty="0">
              <a:latin typeface="Beba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3833295"/>
            <a:ext cx="2822222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ebas"/>
              </a:rPr>
              <a:t>Books &amp; Old Radio Shows, Podcasts</a:t>
            </a:r>
            <a:endParaRPr lang="en-US" sz="16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9839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Words &amp; Stories </a:t>
            </a:r>
            <a:endParaRPr lang="en-US" sz="3600" dirty="0">
              <a:latin typeface="Beba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599"/>
            <a:ext cx="264260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8458200" cy="411479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latin typeface="Bebas"/>
              </a:rPr>
              <a:t>Bi-Folkal kits </a:t>
            </a:r>
          </a:p>
          <a:p>
            <a:pPr lvl="1"/>
            <a:r>
              <a:rPr lang="en-US" sz="2000" dirty="0" smtClean="0">
                <a:latin typeface="Bebas"/>
              </a:rPr>
              <a:t>Originally created to use with older adults in reminiscence programs. </a:t>
            </a:r>
          </a:p>
          <a:p>
            <a:pPr lvl="1"/>
            <a:endParaRPr lang="en-US" sz="2000" dirty="0">
              <a:latin typeface="Bebas"/>
            </a:endParaRPr>
          </a:p>
          <a:p>
            <a:pPr lvl="1"/>
            <a:r>
              <a:rPr lang="en-US" sz="2000" dirty="0" smtClean="0">
                <a:latin typeface="Bebas"/>
              </a:rPr>
              <a:t>Contained VHS/DVD’s, cassettes, pictures and an activity guide on specific events or themes to stimulate memories and discussion.</a:t>
            </a:r>
          </a:p>
          <a:p>
            <a:pPr marL="457200" lvl="1" indent="0">
              <a:buNone/>
            </a:pPr>
            <a:endParaRPr lang="en-US" sz="2000" dirty="0" smtClean="0">
              <a:latin typeface="Bebas"/>
            </a:endParaRPr>
          </a:p>
          <a:p>
            <a:pPr lvl="1"/>
            <a:r>
              <a:rPr lang="en-US" sz="2000" dirty="0" smtClean="0">
                <a:latin typeface="Bebas"/>
              </a:rPr>
              <a:t>Kits are still part of many library collections.</a:t>
            </a:r>
          </a:p>
          <a:p>
            <a:pPr lvl="1"/>
            <a:endParaRPr lang="en-US" sz="2000" dirty="0">
              <a:latin typeface="Bebas"/>
            </a:endParaRPr>
          </a:p>
          <a:p>
            <a:pPr lvl="1"/>
            <a:r>
              <a:rPr lang="en-US" sz="2000" dirty="0" smtClean="0">
                <a:latin typeface="Bebas"/>
              </a:rPr>
              <a:t>Updated to include PowerPoint slides, laminated pictures, Realia, and props.  Includes trivia and extra facts.</a:t>
            </a:r>
            <a:endParaRPr lang="en-US" sz="2000" dirty="0">
              <a:latin typeface="Beba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05436"/>
            <a:ext cx="23336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5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Libraries have a Role to Play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183880" cy="526084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Bebas"/>
              </a:rPr>
              <a:t>The older adult population is growing fast.</a:t>
            </a:r>
          </a:p>
          <a:p>
            <a:endParaRPr lang="en-US" dirty="0" smtClean="0">
              <a:latin typeface="Bebas"/>
            </a:endParaRPr>
          </a:p>
          <a:p>
            <a:r>
              <a:rPr lang="en-US" dirty="0" smtClean="0">
                <a:latin typeface="Bebas"/>
              </a:rPr>
              <a:t>Cognitive and physical issues may make it hard to visit the library.</a:t>
            </a:r>
          </a:p>
          <a:p>
            <a:endParaRPr lang="en-US" dirty="0" smtClean="0">
              <a:latin typeface="Bebas"/>
            </a:endParaRPr>
          </a:p>
          <a:p>
            <a:r>
              <a:rPr lang="en-US" dirty="0" smtClean="0">
                <a:latin typeface="Bebas"/>
              </a:rPr>
              <a:t>Programs for older adults are missing or lumped together under adult programming.</a:t>
            </a:r>
          </a:p>
          <a:p>
            <a:pPr marL="0" indent="0">
              <a:buNone/>
            </a:pPr>
            <a:endParaRPr lang="en-US" dirty="0" smtClean="0">
              <a:latin typeface="Bebas"/>
            </a:endParaRPr>
          </a:p>
          <a:p>
            <a:r>
              <a:rPr lang="en-US" dirty="0" smtClean="0">
                <a:latin typeface="Bebas"/>
              </a:rPr>
              <a:t>The ALA (2017) updated it’s guidelines for older adult programming.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83880" cy="670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Summer Reading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ebas"/>
              </a:rPr>
              <a:t>Be sure to include older adults when planning activities for summer reading.</a:t>
            </a:r>
          </a:p>
          <a:p>
            <a:pPr lvl="1"/>
            <a:r>
              <a:rPr lang="en-US" sz="1600" dirty="0" smtClean="0">
                <a:latin typeface="Bebas"/>
              </a:rPr>
              <a:t>Game board to keep track of reading</a:t>
            </a:r>
          </a:p>
          <a:p>
            <a:pPr lvl="1"/>
            <a:r>
              <a:rPr lang="en-US" sz="1600" dirty="0" smtClean="0">
                <a:latin typeface="Bebas"/>
              </a:rPr>
              <a:t>Prizes to hand out for each milestone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800" dirty="0" smtClean="0">
                <a:latin typeface="Bebas"/>
              </a:rPr>
              <a:t>2017 Summer Reading - Build a Better World</a:t>
            </a:r>
          </a:p>
          <a:p>
            <a:pPr marL="0" indent="0">
              <a:buNone/>
            </a:pPr>
            <a:endParaRPr lang="en-US" sz="2800" dirty="0" smtClean="0">
              <a:latin typeface="Bebas"/>
            </a:endParaRPr>
          </a:p>
          <a:p>
            <a:r>
              <a:rPr lang="en-US" sz="3000" dirty="0" smtClean="0">
                <a:latin typeface="Bebas"/>
              </a:rPr>
              <a:t>Oriental Trading quilt squares were decorated showing  what they felt was important in their community.</a:t>
            </a:r>
          </a:p>
          <a:p>
            <a:r>
              <a:rPr lang="en-US" sz="3000" dirty="0" smtClean="0">
                <a:latin typeface="Bebas"/>
              </a:rPr>
              <a:t>Later hung in the center’s lobby.</a:t>
            </a:r>
            <a:endParaRPr lang="en-US" sz="30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767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:\Users\Phyllis\AppData\Local\Microsoft\Windows\INetCache\IE\EQQ2FPPN\ss-14068165-artSupplies.jp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7665156" cy="297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9700" y="304799"/>
            <a:ext cx="4800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9999"/>
                </a:solidFill>
                <a:latin typeface="Bebas"/>
              </a:rPr>
              <a:t>Art Based Programs</a:t>
            </a:r>
            <a:endParaRPr lang="en-US" sz="3600" b="1" dirty="0">
              <a:solidFill>
                <a:srgbClr val="009999"/>
              </a:solidFill>
              <a:latin typeface="Bebas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" y="2322053"/>
            <a:ext cx="3403091" cy="4191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00" y="3123185"/>
            <a:ext cx="5343731" cy="34092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5206891"/>
            <a:ext cx="2219325" cy="132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83880" cy="670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Mind and Memory</a:t>
            </a:r>
            <a:endParaRPr lang="en-US" sz="3600" dirty="0">
              <a:latin typeface="Bebas"/>
            </a:endParaRPr>
          </a:p>
        </p:txBody>
      </p:sp>
      <p:pic>
        <p:nvPicPr>
          <p:cNvPr id="3078" name="Picture 6" descr="C:\Users\Phyllis\AppData\Local\Microsoft\Windows\INetCache\IE\2IRB6PWD\Tea%20Cosy%20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2" y="1889516"/>
            <a:ext cx="4047067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959687"/>
            <a:ext cx="301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ebas"/>
              </a:rPr>
              <a:t>Memory Cafes</a:t>
            </a:r>
            <a:endParaRPr lang="en-US" sz="2800" dirty="0">
              <a:latin typeface="Beba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60" y="914400"/>
            <a:ext cx="3842440" cy="2492766"/>
          </a:xfrm>
          <a:prstGeom prst="rect">
            <a:avLst/>
          </a:prstGeom>
        </p:spPr>
      </p:pic>
      <p:pic>
        <p:nvPicPr>
          <p:cNvPr id="3081" name="Picture 9" descr="C:\Users\Phyllis\AppData\Local\Microsoft\Windows\INetCache\IE\6U4H7GS5\music-memory-alzheimer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875">
            <a:off x="4834210" y="4307802"/>
            <a:ext cx="3966293" cy="20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957027">
            <a:off x="5903661" y="3718000"/>
            <a:ext cx="142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ebas"/>
              </a:rPr>
              <a:t>Music</a:t>
            </a:r>
            <a:endParaRPr lang="en-US" sz="2800" b="1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7750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191"/>
            <a:ext cx="8183880" cy="6705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Technology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129" y="2057400"/>
            <a:ext cx="3953359" cy="1524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ebas"/>
              </a:rPr>
              <a:t>Modify in-house computer programs.</a:t>
            </a:r>
          </a:p>
          <a:p>
            <a:pPr marL="0" indent="0">
              <a:buNone/>
            </a:pPr>
            <a:endParaRPr lang="en-US" sz="2800" dirty="0">
              <a:latin typeface="Bebas"/>
            </a:endParaRPr>
          </a:p>
          <a:p>
            <a:pPr marL="0" indent="0">
              <a:buNone/>
            </a:pPr>
            <a:endParaRPr lang="en-US" sz="2800" dirty="0">
              <a:latin typeface="Bebas"/>
            </a:endParaRPr>
          </a:p>
        </p:txBody>
      </p:sp>
      <p:pic>
        <p:nvPicPr>
          <p:cNvPr id="2050" name="Picture 2" descr="C:\Users\Phyllis\AppData\Local\Microsoft\Windows\INetCache\IE\EQQ2FPPN\Computer-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772">
            <a:off x="75506" y="914400"/>
            <a:ext cx="4799213" cy="32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1" y="4627332"/>
            <a:ext cx="4683202" cy="1849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5298845"/>
            <a:ext cx="29718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Bebas"/>
              </a:rPr>
              <a:t>Virtual Reality</a:t>
            </a:r>
            <a:endParaRPr lang="en-US" sz="32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2388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Appy Hour</a:t>
            </a:r>
            <a:endParaRPr lang="en-US" sz="3600" dirty="0">
              <a:latin typeface="Beba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0600"/>
            <a:ext cx="6788944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24200"/>
            <a:ext cx="5852160" cy="32918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5" y="609600"/>
            <a:ext cx="199505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304800" y="887862"/>
            <a:ext cx="3890985" cy="4955651"/>
          </a:xfrm>
        </p:spPr>
      </p:pic>
      <p:sp>
        <p:nvSpPr>
          <p:cNvPr id="5" name="Rectangle 4"/>
          <p:cNvSpPr/>
          <p:nvPr/>
        </p:nvSpPr>
        <p:spPr>
          <a:xfrm>
            <a:off x="4419600" y="685800"/>
            <a:ext cx="4572000" cy="55707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3600" b="1" dirty="0" smtClean="0">
                <a:latin typeface="Bebas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Insights </a:t>
            </a:r>
            <a:r>
              <a:rPr lang="en-US" sz="2000" dirty="0">
                <a:latin typeface="Bebas"/>
              </a:rPr>
              <a:t>into how </a:t>
            </a:r>
            <a:r>
              <a:rPr lang="en-US" sz="2000" dirty="0" smtClean="0">
                <a:latin typeface="Bebas"/>
              </a:rPr>
              <a:t>to </a:t>
            </a:r>
            <a:r>
              <a:rPr lang="en-US" sz="2000" dirty="0">
                <a:latin typeface="Bebas"/>
              </a:rPr>
              <a:t>better serve all </a:t>
            </a:r>
            <a:r>
              <a:rPr lang="en-US" sz="2000" dirty="0" smtClean="0">
                <a:latin typeface="Bebas"/>
              </a:rPr>
              <a:t>seniors </a:t>
            </a:r>
          </a:p>
          <a:p>
            <a:endParaRPr lang="en-US" sz="2000" dirty="0" smtClean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Step-by-step instructions </a:t>
            </a:r>
            <a:r>
              <a:rPr lang="en-US" sz="2000" dirty="0">
                <a:latin typeface="Bebas"/>
              </a:rPr>
              <a:t>for dozens of </a:t>
            </a:r>
            <a:r>
              <a:rPr lang="en-US" sz="2000" dirty="0" smtClean="0">
                <a:latin typeface="Bebas"/>
              </a:rPr>
              <a:t>programs</a:t>
            </a:r>
          </a:p>
          <a:p>
            <a:endParaRPr lang="en-US" sz="2000" dirty="0" smtClean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Covers </a:t>
            </a:r>
            <a:r>
              <a:rPr lang="en-US" sz="2000" dirty="0">
                <a:latin typeface="Bebas"/>
              </a:rPr>
              <a:t>segments of the senior population not thoroughly addressed in other </a:t>
            </a:r>
            <a:r>
              <a:rPr lang="en-US" sz="2000" dirty="0" smtClean="0">
                <a:latin typeface="Bebas"/>
              </a:rPr>
              <a:t>professional sources</a:t>
            </a:r>
          </a:p>
          <a:p>
            <a:endParaRPr lang="en-US" sz="2000" dirty="0" smtClean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Includes </a:t>
            </a:r>
            <a:r>
              <a:rPr lang="en-US" sz="2000" dirty="0">
                <a:latin typeface="Bebas"/>
              </a:rPr>
              <a:t>guidance on working with seniors with dementia or </a:t>
            </a:r>
            <a:r>
              <a:rPr lang="en-US" sz="2000" dirty="0" smtClean="0">
                <a:latin typeface="Bebas"/>
              </a:rPr>
              <a:t>Alzheimer's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Beba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Extensive Resource directory</a:t>
            </a:r>
            <a:endParaRPr lang="en-US" sz="20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6610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Bebas"/>
              </a:rPr>
              <a:t>Credits</a:t>
            </a:r>
            <a:endParaRPr lang="en-US" sz="36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Bebas"/>
              </a:rPr>
              <a:t>Special thanks to the people who created and released many of the photographs used for free:</a:t>
            </a:r>
          </a:p>
          <a:p>
            <a:pPr marL="0" indent="0">
              <a:buNone/>
            </a:pPr>
            <a:endParaRPr lang="en-US" dirty="0" smtClean="0">
              <a:latin typeface="Bebas"/>
            </a:endParaRPr>
          </a:p>
          <a:p>
            <a:r>
              <a:rPr lang="en-US" dirty="0" smtClean="0">
                <a:latin typeface="Bebas"/>
              </a:rPr>
              <a:t>Photographs from Canva </a:t>
            </a:r>
          </a:p>
          <a:p>
            <a:endParaRPr lang="en-US" dirty="0">
              <a:latin typeface="Bebas"/>
            </a:endParaRPr>
          </a:p>
          <a:p>
            <a:r>
              <a:rPr lang="en-US" dirty="0" smtClean="0">
                <a:latin typeface="Bebas"/>
              </a:rPr>
              <a:t>Special thanks to libraries around the country for sharing their senior programs to present here and in my book.</a:t>
            </a:r>
            <a:endParaRPr lang="en-US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0249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62" y="2190075"/>
            <a:ext cx="1795462" cy="1315998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</a:t>
            </a:r>
            <a:r>
              <a:rPr lang="en-US" sz="3200" dirty="0" smtClean="0">
                <a:latin typeface="Bebas"/>
              </a:rPr>
              <a:t>Younger Adults</a:t>
            </a:r>
            <a:endParaRPr lang="en-US" sz="3200" dirty="0">
              <a:latin typeface="Beba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37374"/>
          <a:stretch/>
        </p:blipFill>
        <p:spPr>
          <a:xfrm>
            <a:off x="2034637" y="838200"/>
            <a:ext cx="2362200" cy="230358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"/>
          <a:stretch/>
        </p:blipFill>
        <p:spPr>
          <a:xfrm>
            <a:off x="228601" y="304800"/>
            <a:ext cx="2343150" cy="1676400"/>
          </a:xfrm>
        </p:spPr>
      </p:pic>
      <p:sp>
        <p:nvSpPr>
          <p:cNvPr id="3" name="TextBox 2"/>
          <p:cNvSpPr txBox="1"/>
          <p:nvPr/>
        </p:nvSpPr>
        <p:spPr>
          <a:xfrm>
            <a:off x="243936" y="3962400"/>
            <a:ext cx="4023263" cy="1938992"/>
          </a:xfrm>
          <a:prstGeom prst="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Completing formal education programs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Beginning careers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Starting families </a:t>
            </a:r>
            <a:endParaRPr lang="en-US" sz="2000" dirty="0">
              <a:latin typeface="Beba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/>
          <a:stretch/>
        </p:blipFill>
        <p:spPr>
          <a:xfrm>
            <a:off x="6324600" y="543969"/>
            <a:ext cx="2477688" cy="216302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82"/>
          <a:stretch/>
        </p:blipFill>
        <p:spPr>
          <a:xfrm>
            <a:off x="4767262" y="152400"/>
            <a:ext cx="1811215" cy="2554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8212" y="3353514"/>
            <a:ext cx="4191000" cy="3477875"/>
          </a:xfrm>
          <a:prstGeom prst="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Raising children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Switching careers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Sending their children off to college and jobs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Caring for an elderly family member</a:t>
            </a:r>
          </a:p>
          <a:p>
            <a:endParaRPr lang="en-US" sz="2000" dirty="0" smtClean="0">
              <a:latin typeface="Beba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ebas"/>
              </a:rPr>
              <a:t>Saving for retirement</a:t>
            </a:r>
            <a:endParaRPr lang="en-US" sz="2000" dirty="0">
              <a:latin typeface="Beba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53000" y="2706990"/>
            <a:ext cx="3614738" cy="646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Bebas"/>
              </a:rPr>
              <a:t>Middle Years</a:t>
            </a:r>
            <a:endParaRPr lang="en-US" sz="32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9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16" y="5715000"/>
            <a:ext cx="8183880" cy="82296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bas"/>
              </a:rPr>
              <a:t>Older Adult Population</a:t>
            </a:r>
            <a:endParaRPr lang="en-US" sz="3600" dirty="0">
              <a:latin typeface="Beb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8100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ebas"/>
              </a:rPr>
              <a:t>Planning for retirement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ebas"/>
              </a:rPr>
              <a:t>Dealing with health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ebas"/>
              </a:rPr>
              <a:t>Long term health care</a:t>
            </a:r>
            <a:endParaRPr lang="en-US" sz="3200" dirty="0">
              <a:latin typeface="Beba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9467"/>
            <a:ext cx="2590800" cy="308385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3"/>
          <a:stretch/>
        </p:blipFill>
        <p:spPr>
          <a:xfrm>
            <a:off x="533400" y="381000"/>
            <a:ext cx="3855156" cy="30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7072"/>
            <a:ext cx="8183880" cy="762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Bebas"/>
              </a:rPr>
              <a:t>The Older Adult Population is Growing</a:t>
            </a:r>
            <a:endParaRPr lang="en-US" sz="3600" dirty="0">
              <a:latin typeface="Beba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62550" y="2025094"/>
            <a:ext cx="920063" cy="1218509"/>
            <a:chOff x="3642335" y="2095152"/>
            <a:chExt cx="920063" cy="1218509"/>
          </a:xfrm>
          <a:solidFill>
            <a:schemeClr val="bg1">
              <a:lumMod val="20000"/>
              <a:lumOff val="80000"/>
            </a:schemeClr>
          </a:solidFill>
        </p:grpSpPr>
        <p:cxnSp>
          <p:nvCxnSpPr>
            <p:cNvPr id="21" name="Straight Connector 20"/>
            <p:cNvCxnSpPr/>
            <p:nvPr/>
          </p:nvCxnSpPr>
          <p:spPr>
            <a:xfrm flipH="1">
              <a:off x="3642335" y="3001728"/>
              <a:ext cx="256734" cy="311933"/>
            </a:xfrm>
            <a:prstGeom prst="line">
              <a:avLst/>
            </a:prstGeom>
            <a:grpFill/>
            <a:ln w="2857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lowchart: Connector 15"/>
            <p:cNvSpPr/>
            <p:nvPr/>
          </p:nvSpPr>
          <p:spPr>
            <a:xfrm rot="2556052">
              <a:off x="3668393" y="2095152"/>
              <a:ext cx="894005" cy="901703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2948" y="1632550"/>
            <a:ext cx="3562703" cy="5101044"/>
            <a:chOff x="372948" y="1632550"/>
            <a:chExt cx="3562703" cy="5101044"/>
          </a:xfrm>
        </p:grpSpPr>
        <p:sp>
          <p:nvSpPr>
            <p:cNvPr id="14" name="Flowchart: Connector 13"/>
            <p:cNvSpPr/>
            <p:nvPr/>
          </p:nvSpPr>
          <p:spPr>
            <a:xfrm rot="20726112">
              <a:off x="372948" y="1632550"/>
              <a:ext cx="955802" cy="936176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 rot="1064376">
              <a:off x="1489490" y="5780760"/>
              <a:ext cx="947700" cy="952834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Bebas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987484" y="5257800"/>
              <a:ext cx="0" cy="499147"/>
            </a:xfrm>
            <a:prstGeom prst="line">
              <a:avLst/>
            </a:prstGeom>
            <a:solidFill>
              <a:schemeClr val="bg1">
                <a:lumMod val="20000"/>
                <a:lumOff val="80000"/>
              </a:schemeClr>
            </a:solidFill>
            <a:ln w="2857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Connector 16"/>
            <p:cNvSpPr/>
            <p:nvPr/>
          </p:nvSpPr>
          <p:spPr>
            <a:xfrm>
              <a:off x="1081000" y="2793279"/>
              <a:ext cx="2301900" cy="2345305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9458592">
              <a:off x="1334031" y="3037997"/>
              <a:ext cx="920044" cy="40011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Bebas"/>
                </a:rPr>
                <a:t>2006</a:t>
              </a:r>
              <a:endParaRPr lang="en-US" sz="20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38651" y="3745229"/>
              <a:ext cx="1291473" cy="646331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Bebas"/>
                </a:rPr>
                <a:t>65 years and Older</a:t>
              </a:r>
              <a:endParaRPr lang="en-US" dirty="0">
                <a:solidFill>
                  <a:srgbClr val="000000"/>
                </a:solidFill>
                <a:latin typeface="Bebas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1140979" y="2489333"/>
              <a:ext cx="321933" cy="442337"/>
            </a:xfrm>
            <a:prstGeom prst="line">
              <a:avLst/>
            </a:prstGeom>
            <a:ln w="2857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 rot="2074915">
              <a:off x="3243097" y="2227723"/>
              <a:ext cx="6925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Bebas"/>
                </a:rPr>
                <a:t>49.2 </a:t>
              </a:r>
              <a:r>
                <a:rPr lang="en-US" sz="1400" dirty="0">
                  <a:solidFill>
                    <a:srgbClr val="000000"/>
                  </a:solidFill>
                  <a:latin typeface="Bebas"/>
                </a:rPr>
                <a:t>million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1810487"/>
              <a:ext cx="787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Bebas"/>
                </a:rPr>
                <a:t>37.2 million</a:t>
              </a:r>
              <a:endParaRPr lang="en-US" sz="14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629120">
              <a:off x="2548317" y="3252340"/>
              <a:ext cx="763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Bebas"/>
                </a:rPr>
                <a:t>2016</a:t>
              </a:r>
              <a:endParaRPr lang="en-US" sz="20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55875" y="4601278"/>
              <a:ext cx="952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Bebas"/>
                </a:rPr>
                <a:t>2060</a:t>
              </a:r>
              <a:endParaRPr lang="en-US" sz="20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2030" y="6036209"/>
              <a:ext cx="760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Bebas"/>
                </a:rPr>
                <a:t>   98 million</a:t>
              </a:r>
              <a:endParaRPr lang="en-US" sz="1400" dirty="0">
                <a:solidFill>
                  <a:srgbClr val="000000"/>
                </a:solidFill>
                <a:latin typeface="Beba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52385" y="4330004"/>
            <a:ext cx="2438400" cy="2266098"/>
            <a:chOff x="3852385" y="4330004"/>
            <a:chExt cx="2438400" cy="2266098"/>
          </a:xfrm>
        </p:grpSpPr>
        <p:sp>
          <p:nvSpPr>
            <p:cNvPr id="49" name="Flowchart: Connector 48"/>
            <p:cNvSpPr/>
            <p:nvPr/>
          </p:nvSpPr>
          <p:spPr>
            <a:xfrm>
              <a:off x="3852385" y="4330004"/>
              <a:ext cx="2438400" cy="2266098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8572" y="4779849"/>
              <a:ext cx="19968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Bebas"/>
                </a:rPr>
                <a:t>Those </a:t>
              </a:r>
              <a:r>
                <a:rPr lang="en-US" dirty="0" smtClean="0">
                  <a:solidFill>
                    <a:srgbClr val="000000"/>
                  </a:solidFill>
                  <a:latin typeface="Bebas"/>
                </a:rPr>
                <a:t>aged 100 </a:t>
              </a:r>
              <a:r>
                <a:rPr lang="en-US" dirty="0">
                  <a:solidFill>
                    <a:srgbClr val="000000"/>
                  </a:solidFill>
                  <a:latin typeface="Bebas"/>
                </a:rPr>
                <a:t>years and older have doubled since 1980.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2751" y="1139072"/>
            <a:ext cx="3828986" cy="3057306"/>
            <a:chOff x="5102751" y="1139072"/>
            <a:chExt cx="3828986" cy="3057306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7809299" y="2187446"/>
              <a:ext cx="186450" cy="301887"/>
            </a:xfrm>
            <a:prstGeom prst="line">
              <a:avLst/>
            </a:prstGeom>
            <a:ln w="2857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6226583" y="2405620"/>
              <a:ext cx="211666" cy="190702"/>
            </a:xfrm>
            <a:prstGeom prst="line">
              <a:avLst/>
            </a:prstGeom>
            <a:ln w="2857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0" name="Group 1039"/>
            <p:cNvGrpSpPr/>
            <p:nvPr/>
          </p:nvGrpSpPr>
          <p:grpSpPr>
            <a:xfrm>
              <a:off x="6195417" y="2385259"/>
              <a:ext cx="1981200" cy="1811119"/>
              <a:chOff x="6119854" y="3477243"/>
              <a:chExt cx="1981200" cy="1811119"/>
            </a:xfrm>
          </p:grpSpPr>
          <p:sp>
            <p:nvSpPr>
              <p:cNvPr id="36" name="Flowchart: Connector 35"/>
              <p:cNvSpPr/>
              <p:nvPr/>
            </p:nvSpPr>
            <p:spPr>
              <a:xfrm>
                <a:off x="6119854" y="3477243"/>
                <a:ext cx="1981200" cy="1811119"/>
              </a:xfrm>
              <a:prstGeom prst="flowChartConnector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8855918">
                <a:off x="6194334" y="3749521"/>
                <a:ext cx="7532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Bebas"/>
                  </a:rPr>
                  <a:t>2016</a:t>
                </a:r>
                <a:endParaRPr lang="en-US" sz="1600" dirty="0">
                  <a:solidFill>
                    <a:srgbClr val="000000"/>
                  </a:solidFill>
                  <a:latin typeface="Beba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363">
                <a:off x="7237005" y="3733685"/>
                <a:ext cx="6587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Bebas"/>
                  </a:rPr>
                  <a:t>2040</a:t>
                </a:r>
                <a:endParaRPr lang="en-US" sz="1600" dirty="0">
                  <a:solidFill>
                    <a:srgbClr val="000000"/>
                  </a:solidFill>
                  <a:latin typeface="Beba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49355" y="4218720"/>
                <a:ext cx="13137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Bebas"/>
                  </a:rPr>
                  <a:t>85 – 100 years old</a:t>
                </a:r>
                <a:endParaRPr lang="en-US" dirty="0">
                  <a:solidFill>
                    <a:srgbClr val="000000"/>
                  </a:solidFill>
                  <a:latin typeface="Bebas"/>
                </a:endParaRPr>
              </a:p>
            </p:txBody>
          </p:sp>
        </p:grpSp>
        <p:sp>
          <p:nvSpPr>
            <p:cNvPr id="26" name="Flowchart: Connector 25"/>
            <p:cNvSpPr/>
            <p:nvPr/>
          </p:nvSpPr>
          <p:spPr>
            <a:xfrm>
              <a:off x="5102751" y="1509474"/>
              <a:ext cx="1123832" cy="1045603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19245166">
              <a:off x="5243052" y="1770665"/>
              <a:ext cx="812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Bebas"/>
                </a:rPr>
                <a:t>  6.4 million</a:t>
              </a:r>
              <a:endParaRPr lang="en-US" sz="1400" dirty="0">
                <a:solidFill>
                  <a:srgbClr val="000000"/>
                </a:solidFill>
                <a:latin typeface="Bebas"/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7807905" y="1139072"/>
              <a:ext cx="1123832" cy="1045603"/>
            </a:xfrm>
            <a:prstGeom prst="flowChartConnector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2106529">
              <a:off x="7957081" y="1400262"/>
              <a:ext cx="9366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Bebas"/>
                </a:rPr>
                <a:t>  14.6 million</a:t>
              </a:r>
              <a:endParaRPr lang="en-US" sz="1400" dirty="0">
                <a:solidFill>
                  <a:srgbClr val="000000"/>
                </a:solidFill>
                <a:latin typeface="Beba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0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924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>
                <a:latin typeface="Bebas"/>
              </a:rPr>
              <a:t>There will always be someone turning 65.</a:t>
            </a:r>
          </a:p>
          <a:p>
            <a:pPr marL="0" indent="0">
              <a:buNone/>
            </a:pPr>
            <a:endParaRPr lang="en-US" sz="3600" dirty="0">
              <a:solidFill>
                <a:schemeClr val="accent1"/>
              </a:solidFill>
              <a:latin typeface="Bebas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Bebas"/>
              </a:rPr>
              <a:t>                                ---Library Services for Adults in the 21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Bebas"/>
              </a:rPr>
              <a:t>st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Bebas"/>
              </a:rPr>
              <a:t> Century, Elise Okobi, 2014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8984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067800" cy="914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ebas"/>
              </a:rPr>
              <a:t>Greatest or GI Generation (born before 1928)</a:t>
            </a:r>
            <a:endParaRPr lang="en-US" sz="3200" dirty="0">
              <a:latin typeface="Beba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563273" cy="84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ebas"/>
              </a:rPr>
              <a:t>In 2020:  they will be 93 years and older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86267" y="335280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Great Depression, World War II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Frugal, trust institutions, value marriage and family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The “Talkies”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Bebas"/>
              </a:rPr>
              <a:t>Music of Louis Armstrong and Tommy Dorsey</a:t>
            </a:r>
            <a:endParaRPr lang="en-US" sz="28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559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3996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</TotalTime>
  <Words>1301</Words>
  <Application>Microsoft Office PowerPoint</Application>
  <PresentationFormat>On-screen Show (4:3)</PresentationFormat>
  <Paragraphs>269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On the Go with Senior Services</vt:lpstr>
      <vt:lpstr>PowerPoint Presentation</vt:lpstr>
      <vt:lpstr>Topics that Will be Discussed</vt:lpstr>
      <vt:lpstr>Libraries have a Role to Play</vt:lpstr>
      <vt:lpstr>     Younger Adults</vt:lpstr>
      <vt:lpstr>Older Adult Population</vt:lpstr>
      <vt:lpstr>The Older Adult Population is Growing</vt:lpstr>
      <vt:lpstr>PowerPoint Presentation</vt:lpstr>
      <vt:lpstr>Greatest or GI Generation (born before 1928)</vt:lpstr>
      <vt:lpstr>The Silent Generation(1928-1945)</vt:lpstr>
      <vt:lpstr>Baby Boomers</vt:lpstr>
      <vt:lpstr>Baby Boomer I (1946-1954)</vt:lpstr>
      <vt:lpstr>Baby Boomer II (1955-1964)</vt:lpstr>
      <vt:lpstr>Generation X (1965-1980)</vt:lpstr>
      <vt:lpstr>Health of the Older Adult</vt:lpstr>
      <vt:lpstr>The Aging Brain</vt:lpstr>
      <vt:lpstr>Bi-Lateralization</vt:lpstr>
      <vt:lpstr>2001 Creativity Study  </vt:lpstr>
      <vt:lpstr>Dementia</vt:lpstr>
      <vt:lpstr>Living Arrangements</vt:lpstr>
      <vt:lpstr>Use of Technology Among Adults 65 and Older</vt:lpstr>
      <vt:lpstr>Technology use is limited among those ages 75 and up</vt:lpstr>
      <vt:lpstr>Where are the Older Adults in your Community?</vt:lpstr>
      <vt:lpstr>Interacting with Older Adults</vt:lpstr>
      <vt:lpstr>Interacting  with Older Adults</vt:lpstr>
      <vt:lpstr>Dementia</vt:lpstr>
      <vt:lpstr>Interacting with Individuals who have Dementia </vt:lpstr>
      <vt:lpstr>PowerPoint Presentation</vt:lpstr>
      <vt:lpstr>PowerPoint Presentation</vt:lpstr>
      <vt:lpstr>  In-House Programs</vt:lpstr>
      <vt:lpstr>Toot Your Own Horn </vt:lpstr>
      <vt:lpstr>A Few More Ideas </vt:lpstr>
      <vt:lpstr>A Few More Ideas </vt:lpstr>
      <vt:lpstr>Let’s Have a Good Laugh</vt:lpstr>
      <vt:lpstr>Superheroes</vt:lpstr>
      <vt:lpstr>TV Trivia:  Golden Girls</vt:lpstr>
      <vt:lpstr>Road Trip Memories</vt:lpstr>
      <vt:lpstr>PowerPoint Presentation</vt:lpstr>
      <vt:lpstr>Words &amp; Stories </vt:lpstr>
      <vt:lpstr>Summer Reading</vt:lpstr>
      <vt:lpstr>PowerPoint Presentation</vt:lpstr>
      <vt:lpstr>Mind and Memory</vt:lpstr>
      <vt:lpstr>Technology</vt:lpstr>
      <vt:lpstr>Appy Hour</vt:lpstr>
      <vt:lpstr>PowerPoint Presentation</vt:lpstr>
      <vt:lpstr>Credits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Go with Senior Services Library Programs for Any Time and Any Place</dc:title>
  <dc:creator>Microsoft</dc:creator>
  <cp:lastModifiedBy>Microsoft</cp:lastModifiedBy>
  <cp:revision>187</cp:revision>
  <dcterms:created xsi:type="dcterms:W3CDTF">2019-12-17T18:49:00Z</dcterms:created>
  <dcterms:modified xsi:type="dcterms:W3CDTF">2020-03-11T17:14:28Z</dcterms:modified>
</cp:coreProperties>
</file>