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4" r:id="rId1"/>
  </p:sldMasterIdLst>
  <p:notesMasterIdLst>
    <p:notesMasterId r:id="rId27"/>
  </p:notesMasterIdLst>
  <p:sldIdLst>
    <p:sldId id="256" r:id="rId2"/>
    <p:sldId id="370" r:id="rId3"/>
    <p:sldId id="354" r:id="rId4"/>
    <p:sldId id="348" r:id="rId5"/>
    <p:sldId id="349" r:id="rId6"/>
    <p:sldId id="351" r:id="rId7"/>
    <p:sldId id="353" r:id="rId8"/>
    <p:sldId id="350" r:id="rId9"/>
    <p:sldId id="368" r:id="rId10"/>
    <p:sldId id="369" r:id="rId11"/>
    <p:sldId id="358" r:id="rId12"/>
    <p:sldId id="285" r:id="rId13"/>
    <p:sldId id="286" r:id="rId14"/>
    <p:sldId id="287" r:id="rId15"/>
    <p:sldId id="277" r:id="rId16"/>
    <p:sldId id="280" r:id="rId17"/>
    <p:sldId id="360" r:id="rId18"/>
    <p:sldId id="278" r:id="rId19"/>
    <p:sldId id="307" r:id="rId20"/>
    <p:sldId id="365" r:id="rId21"/>
    <p:sldId id="366" r:id="rId22"/>
    <p:sldId id="355" r:id="rId23"/>
    <p:sldId id="367" r:id="rId24"/>
    <p:sldId id="357" r:id="rId25"/>
    <p:sldId id="356"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georgia" panose="02040502050405020303" pitchFamily="18"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24"/>
    <p:restoredTop sz="94689"/>
  </p:normalViewPr>
  <p:slideViewPr>
    <p:cSldViewPr snapToGrid="0" snapToObjects="1">
      <p:cViewPr varScale="1">
        <p:scale>
          <a:sx n="101" d="100"/>
          <a:sy n="101" d="100"/>
        </p:scale>
        <p:origin x="232"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6778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2450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290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220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3582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3336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9803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6468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6508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6049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887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2"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23" name="Shape 23"/>
          <p:cNvSpPr txBox="1">
            <a:spLocks noGrp="1"/>
          </p:cNvSpPr>
          <p:nvPr>
            <p:ph type="body" idx="1"/>
          </p:nvPr>
        </p:nvSpPr>
        <p:spPr>
          <a:xfrm>
            <a:off x="838202" y="1825625"/>
            <a:ext cx="10515599" cy="435133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2" y="6356352"/>
            <a:ext cx="27431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2"/>
            <a:ext cx="41148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827286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765"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tiff"/><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nnlm.gov/class/wellness-works-importance-healthy-workplace" TargetMode="Externa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hyperlink" Target="http://jenncarson.com/resources.html" TargetMode="External"/><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127"/>
          <p:cNvSpPr/>
          <p:nvPr/>
        </p:nvSpPr>
        <p:spPr>
          <a:xfrm>
            <a:off x="0" y="0"/>
            <a:ext cx="702336" cy="6194323"/>
          </a:xfrm>
          <a:prstGeom prst="rect">
            <a:avLst/>
          </a:prstGeom>
          <a:solidFill>
            <a:srgbClr val="122448"/>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881" name="Google Shape;881;p127"/>
          <p:cNvSpPr/>
          <p:nvPr/>
        </p:nvSpPr>
        <p:spPr>
          <a:xfrm>
            <a:off x="7611704" y="1804892"/>
            <a:ext cx="2934789" cy="369332"/>
          </a:xfrm>
          <a:prstGeom prst="rect">
            <a:avLst/>
          </a:prstGeom>
          <a:noFill/>
          <a:ln>
            <a:noFill/>
          </a:ln>
        </p:spPr>
        <p:txBody>
          <a:bodyPr spcFirstLastPara="1" wrap="square" lIns="91425" tIns="45700" rIns="91425" bIns="45700" anchor="t" anchorCtr="0">
            <a:noAutofit/>
          </a:bodyPr>
          <a:lstStyle/>
          <a:p>
            <a:pPr algn="ctr"/>
            <a:r>
              <a:rPr lang="en-US" sz="1800">
                <a:solidFill>
                  <a:schemeClr val="lt1"/>
                </a:solidFill>
                <a:latin typeface="Cambria"/>
                <a:ea typeface="Cambria"/>
                <a:cs typeface="Cambria"/>
                <a:sym typeface="Cambria"/>
              </a:rPr>
              <a:t>Welcome Day-</a:t>
            </a:r>
            <a:r>
              <a:rPr lang="en-US" sz="1800" i="1">
                <a:solidFill>
                  <a:schemeClr val="lt1"/>
                </a:solidFill>
                <a:latin typeface="Cambria"/>
                <a:ea typeface="Cambria"/>
                <a:cs typeface="Cambria"/>
                <a:sym typeface="Cambria"/>
              </a:rPr>
              <a:t>Spring 2020</a:t>
            </a:r>
            <a:endParaRPr sz="1800" i="1">
              <a:solidFill>
                <a:schemeClr val="lt1"/>
              </a:solidFill>
              <a:latin typeface="Calibri"/>
              <a:ea typeface="Calibri"/>
              <a:cs typeface="Calibri"/>
              <a:sym typeface="Calibri"/>
            </a:endParaRPr>
          </a:p>
        </p:txBody>
      </p:sp>
      <p:pic>
        <p:nvPicPr>
          <p:cNvPr id="882" name="Google Shape;882;p127"/>
          <p:cNvPicPr preferRelativeResize="0"/>
          <p:nvPr/>
        </p:nvPicPr>
        <p:blipFill rotWithShape="1">
          <a:blip r:embed="rId3">
            <a:alphaModFix/>
          </a:blip>
          <a:srcRect t="2266" b="1"/>
          <a:stretch/>
        </p:blipFill>
        <p:spPr>
          <a:xfrm>
            <a:off x="-2" y="5836830"/>
            <a:ext cx="12192002" cy="1040042"/>
          </a:xfrm>
          <a:prstGeom prst="rect">
            <a:avLst/>
          </a:prstGeom>
          <a:noFill/>
          <a:ln>
            <a:noFill/>
          </a:ln>
        </p:spPr>
      </p:pic>
      <p:sp>
        <p:nvSpPr>
          <p:cNvPr id="2" name="Rectangle 1">
            <a:extLst>
              <a:ext uri="{FF2B5EF4-FFF2-40B4-BE49-F238E27FC236}">
                <a16:creationId xmlns:a16="http://schemas.microsoft.com/office/drawing/2014/main" id="{1D5FF991-889D-6448-8E36-027486DF25A6}"/>
              </a:ext>
            </a:extLst>
          </p:cNvPr>
          <p:cNvSpPr/>
          <p:nvPr/>
        </p:nvSpPr>
        <p:spPr>
          <a:xfrm>
            <a:off x="702336" y="222623"/>
            <a:ext cx="6701764" cy="1809922"/>
          </a:xfrm>
          <a:prstGeom prst="rect">
            <a:avLst/>
          </a:prstGeom>
        </p:spPr>
        <p:txBody>
          <a:bodyPr wrap="square">
            <a:spAutoFit/>
          </a:bodyPr>
          <a:lstStyle/>
          <a:p>
            <a:pPr algn="ctr"/>
            <a:r>
              <a:rPr lang="en-US" sz="5400" dirty="0">
                <a:latin typeface="Calibri" panose="020F0502020204030204" pitchFamily="34" charset="0"/>
                <a:cs typeface="Calibri" panose="020F0502020204030204" pitchFamily="34" charset="0"/>
              </a:rPr>
              <a:t>Healthy Living at the Library</a:t>
            </a:r>
          </a:p>
        </p:txBody>
      </p:sp>
      <p:pic>
        <p:nvPicPr>
          <p:cNvPr id="13" name="Picture 12">
            <a:extLst>
              <a:ext uri="{FF2B5EF4-FFF2-40B4-BE49-F238E27FC236}">
                <a16:creationId xmlns:a16="http://schemas.microsoft.com/office/drawing/2014/main" id="{EA89010D-266F-0E4B-BC86-CF80122D353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34938" y="1872672"/>
            <a:ext cx="3265326" cy="3185257"/>
          </a:xfrm>
          <a:prstGeom prst="rect">
            <a:avLst/>
          </a:prstGeom>
        </p:spPr>
      </p:pic>
      <p:sp>
        <p:nvSpPr>
          <p:cNvPr id="17" name="Rectangle 16">
            <a:extLst>
              <a:ext uri="{FF2B5EF4-FFF2-40B4-BE49-F238E27FC236}">
                <a16:creationId xmlns:a16="http://schemas.microsoft.com/office/drawing/2014/main" id="{69F42D57-BDC7-3444-9AB1-CF7C6D3E9096}"/>
              </a:ext>
            </a:extLst>
          </p:cNvPr>
          <p:cNvSpPr/>
          <p:nvPr/>
        </p:nvSpPr>
        <p:spPr>
          <a:xfrm>
            <a:off x="548372" y="2554594"/>
            <a:ext cx="3825824" cy="2169825"/>
          </a:xfrm>
          <a:prstGeom prst="rect">
            <a:avLst/>
          </a:prstGeom>
        </p:spPr>
        <p:txBody>
          <a:bodyPr wrap="square">
            <a:spAutoFit/>
          </a:bodyPr>
          <a:lstStyle/>
          <a:p>
            <a:pPr algn="ctr"/>
            <a:r>
              <a:rPr lang="en-US" sz="3000" b="1" dirty="0">
                <a:latin typeface="Calibri" panose="020F0502020204030204" pitchFamily="34" charset="0"/>
                <a:cs typeface="Calibri" panose="020F0502020204030204" pitchFamily="34" charset="0"/>
              </a:rPr>
              <a:t>Noah Lenstra   </a:t>
            </a:r>
            <a:r>
              <a:rPr lang="en-US" sz="3000" dirty="0">
                <a:latin typeface="Calibri" panose="020F0502020204030204" pitchFamily="34" charset="0"/>
                <a:cs typeface="Calibri" panose="020F0502020204030204" pitchFamily="34" charset="0"/>
              </a:rPr>
              <a:t>lenstra@uncg.edu  @</a:t>
            </a:r>
            <a:r>
              <a:rPr lang="en-US" sz="3000" dirty="0" err="1">
                <a:latin typeface="Calibri" panose="020F0502020204030204" pitchFamily="34" charset="0"/>
                <a:cs typeface="Calibri" panose="020F0502020204030204" pitchFamily="34" charset="0"/>
              </a:rPr>
              <a:t>NoahLenstra</a:t>
            </a:r>
            <a:endParaRPr lang="en-US" sz="3000" dirty="0">
              <a:latin typeface="Calibri" panose="020F0502020204030204" pitchFamily="34" charset="0"/>
              <a:cs typeface="Calibri" panose="020F0502020204030204" pitchFamily="34" charset="0"/>
            </a:endParaRPr>
          </a:p>
          <a:p>
            <a:pPr algn="ctr"/>
            <a:r>
              <a:rPr lang="en-US" sz="3000" dirty="0">
                <a:latin typeface="Calibri" panose="020F0502020204030204" pitchFamily="34" charset="0"/>
                <a:cs typeface="Calibri" panose="020F0502020204030204" pitchFamily="34" charset="0"/>
              </a:rPr>
              <a:t>@</a:t>
            </a:r>
            <a:r>
              <a:rPr lang="en-US" sz="3000" dirty="0" err="1">
                <a:latin typeface="Calibri" panose="020F0502020204030204" pitchFamily="34" charset="0"/>
                <a:cs typeface="Calibri" panose="020F0502020204030204" pitchFamily="34" charset="0"/>
              </a:rPr>
              <a:t>LetsMoveLibrary</a:t>
            </a:r>
            <a:endParaRPr lang="en-US" sz="3000" dirty="0">
              <a:latin typeface="Calibri" panose="020F0502020204030204" pitchFamily="34" charset="0"/>
              <a:cs typeface="Calibri" panose="020F0502020204030204" pitchFamily="34" charset="0"/>
            </a:endParaRPr>
          </a:p>
          <a:p>
            <a:pPr algn="ctr"/>
            <a:endParaRPr lang="en-US" sz="1500" dirty="0">
              <a:latin typeface="Calibri" panose="020F0502020204030204" pitchFamily="34" charset="0"/>
              <a:cs typeface="Calibri" panose="020F0502020204030204" pitchFamily="34" charset="0"/>
            </a:endParaRPr>
          </a:p>
        </p:txBody>
      </p:sp>
      <p:sp>
        <p:nvSpPr>
          <p:cNvPr id="12" name="Google Shape;883;p127">
            <a:extLst>
              <a:ext uri="{FF2B5EF4-FFF2-40B4-BE49-F238E27FC236}">
                <a16:creationId xmlns:a16="http://schemas.microsoft.com/office/drawing/2014/main" id="{C2453DF0-259A-F24B-8026-427A94273650}"/>
              </a:ext>
            </a:extLst>
          </p:cNvPr>
          <p:cNvSpPr txBox="1"/>
          <p:nvPr/>
        </p:nvSpPr>
        <p:spPr>
          <a:xfrm>
            <a:off x="548372" y="5246468"/>
            <a:ext cx="6851892" cy="369332"/>
          </a:xfrm>
          <a:prstGeom prst="rect">
            <a:avLst/>
          </a:prstGeom>
          <a:noFill/>
          <a:ln>
            <a:noFill/>
          </a:ln>
        </p:spPr>
        <p:txBody>
          <a:bodyPr spcFirstLastPara="1" wrap="square" lIns="91425" tIns="45700" rIns="91425" bIns="45700" anchor="t" anchorCtr="0">
            <a:noAutofit/>
          </a:bodyPr>
          <a:lstStyle/>
          <a:p>
            <a:pPr algn="r"/>
            <a:r>
              <a:rPr lang="en-US" sz="2400" dirty="0">
                <a:solidFill>
                  <a:srgbClr val="FF0000"/>
                </a:solidFill>
                <a:latin typeface="Calibri"/>
                <a:ea typeface="Calibri"/>
                <a:cs typeface="Calibri"/>
                <a:sym typeface="Calibri"/>
              </a:rPr>
              <a:t>Slides at </a:t>
            </a:r>
            <a:r>
              <a:rPr lang="en-US" sz="2400" i="1" dirty="0" err="1">
                <a:solidFill>
                  <a:srgbClr val="FF0000"/>
                </a:solidFill>
                <a:latin typeface="Calibri"/>
                <a:ea typeface="Calibri"/>
                <a:cs typeface="Calibri"/>
                <a:sym typeface="Calibri"/>
              </a:rPr>
              <a:t>LetsMoveLibraries.org</a:t>
            </a:r>
            <a:r>
              <a:rPr lang="en-US" sz="2400" i="1" dirty="0">
                <a:solidFill>
                  <a:srgbClr val="FF0000"/>
                </a:solidFill>
                <a:latin typeface="Calibri"/>
                <a:ea typeface="Calibri"/>
                <a:cs typeface="Calibri"/>
                <a:sym typeface="Calibri"/>
              </a:rPr>
              <a:t>/niche-academy/ </a:t>
            </a:r>
            <a:endParaRPr sz="1800" i="1" dirty="0">
              <a:solidFill>
                <a:srgbClr val="FF0000"/>
              </a:solidFill>
            </a:endParaRPr>
          </a:p>
        </p:txBody>
      </p:sp>
      <p:pic>
        <p:nvPicPr>
          <p:cNvPr id="4" name="Picture 3" descr="A close up of a sign&#10;&#10;Description automatically generated">
            <a:extLst>
              <a:ext uri="{FF2B5EF4-FFF2-40B4-BE49-F238E27FC236}">
                <a16:creationId xmlns:a16="http://schemas.microsoft.com/office/drawing/2014/main" id="{6DD5BED0-0DA4-1948-AE28-9DEB3CF5CDCA}"/>
              </a:ext>
            </a:extLst>
          </p:cNvPr>
          <p:cNvPicPr>
            <a:picLocks noChangeAspect="1"/>
          </p:cNvPicPr>
          <p:nvPr/>
        </p:nvPicPr>
        <p:blipFill>
          <a:blip r:embed="rId5"/>
          <a:stretch>
            <a:fillRect/>
          </a:stretch>
        </p:blipFill>
        <p:spPr>
          <a:xfrm>
            <a:off x="7611704" y="18872"/>
            <a:ext cx="4541108"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127"/>
          <p:cNvSpPr/>
          <p:nvPr/>
        </p:nvSpPr>
        <p:spPr>
          <a:xfrm>
            <a:off x="0" y="0"/>
            <a:ext cx="702336" cy="6194323"/>
          </a:xfrm>
          <a:prstGeom prst="rect">
            <a:avLst/>
          </a:prstGeom>
          <a:solidFill>
            <a:srgbClr val="122448"/>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881" name="Google Shape;881;p127"/>
          <p:cNvSpPr/>
          <p:nvPr/>
        </p:nvSpPr>
        <p:spPr>
          <a:xfrm>
            <a:off x="7611704" y="1804892"/>
            <a:ext cx="2934789" cy="369332"/>
          </a:xfrm>
          <a:prstGeom prst="rect">
            <a:avLst/>
          </a:prstGeom>
          <a:noFill/>
          <a:ln>
            <a:noFill/>
          </a:ln>
        </p:spPr>
        <p:txBody>
          <a:bodyPr spcFirstLastPara="1" wrap="square" lIns="91425" tIns="45700" rIns="91425" bIns="45700" anchor="t" anchorCtr="0">
            <a:noAutofit/>
          </a:bodyPr>
          <a:lstStyle/>
          <a:p>
            <a:pPr algn="ctr"/>
            <a:r>
              <a:rPr lang="en-US" sz="1800">
                <a:solidFill>
                  <a:schemeClr val="lt1"/>
                </a:solidFill>
                <a:latin typeface="Cambria"/>
                <a:ea typeface="Cambria"/>
                <a:cs typeface="Cambria"/>
                <a:sym typeface="Cambria"/>
              </a:rPr>
              <a:t>Welcome Day-</a:t>
            </a:r>
            <a:r>
              <a:rPr lang="en-US" sz="1800" i="1">
                <a:solidFill>
                  <a:schemeClr val="lt1"/>
                </a:solidFill>
                <a:latin typeface="Cambria"/>
                <a:ea typeface="Cambria"/>
                <a:cs typeface="Cambria"/>
                <a:sym typeface="Cambria"/>
              </a:rPr>
              <a:t>Spring 2020</a:t>
            </a:r>
            <a:endParaRPr sz="1800" i="1">
              <a:solidFill>
                <a:schemeClr val="lt1"/>
              </a:solidFill>
              <a:latin typeface="Calibri"/>
              <a:ea typeface="Calibri"/>
              <a:cs typeface="Calibri"/>
              <a:sym typeface="Calibri"/>
            </a:endParaRPr>
          </a:p>
        </p:txBody>
      </p:sp>
      <p:pic>
        <p:nvPicPr>
          <p:cNvPr id="882" name="Google Shape;882;p127"/>
          <p:cNvPicPr preferRelativeResize="0"/>
          <p:nvPr/>
        </p:nvPicPr>
        <p:blipFill rotWithShape="1">
          <a:blip r:embed="rId3">
            <a:alphaModFix/>
          </a:blip>
          <a:srcRect t="2266" b="1"/>
          <a:stretch/>
        </p:blipFill>
        <p:spPr>
          <a:xfrm>
            <a:off x="-2" y="5836830"/>
            <a:ext cx="12192002" cy="1040042"/>
          </a:xfrm>
          <a:prstGeom prst="rect">
            <a:avLst/>
          </a:prstGeom>
          <a:noFill/>
          <a:ln>
            <a:noFill/>
          </a:ln>
        </p:spPr>
      </p:pic>
      <p:sp>
        <p:nvSpPr>
          <p:cNvPr id="10" name="Google Shape;1091;p148">
            <a:extLst>
              <a:ext uri="{FF2B5EF4-FFF2-40B4-BE49-F238E27FC236}">
                <a16:creationId xmlns:a16="http://schemas.microsoft.com/office/drawing/2014/main" id="{9B0DD34C-6007-CC45-BD29-E19BC0A284B6}"/>
              </a:ext>
            </a:extLst>
          </p:cNvPr>
          <p:cNvSpPr/>
          <p:nvPr/>
        </p:nvSpPr>
        <p:spPr>
          <a:xfrm>
            <a:off x="-1" y="286823"/>
            <a:ext cx="3543301" cy="753708"/>
          </a:xfrm>
          <a:prstGeom prst="snip1Rect">
            <a:avLst>
              <a:gd name="adj" fmla="val 0"/>
            </a:avLst>
          </a:prstGeom>
          <a:solidFill>
            <a:srgbClr val="FFCC33"/>
          </a:solidFill>
          <a:ln>
            <a:noFill/>
          </a:ln>
        </p:spPr>
        <p:txBody>
          <a:bodyPr spcFirstLastPara="1" wrap="square" lIns="91425" tIns="45700" rIns="91425" bIns="45700" anchor="ctr" anchorCtr="0">
            <a:noAutofit/>
          </a:bodyPr>
          <a:lstStyle/>
          <a:p>
            <a:r>
              <a:rPr lang="en-US" sz="3600" dirty="0">
                <a:solidFill>
                  <a:srgbClr val="002060"/>
                </a:solidFill>
                <a:latin typeface="Calibri"/>
                <a:ea typeface="Calibri"/>
                <a:cs typeface="Calibri"/>
                <a:sym typeface="Calibri"/>
              </a:rPr>
              <a:t>What is health?</a:t>
            </a:r>
            <a:endParaRPr sz="3600" b="1" dirty="0">
              <a:solidFill>
                <a:srgbClr val="002060"/>
              </a:solidFill>
              <a:latin typeface="Calibri"/>
              <a:ea typeface="Calibri"/>
              <a:cs typeface="Calibri"/>
              <a:sym typeface="Calibri"/>
            </a:endParaRPr>
          </a:p>
        </p:txBody>
      </p:sp>
      <p:sp>
        <p:nvSpPr>
          <p:cNvPr id="11" name="Google Shape;1092;p148">
            <a:extLst>
              <a:ext uri="{FF2B5EF4-FFF2-40B4-BE49-F238E27FC236}">
                <a16:creationId xmlns:a16="http://schemas.microsoft.com/office/drawing/2014/main" id="{61BA40AB-C5DF-964D-B32E-2A96D9641DB8}"/>
              </a:ext>
            </a:extLst>
          </p:cNvPr>
          <p:cNvSpPr/>
          <p:nvPr/>
        </p:nvSpPr>
        <p:spPr>
          <a:xfrm>
            <a:off x="2923619" y="153343"/>
            <a:ext cx="2186185" cy="1020668"/>
          </a:xfrm>
          <a:prstGeom prst="parallelogram">
            <a:avLst>
              <a:gd name="adj" fmla="val 60618"/>
            </a:avLst>
          </a:prstGeom>
          <a:solidFill>
            <a:schemeClr val="lt1"/>
          </a:solidFill>
          <a:ln>
            <a:noFill/>
          </a:ln>
        </p:spPr>
        <p:txBody>
          <a:bodyPr spcFirstLastPara="1" wrap="square" lIns="91425" tIns="45700" rIns="91425" bIns="45700" anchor="ctr" anchorCtr="0">
            <a:noAutofit/>
          </a:bodyPr>
          <a:lstStyle/>
          <a:p>
            <a:pPr algn="ctr"/>
            <a:endParaRPr sz="1800" dirty="0">
              <a:solidFill>
                <a:schemeClr val="lt1"/>
              </a:solidFill>
              <a:latin typeface="Calibri"/>
              <a:ea typeface="Calibri"/>
              <a:cs typeface="Calibri"/>
              <a:sym typeface="Calibri"/>
            </a:endParaRPr>
          </a:p>
        </p:txBody>
      </p:sp>
      <p:sp>
        <p:nvSpPr>
          <p:cNvPr id="14" name="Google Shape;883;p127">
            <a:extLst>
              <a:ext uri="{FF2B5EF4-FFF2-40B4-BE49-F238E27FC236}">
                <a16:creationId xmlns:a16="http://schemas.microsoft.com/office/drawing/2014/main" id="{0CBC15C8-3385-5C43-AD90-AB48EE2E2036}"/>
              </a:ext>
            </a:extLst>
          </p:cNvPr>
          <p:cNvSpPr txBox="1"/>
          <p:nvPr/>
        </p:nvSpPr>
        <p:spPr>
          <a:xfrm>
            <a:off x="8123272" y="6035629"/>
            <a:ext cx="4152691" cy="369332"/>
          </a:xfrm>
          <a:prstGeom prst="rect">
            <a:avLst/>
          </a:prstGeom>
          <a:noFill/>
          <a:ln>
            <a:noFill/>
          </a:ln>
        </p:spPr>
        <p:txBody>
          <a:bodyPr spcFirstLastPara="1" wrap="square" lIns="91425" tIns="45700" rIns="91425" bIns="45700" anchor="t" anchorCtr="0">
            <a:noAutofit/>
          </a:bodyPr>
          <a:lstStyle/>
          <a:p>
            <a:r>
              <a:rPr lang="en-US" sz="2400" dirty="0" err="1">
                <a:solidFill>
                  <a:srgbClr val="FFC000"/>
                </a:solidFill>
                <a:latin typeface="Calibri"/>
                <a:ea typeface="Calibri"/>
                <a:cs typeface="Calibri"/>
                <a:sym typeface="Calibri"/>
              </a:rPr>
              <a:t>LetsMoveInLibraries.org</a:t>
            </a:r>
            <a:endParaRPr sz="1800" dirty="0"/>
          </a:p>
        </p:txBody>
      </p:sp>
      <p:pic>
        <p:nvPicPr>
          <p:cNvPr id="3" name="Picture 2">
            <a:extLst>
              <a:ext uri="{FF2B5EF4-FFF2-40B4-BE49-F238E27FC236}">
                <a16:creationId xmlns:a16="http://schemas.microsoft.com/office/drawing/2014/main" id="{ADB3C72B-1511-3946-A4B9-10018D27CB1A}"/>
              </a:ext>
            </a:extLst>
          </p:cNvPr>
          <p:cNvPicPr>
            <a:picLocks noChangeAspect="1"/>
          </p:cNvPicPr>
          <p:nvPr/>
        </p:nvPicPr>
        <p:blipFill>
          <a:blip r:embed="rId4"/>
          <a:stretch>
            <a:fillRect/>
          </a:stretch>
        </p:blipFill>
        <p:spPr>
          <a:xfrm>
            <a:off x="7797800" y="15223"/>
            <a:ext cx="4361593" cy="5838353"/>
          </a:xfrm>
          <a:prstGeom prst="rect">
            <a:avLst/>
          </a:prstGeom>
        </p:spPr>
      </p:pic>
      <p:pic>
        <p:nvPicPr>
          <p:cNvPr id="4" name="Picture 3">
            <a:extLst>
              <a:ext uri="{FF2B5EF4-FFF2-40B4-BE49-F238E27FC236}">
                <a16:creationId xmlns:a16="http://schemas.microsoft.com/office/drawing/2014/main" id="{867C22EB-FAE9-5348-9CEF-AC687AD1625A}"/>
              </a:ext>
            </a:extLst>
          </p:cNvPr>
          <p:cNvPicPr>
            <a:picLocks noChangeAspect="1"/>
          </p:cNvPicPr>
          <p:nvPr/>
        </p:nvPicPr>
        <p:blipFill>
          <a:blip r:embed="rId5"/>
          <a:stretch>
            <a:fillRect/>
          </a:stretch>
        </p:blipFill>
        <p:spPr>
          <a:xfrm>
            <a:off x="2388336" y="1307491"/>
            <a:ext cx="5130319" cy="4529339"/>
          </a:xfrm>
          <a:prstGeom prst="rect">
            <a:avLst/>
          </a:prstGeom>
        </p:spPr>
      </p:pic>
    </p:spTree>
    <p:extLst>
      <p:ext uri="{BB962C8B-B14F-4D97-AF65-F5344CB8AC3E}">
        <p14:creationId xmlns:p14="http://schemas.microsoft.com/office/powerpoint/2010/main" val="1212653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127"/>
          <p:cNvSpPr/>
          <p:nvPr/>
        </p:nvSpPr>
        <p:spPr>
          <a:xfrm>
            <a:off x="0" y="0"/>
            <a:ext cx="702336" cy="6194323"/>
          </a:xfrm>
          <a:prstGeom prst="rect">
            <a:avLst/>
          </a:prstGeom>
          <a:solidFill>
            <a:srgbClr val="122448"/>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881" name="Google Shape;881;p127"/>
          <p:cNvSpPr/>
          <p:nvPr/>
        </p:nvSpPr>
        <p:spPr>
          <a:xfrm>
            <a:off x="7611704" y="1804892"/>
            <a:ext cx="2934789" cy="369332"/>
          </a:xfrm>
          <a:prstGeom prst="rect">
            <a:avLst/>
          </a:prstGeom>
          <a:noFill/>
          <a:ln>
            <a:noFill/>
          </a:ln>
        </p:spPr>
        <p:txBody>
          <a:bodyPr spcFirstLastPara="1" wrap="square" lIns="91425" tIns="45700" rIns="91425" bIns="45700" anchor="t" anchorCtr="0">
            <a:noAutofit/>
          </a:bodyPr>
          <a:lstStyle/>
          <a:p>
            <a:pPr algn="ctr"/>
            <a:r>
              <a:rPr lang="en-US" sz="1800">
                <a:solidFill>
                  <a:schemeClr val="lt1"/>
                </a:solidFill>
                <a:latin typeface="Cambria"/>
                <a:ea typeface="Cambria"/>
                <a:cs typeface="Cambria"/>
                <a:sym typeface="Cambria"/>
              </a:rPr>
              <a:t>Welcome Day-</a:t>
            </a:r>
            <a:r>
              <a:rPr lang="en-US" sz="1800" i="1">
                <a:solidFill>
                  <a:schemeClr val="lt1"/>
                </a:solidFill>
                <a:latin typeface="Cambria"/>
                <a:ea typeface="Cambria"/>
                <a:cs typeface="Cambria"/>
                <a:sym typeface="Cambria"/>
              </a:rPr>
              <a:t>Spring 2020</a:t>
            </a:r>
            <a:endParaRPr sz="1800" i="1">
              <a:solidFill>
                <a:schemeClr val="lt1"/>
              </a:solidFill>
              <a:latin typeface="Calibri"/>
              <a:ea typeface="Calibri"/>
              <a:cs typeface="Calibri"/>
              <a:sym typeface="Calibri"/>
            </a:endParaRPr>
          </a:p>
        </p:txBody>
      </p:sp>
      <p:pic>
        <p:nvPicPr>
          <p:cNvPr id="882" name="Google Shape;882;p127"/>
          <p:cNvPicPr preferRelativeResize="0"/>
          <p:nvPr/>
        </p:nvPicPr>
        <p:blipFill rotWithShape="1">
          <a:blip r:embed="rId3">
            <a:alphaModFix/>
          </a:blip>
          <a:srcRect t="2266" b="1"/>
          <a:stretch/>
        </p:blipFill>
        <p:spPr>
          <a:xfrm>
            <a:off x="-2" y="5836830"/>
            <a:ext cx="12192002" cy="1040042"/>
          </a:xfrm>
          <a:prstGeom prst="rect">
            <a:avLst/>
          </a:prstGeom>
          <a:noFill/>
          <a:ln>
            <a:noFill/>
          </a:ln>
        </p:spPr>
      </p:pic>
      <p:sp>
        <p:nvSpPr>
          <p:cNvPr id="10" name="Google Shape;1091;p148">
            <a:extLst>
              <a:ext uri="{FF2B5EF4-FFF2-40B4-BE49-F238E27FC236}">
                <a16:creationId xmlns:a16="http://schemas.microsoft.com/office/drawing/2014/main" id="{9B0DD34C-6007-CC45-BD29-E19BC0A284B6}"/>
              </a:ext>
            </a:extLst>
          </p:cNvPr>
          <p:cNvSpPr/>
          <p:nvPr/>
        </p:nvSpPr>
        <p:spPr>
          <a:xfrm>
            <a:off x="-1" y="286823"/>
            <a:ext cx="6731001" cy="753708"/>
          </a:xfrm>
          <a:prstGeom prst="snip1Rect">
            <a:avLst>
              <a:gd name="adj" fmla="val 0"/>
            </a:avLst>
          </a:prstGeom>
          <a:solidFill>
            <a:srgbClr val="FFCC33"/>
          </a:solidFill>
          <a:ln>
            <a:noFill/>
          </a:ln>
        </p:spPr>
        <p:txBody>
          <a:bodyPr spcFirstLastPara="1" wrap="square" lIns="91425" tIns="45700" rIns="91425" bIns="45700" anchor="ctr" anchorCtr="0">
            <a:noAutofit/>
          </a:bodyPr>
          <a:lstStyle/>
          <a:p>
            <a:r>
              <a:rPr lang="en-US" sz="3600" dirty="0">
                <a:solidFill>
                  <a:srgbClr val="002060"/>
                </a:solidFill>
                <a:latin typeface="Calibri"/>
                <a:ea typeface="Calibri"/>
                <a:cs typeface="Calibri"/>
                <a:sym typeface="Calibri"/>
              </a:rPr>
              <a:t>Make it policy</a:t>
            </a:r>
            <a:endParaRPr sz="3600" b="1" dirty="0">
              <a:solidFill>
                <a:srgbClr val="002060"/>
              </a:solidFill>
              <a:latin typeface="Calibri"/>
              <a:ea typeface="Calibri"/>
              <a:cs typeface="Calibri"/>
              <a:sym typeface="Calibri"/>
            </a:endParaRPr>
          </a:p>
        </p:txBody>
      </p:sp>
      <p:sp>
        <p:nvSpPr>
          <p:cNvPr id="11" name="Google Shape;1092;p148">
            <a:extLst>
              <a:ext uri="{FF2B5EF4-FFF2-40B4-BE49-F238E27FC236}">
                <a16:creationId xmlns:a16="http://schemas.microsoft.com/office/drawing/2014/main" id="{61BA40AB-C5DF-964D-B32E-2A96D9641DB8}"/>
              </a:ext>
            </a:extLst>
          </p:cNvPr>
          <p:cNvSpPr/>
          <p:nvPr/>
        </p:nvSpPr>
        <p:spPr>
          <a:xfrm>
            <a:off x="5425519" y="187138"/>
            <a:ext cx="2186185" cy="1020668"/>
          </a:xfrm>
          <a:prstGeom prst="parallelogram">
            <a:avLst>
              <a:gd name="adj" fmla="val 60618"/>
            </a:avLst>
          </a:prstGeom>
          <a:solidFill>
            <a:schemeClr val="lt1"/>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4" name="Google Shape;883;p127">
            <a:extLst>
              <a:ext uri="{FF2B5EF4-FFF2-40B4-BE49-F238E27FC236}">
                <a16:creationId xmlns:a16="http://schemas.microsoft.com/office/drawing/2014/main" id="{0CBC15C8-3385-5C43-AD90-AB48EE2E2036}"/>
              </a:ext>
            </a:extLst>
          </p:cNvPr>
          <p:cNvSpPr txBox="1"/>
          <p:nvPr/>
        </p:nvSpPr>
        <p:spPr>
          <a:xfrm>
            <a:off x="8123272" y="6035629"/>
            <a:ext cx="4152691" cy="369332"/>
          </a:xfrm>
          <a:prstGeom prst="rect">
            <a:avLst/>
          </a:prstGeom>
          <a:noFill/>
          <a:ln>
            <a:noFill/>
          </a:ln>
        </p:spPr>
        <p:txBody>
          <a:bodyPr spcFirstLastPara="1" wrap="square" lIns="91425" tIns="45700" rIns="91425" bIns="45700" anchor="t" anchorCtr="0">
            <a:noAutofit/>
          </a:bodyPr>
          <a:lstStyle/>
          <a:p>
            <a:r>
              <a:rPr lang="en-US" sz="2400" dirty="0" err="1">
                <a:solidFill>
                  <a:srgbClr val="FFC000"/>
                </a:solidFill>
                <a:latin typeface="Calibri"/>
                <a:ea typeface="Calibri"/>
                <a:cs typeface="Calibri"/>
                <a:sym typeface="Calibri"/>
              </a:rPr>
              <a:t>LetsMoveInLibraries.org</a:t>
            </a:r>
            <a:endParaRPr sz="1800" dirty="0"/>
          </a:p>
        </p:txBody>
      </p:sp>
      <p:pic>
        <p:nvPicPr>
          <p:cNvPr id="3" name="Picture 2" descr="A screenshot of a cell phone&#10;&#10;Description automatically generated">
            <a:extLst>
              <a:ext uri="{FF2B5EF4-FFF2-40B4-BE49-F238E27FC236}">
                <a16:creationId xmlns:a16="http://schemas.microsoft.com/office/drawing/2014/main" id="{4C754666-B5A5-5246-BF24-C0428C3B2270}"/>
              </a:ext>
            </a:extLst>
          </p:cNvPr>
          <p:cNvPicPr>
            <a:picLocks noChangeAspect="1"/>
          </p:cNvPicPr>
          <p:nvPr/>
        </p:nvPicPr>
        <p:blipFill>
          <a:blip r:embed="rId4"/>
          <a:stretch>
            <a:fillRect/>
          </a:stretch>
        </p:blipFill>
        <p:spPr>
          <a:xfrm>
            <a:off x="800099" y="1040530"/>
            <a:ext cx="9973955" cy="4796299"/>
          </a:xfrm>
          <a:prstGeom prst="rect">
            <a:avLst/>
          </a:prstGeom>
        </p:spPr>
      </p:pic>
    </p:spTree>
    <p:extLst>
      <p:ext uri="{BB962C8B-B14F-4D97-AF65-F5344CB8AC3E}">
        <p14:creationId xmlns:p14="http://schemas.microsoft.com/office/powerpoint/2010/main" val="1317411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7708" y="77448"/>
            <a:ext cx="8438564" cy="1325562"/>
          </a:xfrm>
        </p:spPr>
        <p:txBody>
          <a:bodyPr/>
          <a:lstStyle/>
          <a:p>
            <a:r>
              <a:rPr lang="en-US" sz="4400" dirty="0"/>
              <a:t>What does it </a:t>
            </a:r>
            <a:r>
              <a:rPr lang="en-US" sz="4400" b="1" dirty="0"/>
              <a:t>look like </a:t>
            </a:r>
            <a:r>
              <a:rPr lang="en-US" sz="4400" dirty="0"/>
              <a:t>in practice?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62931"/>
            <a:ext cx="9144000" cy="2826185"/>
          </a:xfrm>
          <a:prstGeom prst="rect">
            <a:avLst/>
          </a:prstGeom>
        </p:spPr>
      </p:pic>
      <p:pic>
        <p:nvPicPr>
          <p:cNvPr id="1026" name="Picture 2" descr="mage result for university of georgia libra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3178" y="4124486"/>
            <a:ext cx="2733514" cy="27335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 result for &quot;sustainable uga&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7707" y="4865750"/>
            <a:ext cx="5075434" cy="1388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523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802" y="0"/>
            <a:ext cx="8151725" cy="6858000"/>
          </a:xfrm>
          <a:prstGeom prst="rect">
            <a:avLst/>
          </a:prstGeom>
        </p:spPr>
      </p:pic>
    </p:spTree>
    <p:extLst>
      <p:ext uri="{BB962C8B-B14F-4D97-AF65-F5344CB8AC3E}">
        <p14:creationId xmlns:p14="http://schemas.microsoft.com/office/powerpoint/2010/main" val="2037486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59492" y="140663"/>
            <a:ext cx="4313219" cy="6640281"/>
          </a:xfrm>
        </p:spPr>
        <p:txBody>
          <a:bodyPr/>
          <a:lstStyle/>
          <a:p>
            <a:pPr marL="0" indent="0">
              <a:lnSpc>
                <a:spcPct val="100000"/>
              </a:lnSpc>
              <a:spcBef>
                <a:spcPts val="0"/>
              </a:spcBef>
              <a:buClrTx/>
              <a:buSzTx/>
              <a:buNone/>
            </a:pPr>
            <a:r>
              <a:rPr lang="en-US" sz="2600" dirty="0"/>
              <a:t>“When you walk into the </a:t>
            </a:r>
            <a:r>
              <a:rPr lang="en-US" sz="2600" b="1" dirty="0"/>
              <a:t>Eudora Middle School library</a:t>
            </a:r>
            <a:r>
              <a:rPr lang="en-US" sz="2600" dirty="0"/>
              <a:t>, you are greeted with the sound of students’ legs moving up and down, and you notice their eyes are continually darting across the pages of the books in their hands. It isn’t something you typically see in a school library, a group of 12 stationary bikes with students actively engaged in pedaling and reading at the same time” – Eudora Schools Foundation Annual Report 2016</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7830" y="349322"/>
            <a:ext cx="4680170" cy="6061753"/>
          </a:xfrm>
          <a:prstGeom prst="rect">
            <a:avLst/>
          </a:prstGeom>
        </p:spPr>
      </p:pic>
    </p:spTree>
    <p:extLst>
      <p:ext uri="{BB962C8B-B14F-4D97-AF65-F5344CB8AC3E}">
        <p14:creationId xmlns:p14="http://schemas.microsoft.com/office/powerpoint/2010/main" val="1969367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4294967295"/>
          </p:nvPr>
        </p:nvSpPr>
        <p:spPr>
          <a:xfrm>
            <a:off x="7981952" y="6356352"/>
            <a:ext cx="2057399" cy="365125"/>
          </a:xfrm>
          <a:prstGeom prst="rect">
            <a:avLst/>
          </a:prstGeom>
        </p:spPr>
        <p:txBody>
          <a:bodyPr/>
          <a:lstStyle/>
          <a:p>
            <a:pPr algn="r">
              <a:buSzPct val="25000"/>
            </a:pPr>
            <a:fld id="{00000000-1234-1234-1234-123412341234}" type="slidenum">
              <a:rPr lang="en-US" sz="900"/>
              <a:pPr algn="r">
                <a:buSzPct val="25000"/>
              </a:pPr>
              <a:t>15</a:t>
            </a:fld>
            <a:endParaRPr lang="en-US" sz="900"/>
          </a:p>
        </p:txBody>
      </p:sp>
      <p:pic>
        <p:nvPicPr>
          <p:cNvPr id="7" name="Picture 6"/>
          <p:cNvPicPr>
            <a:picLocks noChangeAspect="1"/>
          </p:cNvPicPr>
          <p:nvPr/>
        </p:nvPicPr>
        <p:blipFill rotWithShape="1">
          <a:blip r:embed="rId2"/>
          <a:srcRect t="17436" b="5161"/>
          <a:stretch/>
        </p:blipFill>
        <p:spPr>
          <a:xfrm>
            <a:off x="3810000" y="1549716"/>
            <a:ext cx="6858000" cy="5308285"/>
          </a:xfrm>
          <a:prstGeom prst="rect">
            <a:avLst/>
          </a:prstGeom>
        </p:spPr>
      </p:pic>
      <p:pic>
        <p:nvPicPr>
          <p:cNvPr id="6" name="Content Placeholder 3"/>
          <p:cNvPicPr>
            <a:picLocks noChangeAspect="1"/>
          </p:cNvPicPr>
          <p:nvPr/>
        </p:nvPicPr>
        <p:blipFill>
          <a:blip r:embed="rId3"/>
          <a:stretch>
            <a:fillRect/>
          </a:stretch>
        </p:blipFill>
        <p:spPr>
          <a:xfrm>
            <a:off x="1524001" y="0"/>
            <a:ext cx="5273588" cy="2857326"/>
          </a:xfrm>
          <a:prstGeom prst="rect">
            <a:avLst/>
          </a:prstGeom>
          <a:noFill/>
          <a:ln>
            <a:noFill/>
          </a:ln>
        </p:spPr>
      </p:pic>
      <p:sp>
        <p:nvSpPr>
          <p:cNvPr id="5" name="Rectangle 4"/>
          <p:cNvSpPr/>
          <p:nvPr/>
        </p:nvSpPr>
        <p:spPr>
          <a:xfrm>
            <a:off x="1524002" y="2857326"/>
            <a:ext cx="2285999" cy="3647152"/>
          </a:xfrm>
          <a:prstGeom prst="rect">
            <a:avLst/>
          </a:prstGeom>
        </p:spPr>
        <p:txBody>
          <a:bodyPr wrap="square">
            <a:spAutoFit/>
          </a:bodyPr>
          <a:lstStyle/>
          <a:p>
            <a:r>
              <a:rPr lang="en-US" sz="2100" dirty="0">
                <a:solidFill>
                  <a:srgbClr val="14171A"/>
                </a:solidFill>
                <a:latin typeface="Helvetica Neue" charset="0"/>
              </a:rPr>
              <a:t>"For 89-year-old Dean Stevens, the free yoga class she attends weekly at the Nashville Public Library has given her a newfound stability she says her peers are often lacking."</a:t>
            </a:r>
            <a:endParaRPr lang="en-US" sz="2100" dirty="0"/>
          </a:p>
        </p:txBody>
      </p:sp>
    </p:spTree>
    <p:extLst>
      <p:ext uri="{BB962C8B-B14F-4D97-AF65-F5344CB8AC3E}">
        <p14:creationId xmlns:p14="http://schemas.microsoft.com/office/powerpoint/2010/main" val="3842042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1524001" y="365126"/>
            <a:ext cx="9110037" cy="5414963"/>
          </a:xfrm>
          <a:prstGeom prst="rect">
            <a:avLst/>
          </a:prstGeom>
          <a:solidFill>
            <a:schemeClr val="bg1"/>
          </a:solidFill>
        </p:spPr>
      </p:pic>
      <p:sp>
        <p:nvSpPr>
          <p:cNvPr id="6" name="TextBox 5"/>
          <p:cNvSpPr txBox="1"/>
          <p:nvPr/>
        </p:nvSpPr>
        <p:spPr>
          <a:xfrm>
            <a:off x="1730478" y="5753607"/>
            <a:ext cx="8450826" cy="1015663"/>
          </a:xfrm>
          <a:prstGeom prst="rect">
            <a:avLst/>
          </a:prstGeom>
          <a:noFill/>
        </p:spPr>
        <p:txBody>
          <a:bodyPr wrap="square" rtlCol="0">
            <a:spAutoFit/>
          </a:bodyPr>
          <a:lstStyle/>
          <a:p>
            <a:r>
              <a:rPr lang="en-US" sz="2000" b="1" dirty="0"/>
              <a:t>From Stillwater, Oklahoma, Public Library </a:t>
            </a:r>
          </a:p>
          <a:p>
            <a:r>
              <a:rPr lang="en-US" sz="2000" b="1" dirty="0"/>
              <a:t>(NOTE: Then library director Lynda Reynolds NOW Consultant for Public Library Management in State of North Carolina)</a:t>
            </a:r>
          </a:p>
        </p:txBody>
      </p:sp>
    </p:spTree>
    <p:extLst>
      <p:ext uri="{BB962C8B-B14F-4D97-AF65-F5344CB8AC3E}">
        <p14:creationId xmlns:p14="http://schemas.microsoft.com/office/powerpoint/2010/main" val="1897187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6939642" cy="6774413"/>
          </a:xfrm>
          <a:prstGeom prst="rect">
            <a:avLst/>
          </a:prstGeom>
        </p:spPr>
      </p:pic>
      <p:pic>
        <p:nvPicPr>
          <p:cNvPr id="5" name="Picture 4" descr="mage result for Bookinâ It Walking Club peo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656" y="1"/>
            <a:ext cx="5777345" cy="32497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98874" y="3546764"/>
            <a:ext cx="2369127" cy="1938992"/>
          </a:xfrm>
          <a:prstGeom prst="rect">
            <a:avLst/>
          </a:prstGeom>
          <a:noFill/>
        </p:spPr>
        <p:txBody>
          <a:bodyPr wrap="square" rtlCol="0">
            <a:spAutoFit/>
          </a:bodyPr>
          <a:lstStyle/>
          <a:p>
            <a:r>
              <a:rPr lang="en-US" sz="4000" dirty="0"/>
              <a:t>“If it plays in Peoria</a:t>
            </a:r>
            <a:r>
              <a:rPr lang="is-IS" sz="4000" dirty="0"/>
              <a:t>…”</a:t>
            </a:r>
            <a:endParaRPr lang="en-US" sz="4000" dirty="0"/>
          </a:p>
        </p:txBody>
      </p:sp>
    </p:spTree>
    <p:extLst>
      <p:ext uri="{BB962C8B-B14F-4D97-AF65-F5344CB8AC3E}">
        <p14:creationId xmlns:p14="http://schemas.microsoft.com/office/powerpoint/2010/main" val="587174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4294967295"/>
          </p:nvPr>
        </p:nvSpPr>
        <p:spPr>
          <a:xfrm>
            <a:off x="7981952" y="6356352"/>
            <a:ext cx="2057399" cy="365125"/>
          </a:xfrm>
          <a:prstGeom prst="rect">
            <a:avLst/>
          </a:prstGeom>
        </p:spPr>
        <p:txBody>
          <a:bodyPr/>
          <a:lstStyle/>
          <a:p>
            <a:pPr algn="r">
              <a:buSzPct val="25000"/>
            </a:pPr>
            <a:fld id="{00000000-1234-1234-1234-123412341234}" type="slidenum">
              <a:rPr lang="en-US" sz="900"/>
              <a:pPr algn="r">
                <a:buSzPct val="25000"/>
              </a:pPr>
              <a:t>18</a:t>
            </a:fld>
            <a:endParaRPr lang="en-US" sz="90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078" y="215083"/>
            <a:ext cx="6314249" cy="6323831"/>
          </a:xfrm>
          <a:prstGeom prst="rect">
            <a:avLst/>
          </a:prstGeom>
          <a:noFill/>
          <a:ln>
            <a:noFill/>
          </a:ln>
        </p:spPr>
      </p:pic>
      <p:pic>
        <p:nvPicPr>
          <p:cNvPr id="6" name="Picture 5"/>
          <p:cNvPicPr>
            <a:picLocks noChangeAspect="1"/>
          </p:cNvPicPr>
          <p:nvPr/>
        </p:nvPicPr>
        <p:blipFill>
          <a:blip r:embed="rId3"/>
          <a:stretch>
            <a:fillRect/>
          </a:stretch>
        </p:blipFill>
        <p:spPr>
          <a:xfrm>
            <a:off x="7441490" y="3086838"/>
            <a:ext cx="3226510" cy="3981298"/>
          </a:xfrm>
          <a:prstGeom prst="rect">
            <a:avLst/>
          </a:prstGeom>
        </p:spPr>
      </p:pic>
      <p:pic>
        <p:nvPicPr>
          <p:cNvPr id="7" name="Picture 2" descr="https://blog.prattlibrary.org/wp-content/uploads/2017/09/Get-Fit..-for-fr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162" y="0"/>
            <a:ext cx="3086838" cy="308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523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10862" y="131938"/>
            <a:ext cx="7886699" cy="4351338"/>
          </a:xfrm>
        </p:spPr>
        <p:txBody>
          <a:bodyPr/>
          <a:lstStyle/>
          <a:p>
            <a:pPr marL="133350" indent="0">
              <a:buNone/>
            </a:pPr>
            <a:r>
              <a:rPr lang="en-US" dirty="0"/>
              <a:t>Made possible </a:t>
            </a:r>
            <a:r>
              <a:rPr lang="en-US" b="1" dirty="0"/>
              <a:t>by a partnership </a:t>
            </a:r>
            <a:r>
              <a:rPr lang="en-US" dirty="0"/>
              <a:t>between the </a:t>
            </a:r>
            <a:r>
              <a:rPr lang="en-US" b="1" dirty="0"/>
              <a:t>North Wilkesboro Recreation Department</a:t>
            </a:r>
            <a:r>
              <a:rPr lang="en-US" dirty="0"/>
              <a:t>, </a:t>
            </a:r>
            <a:r>
              <a:rPr lang="en-US" b="1" dirty="0"/>
              <a:t>Town of North Wilkesboro</a:t>
            </a:r>
            <a:r>
              <a:rPr lang="en-US" dirty="0"/>
              <a:t>, the </a:t>
            </a:r>
            <a:r>
              <a:rPr lang="en-US" b="1" dirty="0"/>
              <a:t>Wilkesboro Tourism Development Authority</a:t>
            </a:r>
            <a:r>
              <a:rPr lang="en-US" dirty="0"/>
              <a:t>, and the </a:t>
            </a:r>
            <a:r>
              <a:rPr lang="en-US" b="1" dirty="0"/>
              <a:t>Wilkes County Library</a:t>
            </a:r>
            <a:r>
              <a:rPr lang="en-US" dirty="0"/>
              <a:t>, “Checkout Wilkes” is a lending program that provides equipment that can be used to enhance recreational experience in Wilkes County. Current Items Available for Checkout:</a:t>
            </a:r>
          </a:p>
          <a:p>
            <a:pPr marL="133350" indent="0">
              <a:buNone/>
            </a:pPr>
            <a:endParaRPr lang="en-US" dirty="0"/>
          </a:p>
          <a:p>
            <a:r>
              <a:rPr lang="en-US" dirty="0"/>
              <a:t> Pickleball Equipment</a:t>
            </a:r>
          </a:p>
          <a:p>
            <a:r>
              <a:rPr lang="en-US" dirty="0"/>
              <a:t> Disc Golf Sets</a:t>
            </a:r>
          </a:p>
          <a:p>
            <a:r>
              <a:rPr lang="en-US" dirty="0"/>
              <a:t> Fishing Poles</a:t>
            </a:r>
          </a:p>
          <a:p>
            <a:r>
              <a:rPr lang="en-US" dirty="0"/>
              <a:t> Basketballs</a:t>
            </a:r>
          </a:p>
          <a:p>
            <a:r>
              <a:rPr lang="en-US" dirty="0"/>
              <a:t> Volleyballs</a:t>
            </a:r>
          </a:p>
          <a:p>
            <a:r>
              <a:rPr lang="en-US" dirty="0"/>
              <a:t> Horseshoes</a:t>
            </a:r>
          </a:p>
          <a:p>
            <a:r>
              <a:rPr lang="en-US" dirty="0"/>
              <a:t> Binoculars and Birding Books</a:t>
            </a:r>
          </a:p>
          <a:p>
            <a:endParaRPr lang="en-US" dirty="0"/>
          </a:p>
          <a:p>
            <a:endParaRPr lang="en-US" dirty="0"/>
          </a:p>
          <a:p>
            <a:r>
              <a:rPr lang="en-US" dirty="0"/>
              <a:t>If you normally use our </a:t>
            </a:r>
            <a:r>
              <a:rPr lang="en-US" dirty="0" err="1"/>
              <a:t>Traphill</a:t>
            </a:r>
            <a:r>
              <a:rPr lang="en-US" dirty="0"/>
              <a:t> Branch, just ask to have any of these items sent your way for checkout!</a:t>
            </a:r>
          </a:p>
          <a:p>
            <a:endParaRPr lang="en-US" dirty="0"/>
          </a:p>
        </p:txBody>
      </p:sp>
      <p:pic>
        <p:nvPicPr>
          <p:cNvPr id="1026" name="Picture 2" descr="heck out wilk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1484" y="2050752"/>
            <a:ext cx="3832261" cy="349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72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127"/>
          <p:cNvSpPr/>
          <p:nvPr/>
        </p:nvSpPr>
        <p:spPr>
          <a:xfrm>
            <a:off x="0" y="0"/>
            <a:ext cx="702336" cy="6194323"/>
          </a:xfrm>
          <a:prstGeom prst="rect">
            <a:avLst/>
          </a:prstGeom>
          <a:solidFill>
            <a:srgbClr val="122448"/>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881" name="Google Shape;881;p127"/>
          <p:cNvSpPr/>
          <p:nvPr/>
        </p:nvSpPr>
        <p:spPr>
          <a:xfrm>
            <a:off x="7611704" y="1804892"/>
            <a:ext cx="2934789" cy="369332"/>
          </a:xfrm>
          <a:prstGeom prst="rect">
            <a:avLst/>
          </a:prstGeom>
          <a:noFill/>
          <a:ln>
            <a:noFill/>
          </a:ln>
        </p:spPr>
        <p:txBody>
          <a:bodyPr spcFirstLastPara="1" wrap="square" lIns="91425" tIns="45700" rIns="91425" bIns="45700" anchor="t" anchorCtr="0">
            <a:noAutofit/>
          </a:bodyPr>
          <a:lstStyle/>
          <a:p>
            <a:pPr algn="ctr"/>
            <a:r>
              <a:rPr lang="en-US" sz="1800">
                <a:solidFill>
                  <a:schemeClr val="lt1"/>
                </a:solidFill>
                <a:latin typeface="Cambria"/>
                <a:ea typeface="Cambria"/>
                <a:cs typeface="Cambria"/>
                <a:sym typeface="Cambria"/>
              </a:rPr>
              <a:t>Welcome Day-</a:t>
            </a:r>
            <a:r>
              <a:rPr lang="en-US" sz="1800" i="1">
                <a:solidFill>
                  <a:schemeClr val="lt1"/>
                </a:solidFill>
                <a:latin typeface="Cambria"/>
                <a:ea typeface="Cambria"/>
                <a:cs typeface="Cambria"/>
                <a:sym typeface="Cambria"/>
              </a:rPr>
              <a:t>Spring 2020</a:t>
            </a:r>
            <a:endParaRPr sz="1800" i="1">
              <a:solidFill>
                <a:schemeClr val="lt1"/>
              </a:solidFill>
              <a:latin typeface="Calibri"/>
              <a:ea typeface="Calibri"/>
              <a:cs typeface="Calibri"/>
              <a:sym typeface="Calibri"/>
            </a:endParaRPr>
          </a:p>
        </p:txBody>
      </p:sp>
      <p:pic>
        <p:nvPicPr>
          <p:cNvPr id="882" name="Google Shape;882;p127"/>
          <p:cNvPicPr preferRelativeResize="0"/>
          <p:nvPr/>
        </p:nvPicPr>
        <p:blipFill rotWithShape="1">
          <a:blip r:embed="rId3">
            <a:alphaModFix/>
          </a:blip>
          <a:srcRect t="2266" b="1"/>
          <a:stretch/>
        </p:blipFill>
        <p:spPr>
          <a:xfrm>
            <a:off x="-2" y="5836830"/>
            <a:ext cx="12192002" cy="1040042"/>
          </a:xfrm>
          <a:prstGeom prst="rect">
            <a:avLst/>
          </a:prstGeom>
          <a:noFill/>
          <a:ln>
            <a:noFill/>
          </a:ln>
        </p:spPr>
      </p:pic>
      <p:sp>
        <p:nvSpPr>
          <p:cNvPr id="10" name="Google Shape;1091;p148">
            <a:extLst>
              <a:ext uri="{FF2B5EF4-FFF2-40B4-BE49-F238E27FC236}">
                <a16:creationId xmlns:a16="http://schemas.microsoft.com/office/drawing/2014/main" id="{FDA1533D-90D6-FB45-A1B3-21E87D577144}"/>
              </a:ext>
            </a:extLst>
          </p:cNvPr>
          <p:cNvSpPr/>
          <p:nvPr/>
        </p:nvSpPr>
        <p:spPr>
          <a:xfrm>
            <a:off x="-1" y="286823"/>
            <a:ext cx="5632553" cy="753708"/>
          </a:xfrm>
          <a:prstGeom prst="snip1Rect">
            <a:avLst>
              <a:gd name="adj" fmla="val 0"/>
            </a:avLst>
          </a:prstGeom>
          <a:solidFill>
            <a:srgbClr val="FFCC33"/>
          </a:solidFill>
          <a:ln>
            <a:noFill/>
          </a:ln>
        </p:spPr>
        <p:txBody>
          <a:bodyPr spcFirstLastPara="1" wrap="square" lIns="91425" tIns="45700" rIns="91425" bIns="45700" anchor="ctr" anchorCtr="0">
            <a:noAutofit/>
          </a:bodyPr>
          <a:lstStyle/>
          <a:p>
            <a:r>
              <a:rPr lang="en-US" sz="3600" dirty="0">
                <a:solidFill>
                  <a:srgbClr val="002060"/>
                </a:solidFill>
                <a:latin typeface="Calibri"/>
                <a:ea typeface="Calibri"/>
                <a:cs typeface="Calibri"/>
                <a:sym typeface="Calibri"/>
              </a:rPr>
              <a:t>What we’re talking about</a:t>
            </a:r>
            <a:endParaRPr sz="3600" b="1" dirty="0">
              <a:solidFill>
                <a:srgbClr val="002060"/>
              </a:solidFill>
              <a:latin typeface="Calibri"/>
              <a:ea typeface="Calibri"/>
              <a:cs typeface="Calibri"/>
              <a:sym typeface="Calibri"/>
            </a:endParaRPr>
          </a:p>
        </p:txBody>
      </p:sp>
      <p:sp>
        <p:nvSpPr>
          <p:cNvPr id="11" name="Google Shape;1092;p148">
            <a:extLst>
              <a:ext uri="{FF2B5EF4-FFF2-40B4-BE49-F238E27FC236}">
                <a16:creationId xmlns:a16="http://schemas.microsoft.com/office/drawing/2014/main" id="{C790E998-3A01-134A-9C60-2CE864BD85DB}"/>
              </a:ext>
            </a:extLst>
          </p:cNvPr>
          <p:cNvSpPr/>
          <p:nvPr/>
        </p:nvSpPr>
        <p:spPr>
          <a:xfrm>
            <a:off x="5022953" y="314400"/>
            <a:ext cx="1531283" cy="1020668"/>
          </a:xfrm>
          <a:prstGeom prst="parallelogram">
            <a:avLst>
              <a:gd name="adj" fmla="val 60618"/>
            </a:avLst>
          </a:prstGeom>
          <a:solidFill>
            <a:schemeClr val="lt1"/>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C646D018-9555-A244-A4EE-5E87A9DA5CFE}"/>
              </a:ext>
            </a:extLst>
          </p:cNvPr>
          <p:cNvPicPr>
            <a:picLocks noChangeAspect="1"/>
          </p:cNvPicPr>
          <p:nvPr/>
        </p:nvPicPr>
        <p:blipFill>
          <a:blip r:embed="rId4"/>
          <a:stretch>
            <a:fillRect/>
          </a:stretch>
        </p:blipFill>
        <p:spPr>
          <a:xfrm>
            <a:off x="5257800" y="2018230"/>
            <a:ext cx="6750050" cy="3818600"/>
          </a:xfrm>
          <a:prstGeom prst="rect">
            <a:avLst/>
          </a:prstGeom>
        </p:spPr>
      </p:pic>
      <p:sp>
        <p:nvSpPr>
          <p:cNvPr id="3" name="Rectangle 2">
            <a:extLst>
              <a:ext uri="{FF2B5EF4-FFF2-40B4-BE49-F238E27FC236}">
                <a16:creationId xmlns:a16="http://schemas.microsoft.com/office/drawing/2014/main" id="{4EF72F62-CBC6-F542-8BCC-6F9601394D8A}"/>
              </a:ext>
            </a:extLst>
          </p:cNvPr>
          <p:cNvSpPr/>
          <p:nvPr/>
        </p:nvSpPr>
        <p:spPr>
          <a:xfrm>
            <a:off x="806553" y="1120676"/>
            <a:ext cx="6096000" cy="2308324"/>
          </a:xfrm>
          <a:prstGeom prst="rect">
            <a:avLst/>
          </a:prstGeom>
        </p:spPr>
        <p:txBody>
          <a:bodyPr>
            <a:spAutoFit/>
          </a:bodyPr>
          <a:lstStyle/>
          <a:p>
            <a:r>
              <a:rPr lang="en-US" sz="3600" dirty="0">
                <a:latin typeface="Open Sans"/>
              </a:rPr>
              <a:t>What is Health Equity?</a:t>
            </a:r>
          </a:p>
          <a:p>
            <a:r>
              <a:rPr lang="en-US" sz="3600" dirty="0">
                <a:latin typeface="Open Sans"/>
              </a:rPr>
              <a:t>Health equity is when everyone has the opportunity to be as healthy as possible</a:t>
            </a:r>
            <a:r>
              <a:rPr lang="en-US" dirty="0">
                <a:latin typeface="Open Sans"/>
              </a:rPr>
              <a:t>.</a:t>
            </a:r>
          </a:p>
        </p:txBody>
      </p:sp>
    </p:spTree>
    <p:extLst>
      <p:ext uri="{BB962C8B-B14F-4D97-AF65-F5344CB8AC3E}">
        <p14:creationId xmlns:p14="http://schemas.microsoft.com/office/powerpoint/2010/main" val="1656816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026" name="Picture 2" descr="mage result for Connections4Health pittsbur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939" y="0"/>
            <a:ext cx="9051637" cy="543098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arnegie Library of Pittsburgh logo"/>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036" y="3484896"/>
            <a:ext cx="5527964" cy="3401824"/>
          </a:xfrm>
          <a:prstGeom prst="rect">
            <a:avLst/>
          </a:prstGeom>
        </p:spPr>
      </p:pic>
    </p:spTree>
    <p:extLst>
      <p:ext uri="{BB962C8B-B14F-4D97-AF65-F5344CB8AC3E}">
        <p14:creationId xmlns:p14="http://schemas.microsoft.com/office/powerpoint/2010/main" val="1675816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AutoShape 4" descr="mage result for &quot;FitPHX Energy Zone&quot; &quot;phoenix public library&quot;"/>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mage result for &quot;FitPHX Energy Zone&quot; &quot;phoenix public library&quot;"/>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ttps://scontent-iad3-1.xx.fbcdn.net/v/t1.0-1/14199432_1125808247501344_5518036485158426491_n.jpg?_nc_cat=110&amp;_nc_ht=scontent-iad3-1.xx&amp;oh=70ef77454eaaa6b60817f82c4d994508&amp;oe=5C65703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655" y="1"/>
            <a:ext cx="2715491" cy="271549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it PHX logo"/>
          <p:cNvSpPr>
            <a:spLocks noChangeAspect="1" noChangeArrowheads="1"/>
          </p:cNvSpPr>
          <p:nvPr/>
        </p:nvSpPr>
        <p:spPr bwMode="auto">
          <a:xfrm>
            <a:off x="1828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it PHX logo"/>
          <p:cNvSpPr>
            <a:spLocks noChangeAspect="1" noChangeArrowheads="1"/>
          </p:cNvSpPr>
          <p:nvPr/>
        </p:nvSpPr>
        <p:spPr bwMode="auto">
          <a:xfrm>
            <a:off x="1981200" y="457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it PHX logo"/>
          <p:cNvSpPr>
            <a:spLocks noChangeAspect="1" noChangeArrowheads="1"/>
          </p:cNvSpPr>
          <p:nvPr/>
        </p:nvSpPr>
        <p:spPr bwMode="auto">
          <a:xfrm>
            <a:off x="2133600" y="60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9843" y="2715492"/>
            <a:ext cx="2936781" cy="188421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464" y="0"/>
            <a:ext cx="6413500" cy="6731000"/>
          </a:xfrm>
          <a:prstGeom prst="rect">
            <a:avLst/>
          </a:prstGeom>
        </p:spPr>
      </p:pic>
      <p:pic>
        <p:nvPicPr>
          <p:cNvPr id="2064" name="Picture 16" descr="mage result for Arizona State Universityâs Obesity Solu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8208" y="4817487"/>
            <a:ext cx="3829792" cy="201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136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75842"/>
            <a:ext cx="9144000" cy="5195301"/>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357792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8901"/>
            <a:ext cx="9144000" cy="6670457"/>
          </a:xfrm>
          <a:prstGeom prst="rect">
            <a:avLst/>
          </a:prstGeom>
        </p:spPr>
      </p:pic>
    </p:spTree>
    <p:extLst>
      <p:ext uri="{BB962C8B-B14F-4D97-AF65-F5344CB8AC3E}">
        <p14:creationId xmlns:p14="http://schemas.microsoft.com/office/powerpoint/2010/main" val="1045107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17501"/>
            <a:ext cx="9144000" cy="6208295"/>
          </a:xfrm>
          <a:prstGeom prst="rect">
            <a:avLst/>
          </a:prstGeom>
        </p:spPr>
      </p:pic>
    </p:spTree>
    <p:extLst>
      <p:ext uri="{BB962C8B-B14F-4D97-AF65-F5344CB8AC3E}">
        <p14:creationId xmlns:p14="http://schemas.microsoft.com/office/powerpoint/2010/main" val="997525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127"/>
          <p:cNvSpPr/>
          <p:nvPr/>
        </p:nvSpPr>
        <p:spPr>
          <a:xfrm>
            <a:off x="0" y="0"/>
            <a:ext cx="702336" cy="6194323"/>
          </a:xfrm>
          <a:prstGeom prst="rect">
            <a:avLst/>
          </a:prstGeom>
          <a:solidFill>
            <a:srgbClr val="122448"/>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881" name="Google Shape;881;p127"/>
          <p:cNvSpPr/>
          <p:nvPr/>
        </p:nvSpPr>
        <p:spPr>
          <a:xfrm>
            <a:off x="7611704" y="1804892"/>
            <a:ext cx="2934789" cy="369332"/>
          </a:xfrm>
          <a:prstGeom prst="rect">
            <a:avLst/>
          </a:prstGeom>
          <a:noFill/>
          <a:ln>
            <a:noFill/>
          </a:ln>
        </p:spPr>
        <p:txBody>
          <a:bodyPr spcFirstLastPara="1" wrap="square" lIns="91425" tIns="45700" rIns="91425" bIns="45700" anchor="t" anchorCtr="0">
            <a:noAutofit/>
          </a:bodyPr>
          <a:lstStyle/>
          <a:p>
            <a:pPr algn="ctr"/>
            <a:r>
              <a:rPr lang="en-US" sz="1800">
                <a:solidFill>
                  <a:schemeClr val="lt1"/>
                </a:solidFill>
                <a:latin typeface="Cambria"/>
                <a:ea typeface="Cambria"/>
                <a:cs typeface="Cambria"/>
                <a:sym typeface="Cambria"/>
              </a:rPr>
              <a:t>Welcome Day-</a:t>
            </a:r>
            <a:r>
              <a:rPr lang="en-US" sz="1800" i="1">
                <a:solidFill>
                  <a:schemeClr val="lt1"/>
                </a:solidFill>
                <a:latin typeface="Cambria"/>
                <a:ea typeface="Cambria"/>
                <a:cs typeface="Cambria"/>
                <a:sym typeface="Cambria"/>
              </a:rPr>
              <a:t>Spring 2020</a:t>
            </a:r>
            <a:endParaRPr sz="1800" i="1">
              <a:solidFill>
                <a:schemeClr val="lt1"/>
              </a:solidFill>
              <a:latin typeface="Calibri"/>
              <a:ea typeface="Calibri"/>
              <a:cs typeface="Calibri"/>
              <a:sym typeface="Calibri"/>
            </a:endParaRPr>
          </a:p>
        </p:txBody>
      </p:sp>
      <p:pic>
        <p:nvPicPr>
          <p:cNvPr id="882" name="Google Shape;882;p127"/>
          <p:cNvPicPr preferRelativeResize="0"/>
          <p:nvPr/>
        </p:nvPicPr>
        <p:blipFill rotWithShape="1">
          <a:blip r:embed="rId3">
            <a:alphaModFix/>
          </a:blip>
          <a:srcRect t="2266" b="1"/>
          <a:stretch/>
        </p:blipFill>
        <p:spPr>
          <a:xfrm>
            <a:off x="-2" y="5836830"/>
            <a:ext cx="12192002" cy="1040042"/>
          </a:xfrm>
          <a:prstGeom prst="rect">
            <a:avLst/>
          </a:prstGeom>
          <a:noFill/>
          <a:ln>
            <a:noFill/>
          </a:ln>
        </p:spPr>
      </p:pic>
      <p:sp>
        <p:nvSpPr>
          <p:cNvPr id="10" name="Google Shape;1091;p148">
            <a:extLst>
              <a:ext uri="{FF2B5EF4-FFF2-40B4-BE49-F238E27FC236}">
                <a16:creationId xmlns:a16="http://schemas.microsoft.com/office/drawing/2014/main" id="{9B0DD34C-6007-CC45-BD29-E19BC0A284B6}"/>
              </a:ext>
            </a:extLst>
          </p:cNvPr>
          <p:cNvSpPr/>
          <p:nvPr/>
        </p:nvSpPr>
        <p:spPr>
          <a:xfrm>
            <a:off x="-1" y="286823"/>
            <a:ext cx="6731001" cy="753708"/>
          </a:xfrm>
          <a:prstGeom prst="snip1Rect">
            <a:avLst>
              <a:gd name="adj" fmla="val 0"/>
            </a:avLst>
          </a:prstGeom>
          <a:solidFill>
            <a:srgbClr val="FFCC33"/>
          </a:solidFill>
          <a:ln>
            <a:noFill/>
          </a:ln>
        </p:spPr>
        <p:txBody>
          <a:bodyPr spcFirstLastPara="1" wrap="square" lIns="91425" tIns="45700" rIns="91425" bIns="45700" anchor="ctr" anchorCtr="0">
            <a:noAutofit/>
          </a:bodyPr>
          <a:lstStyle/>
          <a:p>
            <a:r>
              <a:rPr lang="en-US" sz="3600" dirty="0">
                <a:solidFill>
                  <a:srgbClr val="002060"/>
                </a:solidFill>
                <a:latin typeface="Calibri"/>
                <a:ea typeface="Calibri"/>
                <a:cs typeface="Calibri"/>
                <a:sym typeface="Calibri"/>
              </a:rPr>
              <a:t>Who’s </a:t>
            </a:r>
            <a:r>
              <a:rPr lang="en-US" sz="3600">
                <a:solidFill>
                  <a:srgbClr val="002060"/>
                </a:solidFill>
                <a:latin typeface="Calibri"/>
                <a:ea typeface="Calibri"/>
                <a:cs typeface="Calibri"/>
                <a:sym typeface="Calibri"/>
              </a:rPr>
              <a:t>ready to </a:t>
            </a:r>
            <a:r>
              <a:rPr lang="en-US" sz="3600" dirty="0">
                <a:solidFill>
                  <a:srgbClr val="002060"/>
                </a:solidFill>
                <a:latin typeface="Calibri"/>
                <a:ea typeface="Calibri"/>
                <a:cs typeface="Calibri"/>
                <a:sym typeface="Calibri"/>
              </a:rPr>
              <a:t>get started?</a:t>
            </a:r>
            <a:endParaRPr sz="3600" b="1" dirty="0">
              <a:solidFill>
                <a:srgbClr val="002060"/>
              </a:solidFill>
              <a:latin typeface="Calibri"/>
              <a:ea typeface="Calibri"/>
              <a:cs typeface="Calibri"/>
              <a:sym typeface="Calibri"/>
            </a:endParaRPr>
          </a:p>
        </p:txBody>
      </p:sp>
      <p:sp>
        <p:nvSpPr>
          <p:cNvPr id="11" name="Google Shape;1092;p148">
            <a:extLst>
              <a:ext uri="{FF2B5EF4-FFF2-40B4-BE49-F238E27FC236}">
                <a16:creationId xmlns:a16="http://schemas.microsoft.com/office/drawing/2014/main" id="{61BA40AB-C5DF-964D-B32E-2A96D9641DB8}"/>
              </a:ext>
            </a:extLst>
          </p:cNvPr>
          <p:cNvSpPr/>
          <p:nvPr/>
        </p:nvSpPr>
        <p:spPr>
          <a:xfrm>
            <a:off x="5819219" y="286823"/>
            <a:ext cx="2186185" cy="1020668"/>
          </a:xfrm>
          <a:prstGeom prst="parallelogram">
            <a:avLst>
              <a:gd name="adj" fmla="val 60618"/>
            </a:avLst>
          </a:prstGeom>
          <a:solidFill>
            <a:schemeClr val="lt1"/>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4" name="Google Shape;883;p127">
            <a:extLst>
              <a:ext uri="{FF2B5EF4-FFF2-40B4-BE49-F238E27FC236}">
                <a16:creationId xmlns:a16="http://schemas.microsoft.com/office/drawing/2014/main" id="{0CBC15C8-3385-5C43-AD90-AB48EE2E2036}"/>
              </a:ext>
            </a:extLst>
          </p:cNvPr>
          <p:cNvSpPr txBox="1"/>
          <p:nvPr/>
        </p:nvSpPr>
        <p:spPr>
          <a:xfrm>
            <a:off x="8123272" y="6035629"/>
            <a:ext cx="4152691" cy="369332"/>
          </a:xfrm>
          <a:prstGeom prst="rect">
            <a:avLst/>
          </a:prstGeom>
          <a:noFill/>
          <a:ln>
            <a:noFill/>
          </a:ln>
        </p:spPr>
        <p:txBody>
          <a:bodyPr spcFirstLastPara="1" wrap="square" lIns="91425" tIns="45700" rIns="91425" bIns="45700" anchor="t" anchorCtr="0">
            <a:noAutofit/>
          </a:bodyPr>
          <a:lstStyle/>
          <a:p>
            <a:r>
              <a:rPr lang="en-US" sz="2400" dirty="0" err="1">
                <a:solidFill>
                  <a:srgbClr val="FFC000"/>
                </a:solidFill>
                <a:latin typeface="Calibri"/>
                <a:ea typeface="Calibri"/>
                <a:cs typeface="Calibri"/>
                <a:sym typeface="Calibri"/>
              </a:rPr>
              <a:t>LetsMoveInLibraries.org</a:t>
            </a:r>
            <a:endParaRPr sz="1800" dirty="0"/>
          </a:p>
        </p:txBody>
      </p:sp>
      <p:pic>
        <p:nvPicPr>
          <p:cNvPr id="9" name="Picture 8" descr="A group of people standing in the grass&#10;&#10;Description automatically generated">
            <a:extLst>
              <a:ext uri="{FF2B5EF4-FFF2-40B4-BE49-F238E27FC236}">
                <a16:creationId xmlns:a16="http://schemas.microsoft.com/office/drawing/2014/main" id="{DC2E7ABF-EACC-304A-8CB7-F65EE3B108FC}"/>
              </a:ext>
            </a:extLst>
          </p:cNvPr>
          <p:cNvPicPr>
            <a:picLocks noChangeAspect="1"/>
          </p:cNvPicPr>
          <p:nvPr/>
        </p:nvPicPr>
        <p:blipFill rotWithShape="1">
          <a:blip r:embed="rId4"/>
          <a:srcRect l="11803" t="16309" r="15889" b="33331"/>
          <a:stretch/>
        </p:blipFill>
        <p:spPr>
          <a:xfrm>
            <a:off x="6313461" y="453039"/>
            <a:ext cx="5751777" cy="5341315"/>
          </a:xfrm>
          <a:prstGeom prst="rect">
            <a:avLst/>
          </a:prstGeom>
        </p:spPr>
      </p:pic>
      <p:sp>
        <p:nvSpPr>
          <p:cNvPr id="13" name="Google Shape;1096;p148">
            <a:extLst>
              <a:ext uri="{FF2B5EF4-FFF2-40B4-BE49-F238E27FC236}">
                <a16:creationId xmlns:a16="http://schemas.microsoft.com/office/drawing/2014/main" id="{685CCB30-4374-FB49-A5A1-E5349FAAE615}"/>
              </a:ext>
            </a:extLst>
          </p:cNvPr>
          <p:cNvSpPr txBox="1">
            <a:spLocks/>
          </p:cNvSpPr>
          <p:nvPr/>
        </p:nvSpPr>
        <p:spPr>
          <a:xfrm>
            <a:off x="3213100" y="3732236"/>
            <a:ext cx="3031040" cy="137271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r">
              <a:spcBef>
                <a:spcPts val="0"/>
              </a:spcBef>
              <a:buSzPts val="2100"/>
              <a:buNone/>
            </a:pPr>
            <a:r>
              <a:rPr lang="en-US" sz="2400" i="1" dirty="0"/>
              <a:t>Atlanta Mayor Keisha Lance Bottoms (center) with public librarians at Summer at the Library kickoff, May 2019</a:t>
            </a:r>
          </a:p>
        </p:txBody>
      </p:sp>
      <p:sp>
        <p:nvSpPr>
          <p:cNvPr id="15" name="Google Shape;1096;p148">
            <a:extLst>
              <a:ext uri="{FF2B5EF4-FFF2-40B4-BE49-F238E27FC236}">
                <a16:creationId xmlns:a16="http://schemas.microsoft.com/office/drawing/2014/main" id="{BC4C1024-2D3F-C14D-89D3-5060BE9686FD}"/>
              </a:ext>
            </a:extLst>
          </p:cNvPr>
          <p:cNvSpPr txBox="1">
            <a:spLocks/>
          </p:cNvSpPr>
          <p:nvPr/>
        </p:nvSpPr>
        <p:spPr>
          <a:xfrm>
            <a:off x="3035300" y="1183751"/>
            <a:ext cx="3208840" cy="137271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r">
              <a:spcBef>
                <a:spcPts val="0"/>
              </a:spcBef>
              <a:buSzPts val="2100"/>
              <a:buNone/>
            </a:pPr>
            <a:r>
              <a:rPr lang="en-US" sz="3200" b="1" dirty="0"/>
              <a:t>Book available for order from Libraries Unlimited </a:t>
            </a:r>
          </a:p>
        </p:txBody>
      </p:sp>
      <p:pic>
        <p:nvPicPr>
          <p:cNvPr id="16" name="Picture 15" descr="A close up of a sign&#10;&#10;Description automatically generated">
            <a:extLst>
              <a:ext uri="{FF2B5EF4-FFF2-40B4-BE49-F238E27FC236}">
                <a16:creationId xmlns:a16="http://schemas.microsoft.com/office/drawing/2014/main" id="{142F463B-76B5-A04A-A0E4-BE62471A3378}"/>
              </a:ext>
            </a:extLst>
          </p:cNvPr>
          <p:cNvPicPr>
            <a:picLocks noChangeAspect="1"/>
          </p:cNvPicPr>
          <p:nvPr/>
        </p:nvPicPr>
        <p:blipFill>
          <a:blip r:embed="rId5"/>
          <a:stretch>
            <a:fillRect/>
          </a:stretch>
        </p:blipFill>
        <p:spPr>
          <a:xfrm>
            <a:off x="-4965" y="1040530"/>
            <a:ext cx="3218065" cy="4859935"/>
          </a:xfrm>
          <a:prstGeom prst="rect">
            <a:avLst/>
          </a:prstGeom>
        </p:spPr>
      </p:pic>
    </p:spTree>
    <p:extLst>
      <p:ext uri="{BB962C8B-B14F-4D97-AF65-F5344CB8AC3E}">
        <p14:creationId xmlns:p14="http://schemas.microsoft.com/office/powerpoint/2010/main" val="346196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127"/>
          <p:cNvSpPr/>
          <p:nvPr/>
        </p:nvSpPr>
        <p:spPr>
          <a:xfrm>
            <a:off x="0" y="0"/>
            <a:ext cx="702336" cy="6194323"/>
          </a:xfrm>
          <a:prstGeom prst="rect">
            <a:avLst/>
          </a:prstGeom>
          <a:solidFill>
            <a:srgbClr val="122448"/>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881" name="Google Shape;881;p127"/>
          <p:cNvSpPr/>
          <p:nvPr/>
        </p:nvSpPr>
        <p:spPr>
          <a:xfrm>
            <a:off x="7611704" y="1804892"/>
            <a:ext cx="2934789" cy="369332"/>
          </a:xfrm>
          <a:prstGeom prst="rect">
            <a:avLst/>
          </a:prstGeom>
          <a:noFill/>
          <a:ln>
            <a:noFill/>
          </a:ln>
        </p:spPr>
        <p:txBody>
          <a:bodyPr spcFirstLastPara="1" wrap="square" lIns="91425" tIns="45700" rIns="91425" bIns="45700" anchor="t" anchorCtr="0">
            <a:noAutofit/>
          </a:bodyPr>
          <a:lstStyle/>
          <a:p>
            <a:pPr algn="ctr"/>
            <a:r>
              <a:rPr lang="en-US" sz="1800">
                <a:solidFill>
                  <a:schemeClr val="lt1"/>
                </a:solidFill>
                <a:latin typeface="Cambria"/>
                <a:ea typeface="Cambria"/>
                <a:cs typeface="Cambria"/>
                <a:sym typeface="Cambria"/>
              </a:rPr>
              <a:t>Welcome Day-</a:t>
            </a:r>
            <a:r>
              <a:rPr lang="en-US" sz="1800" i="1">
                <a:solidFill>
                  <a:schemeClr val="lt1"/>
                </a:solidFill>
                <a:latin typeface="Cambria"/>
                <a:ea typeface="Cambria"/>
                <a:cs typeface="Cambria"/>
                <a:sym typeface="Cambria"/>
              </a:rPr>
              <a:t>Spring 2020</a:t>
            </a:r>
            <a:endParaRPr sz="1800" i="1">
              <a:solidFill>
                <a:schemeClr val="lt1"/>
              </a:solidFill>
              <a:latin typeface="Calibri"/>
              <a:ea typeface="Calibri"/>
              <a:cs typeface="Calibri"/>
              <a:sym typeface="Calibri"/>
            </a:endParaRPr>
          </a:p>
        </p:txBody>
      </p:sp>
      <p:pic>
        <p:nvPicPr>
          <p:cNvPr id="882" name="Google Shape;882;p127"/>
          <p:cNvPicPr preferRelativeResize="0"/>
          <p:nvPr/>
        </p:nvPicPr>
        <p:blipFill rotWithShape="1">
          <a:blip r:embed="rId3">
            <a:alphaModFix/>
          </a:blip>
          <a:srcRect t="2266" b="1"/>
          <a:stretch/>
        </p:blipFill>
        <p:spPr>
          <a:xfrm>
            <a:off x="-2" y="5836830"/>
            <a:ext cx="12192002" cy="1040042"/>
          </a:xfrm>
          <a:prstGeom prst="rect">
            <a:avLst/>
          </a:prstGeom>
          <a:noFill/>
          <a:ln>
            <a:noFill/>
          </a:ln>
        </p:spPr>
      </p:pic>
      <p:sp>
        <p:nvSpPr>
          <p:cNvPr id="10" name="Google Shape;1091;p148">
            <a:extLst>
              <a:ext uri="{FF2B5EF4-FFF2-40B4-BE49-F238E27FC236}">
                <a16:creationId xmlns:a16="http://schemas.microsoft.com/office/drawing/2014/main" id="{9B0DD34C-6007-CC45-BD29-E19BC0A284B6}"/>
              </a:ext>
            </a:extLst>
          </p:cNvPr>
          <p:cNvSpPr/>
          <p:nvPr/>
        </p:nvSpPr>
        <p:spPr>
          <a:xfrm>
            <a:off x="-1" y="286823"/>
            <a:ext cx="5632553" cy="753708"/>
          </a:xfrm>
          <a:prstGeom prst="snip1Rect">
            <a:avLst>
              <a:gd name="adj" fmla="val 0"/>
            </a:avLst>
          </a:prstGeom>
          <a:solidFill>
            <a:srgbClr val="FFCC33"/>
          </a:solidFill>
          <a:ln>
            <a:noFill/>
          </a:ln>
        </p:spPr>
        <p:txBody>
          <a:bodyPr spcFirstLastPara="1" wrap="square" lIns="91425" tIns="45700" rIns="91425" bIns="45700" anchor="ctr" anchorCtr="0">
            <a:noAutofit/>
          </a:bodyPr>
          <a:lstStyle/>
          <a:p>
            <a:r>
              <a:rPr lang="en-US" sz="3600" dirty="0">
                <a:solidFill>
                  <a:srgbClr val="002060"/>
                </a:solidFill>
                <a:latin typeface="Calibri"/>
                <a:ea typeface="Calibri"/>
                <a:cs typeface="Calibri"/>
                <a:sym typeface="Calibri"/>
              </a:rPr>
              <a:t>Join the movement!!!</a:t>
            </a:r>
            <a:endParaRPr sz="3600" b="1" dirty="0">
              <a:solidFill>
                <a:srgbClr val="002060"/>
              </a:solidFill>
              <a:latin typeface="Calibri"/>
              <a:ea typeface="Calibri"/>
              <a:cs typeface="Calibri"/>
              <a:sym typeface="Calibri"/>
            </a:endParaRPr>
          </a:p>
        </p:txBody>
      </p:sp>
      <p:sp>
        <p:nvSpPr>
          <p:cNvPr id="11" name="Google Shape;1092;p148">
            <a:extLst>
              <a:ext uri="{FF2B5EF4-FFF2-40B4-BE49-F238E27FC236}">
                <a16:creationId xmlns:a16="http://schemas.microsoft.com/office/drawing/2014/main" id="{61BA40AB-C5DF-964D-B32E-2A96D9641DB8}"/>
              </a:ext>
            </a:extLst>
          </p:cNvPr>
          <p:cNvSpPr/>
          <p:nvPr/>
        </p:nvSpPr>
        <p:spPr>
          <a:xfrm>
            <a:off x="5022953" y="314400"/>
            <a:ext cx="1531283" cy="1020668"/>
          </a:xfrm>
          <a:prstGeom prst="parallelogram">
            <a:avLst>
              <a:gd name="adj" fmla="val 60618"/>
            </a:avLst>
          </a:prstGeom>
          <a:solidFill>
            <a:schemeClr val="lt1"/>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4" name="Google Shape;883;p127">
            <a:extLst>
              <a:ext uri="{FF2B5EF4-FFF2-40B4-BE49-F238E27FC236}">
                <a16:creationId xmlns:a16="http://schemas.microsoft.com/office/drawing/2014/main" id="{0CBC15C8-3385-5C43-AD90-AB48EE2E2036}"/>
              </a:ext>
            </a:extLst>
          </p:cNvPr>
          <p:cNvSpPr txBox="1"/>
          <p:nvPr/>
        </p:nvSpPr>
        <p:spPr>
          <a:xfrm>
            <a:off x="8123272" y="6035629"/>
            <a:ext cx="4152691" cy="369332"/>
          </a:xfrm>
          <a:prstGeom prst="rect">
            <a:avLst/>
          </a:prstGeom>
          <a:noFill/>
          <a:ln>
            <a:noFill/>
          </a:ln>
        </p:spPr>
        <p:txBody>
          <a:bodyPr spcFirstLastPara="1" wrap="square" lIns="91425" tIns="45700" rIns="91425" bIns="45700" anchor="t" anchorCtr="0">
            <a:noAutofit/>
          </a:bodyPr>
          <a:lstStyle/>
          <a:p>
            <a:r>
              <a:rPr lang="en-US" sz="2400" dirty="0" err="1">
                <a:solidFill>
                  <a:srgbClr val="FFC000"/>
                </a:solidFill>
                <a:latin typeface="Calibri"/>
                <a:ea typeface="Calibri"/>
                <a:cs typeface="Calibri"/>
                <a:sym typeface="Calibri"/>
              </a:rPr>
              <a:t>LetsMoveInLibraries.org</a:t>
            </a:r>
            <a:endParaRPr sz="1800" dirty="0"/>
          </a:p>
        </p:txBody>
      </p:sp>
      <p:sp>
        <p:nvSpPr>
          <p:cNvPr id="15" name="Rectangle 14">
            <a:extLst>
              <a:ext uri="{FF2B5EF4-FFF2-40B4-BE49-F238E27FC236}">
                <a16:creationId xmlns:a16="http://schemas.microsoft.com/office/drawing/2014/main" id="{143A20F6-A0DD-404D-B0AC-79F9733F80E6}"/>
              </a:ext>
            </a:extLst>
          </p:cNvPr>
          <p:cNvSpPr/>
          <p:nvPr/>
        </p:nvSpPr>
        <p:spPr>
          <a:xfrm>
            <a:off x="990006" y="1490919"/>
            <a:ext cx="5457162" cy="3600986"/>
          </a:xfrm>
          <a:prstGeom prst="rect">
            <a:avLst/>
          </a:prstGeom>
        </p:spPr>
        <p:txBody>
          <a:bodyPr wrap="square">
            <a:spAutoFit/>
          </a:bodyPr>
          <a:lstStyle/>
          <a:p>
            <a:r>
              <a:rPr lang="en-US" sz="3800" dirty="0">
                <a:solidFill>
                  <a:srgbClr val="4A4A4A"/>
                </a:solidFill>
                <a:latin typeface="georgia" panose="02040502050405020303" pitchFamily="18" charset="0"/>
              </a:rPr>
              <a:t>ALA Immediate Past President Loida Garcia-</a:t>
            </a:r>
            <a:r>
              <a:rPr lang="en-US" sz="3800" dirty="0" err="1">
                <a:solidFill>
                  <a:srgbClr val="4A4A4A"/>
                </a:solidFill>
                <a:latin typeface="georgia" panose="02040502050405020303" pitchFamily="18" charset="0"/>
              </a:rPr>
              <a:t>Febo</a:t>
            </a:r>
            <a:r>
              <a:rPr lang="en-US" sz="3800" dirty="0">
                <a:solidFill>
                  <a:srgbClr val="4A4A4A"/>
                </a:solidFill>
                <a:latin typeface="georgia" panose="02040502050405020303" pitchFamily="18" charset="0"/>
              </a:rPr>
              <a:t> (2019) writes "bringing wellness to library workers can also impact library patrons." </a:t>
            </a:r>
          </a:p>
        </p:txBody>
      </p:sp>
      <p:pic>
        <p:nvPicPr>
          <p:cNvPr id="12" name="Picture 11">
            <a:extLst>
              <a:ext uri="{FF2B5EF4-FFF2-40B4-BE49-F238E27FC236}">
                <a16:creationId xmlns:a16="http://schemas.microsoft.com/office/drawing/2014/main" id="{1DEF8392-7F6E-7F4A-AF7F-149B763E35AA}"/>
              </a:ext>
            </a:extLst>
          </p:cNvPr>
          <p:cNvPicPr>
            <a:picLocks noChangeAspect="1"/>
          </p:cNvPicPr>
          <p:nvPr/>
        </p:nvPicPr>
        <p:blipFill rotWithShape="1">
          <a:blip r:embed="rId4"/>
          <a:srcRect t="16190"/>
          <a:stretch/>
        </p:blipFill>
        <p:spPr>
          <a:xfrm>
            <a:off x="6487886" y="1"/>
            <a:ext cx="5318847" cy="5943600"/>
          </a:xfrm>
          <a:prstGeom prst="rect">
            <a:avLst/>
          </a:prstGeom>
        </p:spPr>
      </p:pic>
    </p:spTree>
    <p:extLst>
      <p:ext uri="{BB962C8B-B14F-4D97-AF65-F5344CB8AC3E}">
        <p14:creationId xmlns:p14="http://schemas.microsoft.com/office/powerpoint/2010/main" val="3713233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127"/>
          <p:cNvSpPr/>
          <p:nvPr/>
        </p:nvSpPr>
        <p:spPr>
          <a:xfrm>
            <a:off x="0" y="0"/>
            <a:ext cx="702336" cy="6194323"/>
          </a:xfrm>
          <a:prstGeom prst="rect">
            <a:avLst/>
          </a:prstGeom>
          <a:solidFill>
            <a:srgbClr val="122448"/>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881" name="Google Shape;881;p127"/>
          <p:cNvSpPr/>
          <p:nvPr/>
        </p:nvSpPr>
        <p:spPr>
          <a:xfrm>
            <a:off x="7611704" y="1804892"/>
            <a:ext cx="2934789" cy="369332"/>
          </a:xfrm>
          <a:prstGeom prst="rect">
            <a:avLst/>
          </a:prstGeom>
          <a:noFill/>
          <a:ln>
            <a:noFill/>
          </a:ln>
        </p:spPr>
        <p:txBody>
          <a:bodyPr spcFirstLastPara="1" wrap="square" lIns="91425" tIns="45700" rIns="91425" bIns="45700" anchor="t" anchorCtr="0">
            <a:noAutofit/>
          </a:bodyPr>
          <a:lstStyle/>
          <a:p>
            <a:pPr algn="ctr"/>
            <a:r>
              <a:rPr lang="en-US" sz="1800">
                <a:solidFill>
                  <a:schemeClr val="lt1"/>
                </a:solidFill>
                <a:latin typeface="Cambria"/>
                <a:ea typeface="Cambria"/>
                <a:cs typeface="Cambria"/>
                <a:sym typeface="Cambria"/>
              </a:rPr>
              <a:t>Welcome Day-</a:t>
            </a:r>
            <a:r>
              <a:rPr lang="en-US" sz="1800" i="1">
                <a:solidFill>
                  <a:schemeClr val="lt1"/>
                </a:solidFill>
                <a:latin typeface="Cambria"/>
                <a:ea typeface="Cambria"/>
                <a:cs typeface="Cambria"/>
                <a:sym typeface="Cambria"/>
              </a:rPr>
              <a:t>Spring 2020</a:t>
            </a:r>
            <a:endParaRPr sz="1800" i="1">
              <a:solidFill>
                <a:schemeClr val="lt1"/>
              </a:solidFill>
              <a:latin typeface="Calibri"/>
              <a:ea typeface="Calibri"/>
              <a:cs typeface="Calibri"/>
              <a:sym typeface="Calibri"/>
            </a:endParaRPr>
          </a:p>
        </p:txBody>
      </p:sp>
      <p:pic>
        <p:nvPicPr>
          <p:cNvPr id="882" name="Google Shape;882;p127"/>
          <p:cNvPicPr preferRelativeResize="0"/>
          <p:nvPr/>
        </p:nvPicPr>
        <p:blipFill rotWithShape="1">
          <a:blip r:embed="rId3">
            <a:alphaModFix/>
          </a:blip>
          <a:srcRect t="2266" b="1"/>
          <a:stretch/>
        </p:blipFill>
        <p:spPr>
          <a:xfrm>
            <a:off x="-2" y="5836830"/>
            <a:ext cx="12192002" cy="1040042"/>
          </a:xfrm>
          <a:prstGeom prst="rect">
            <a:avLst/>
          </a:prstGeom>
          <a:noFill/>
          <a:ln>
            <a:noFill/>
          </a:ln>
        </p:spPr>
      </p:pic>
      <p:sp>
        <p:nvSpPr>
          <p:cNvPr id="10" name="Google Shape;1091;p148">
            <a:extLst>
              <a:ext uri="{FF2B5EF4-FFF2-40B4-BE49-F238E27FC236}">
                <a16:creationId xmlns:a16="http://schemas.microsoft.com/office/drawing/2014/main" id="{9B0DD34C-6007-CC45-BD29-E19BC0A284B6}"/>
              </a:ext>
            </a:extLst>
          </p:cNvPr>
          <p:cNvSpPr/>
          <p:nvPr/>
        </p:nvSpPr>
        <p:spPr>
          <a:xfrm>
            <a:off x="-1" y="286823"/>
            <a:ext cx="5632553" cy="753708"/>
          </a:xfrm>
          <a:prstGeom prst="snip1Rect">
            <a:avLst>
              <a:gd name="adj" fmla="val 0"/>
            </a:avLst>
          </a:prstGeom>
          <a:solidFill>
            <a:srgbClr val="FFCC33"/>
          </a:solidFill>
          <a:ln>
            <a:noFill/>
          </a:ln>
        </p:spPr>
        <p:txBody>
          <a:bodyPr spcFirstLastPara="1" wrap="square" lIns="91425" tIns="45700" rIns="91425" bIns="45700" anchor="ctr" anchorCtr="0">
            <a:noAutofit/>
          </a:bodyPr>
          <a:lstStyle/>
          <a:p>
            <a:r>
              <a:rPr lang="en-US" sz="3600" dirty="0">
                <a:solidFill>
                  <a:srgbClr val="002060"/>
                </a:solidFill>
                <a:latin typeface="Calibri"/>
                <a:ea typeface="Calibri"/>
                <a:cs typeface="Calibri"/>
                <a:sym typeface="Calibri"/>
              </a:rPr>
              <a:t>Look Inward to Get Started!</a:t>
            </a:r>
            <a:endParaRPr sz="3600" b="1" dirty="0">
              <a:solidFill>
                <a:srgbClr val="002060"/>
              </a:solidFill>
              <a:latin typeface="Calibri"/>
              <a:ea typeface="Calibri"/>
              <a:cs typeface="Calibri"/>
              <a:sym typeface="Calibri"/>
            </a:endParaRPr>
          </a:p>
        </p:txBody>
      </p:sp>
      <p:sp>
        <p:nvSpPr>
          <p:cNvPr id="11" name="Google Shape;1092;p148">
            <a:extLst>
              <a:ext uri="{FF2B5EF4-FFF2-40B4-BE49-F238E27FC236}">
                <a16:creationId xmlns:a16="http://schemas.microsoft.com/office/drawing/2014/main" id="{61BA40AB-C5DF-964D-B32E-2A96D9641DB8}"/>
              </a:ext>
            </a:extLst>
          </p:cNvPr>
          <p:cNvSpPr/>
          <p:nvPr/>
        </p:nvSpPr>
        <p:spPr>
          <a:xfrm>
            <a:off x="5022953" y="314400"/>
            <a:ext cx="1531283" cy="1020668"/>
          </a:xfrm>
          <a:prstGeom prst="parallelogram">
            <a:avLst>
              <a:gd name="adj" fmla="val 60618"/>
            </a:avLst>
          </a:prstGeom>
          <a:solidFill>
            <a:schemeClr val="lt1"/>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4" name="Google Shape;883;p127">
            <a:extLst>
              <a:ext uri="{FF2B5EF4-FFF2-40B4-BE49-F238E27FC236}">
                <a16:creationId xmlns:a16="http://schemas.microsoft.com/office/drawing/2014/main" id="{0CBC15C8-3385-5C43-AD90-AB48EE2E2036}"/>
              </a:ext>
            </a:extLst>
          </p:cNvPr>
          <p:cNvSpPr txBox="1"/>
          <p:nvPr/>
        </p:nvSpPr>
        <p:spPr>
          <a:xfrm>
            <a:off x="8123272" y="6035629"/>
            <a:ext cx="4152691" cy="369332"/>
          </a:xfrm>
          <a:prstGeom prst="rect">
            <a:avLst/>
          </a:prstGeom>
          <a:noFill/>
          <a:ln>
            <a:noFill/>
          </a:ln>
        </p:spPr>
        <p:txBody>
          <a:bodyPr spcFirstLastPara="1" wrap="square" lIns="91425" tIns="45700" rIns="91425" bIns="45700" anchor="t" anchorCtr="0">
            <a:noAutofit/>
          </a:bodyPr>
          <a:lstStyle/>
          <a:p>
            <a:r>
              <a:rPr lang="en-US" sz="2400" dirty="0" err="1">
                <a:solidFill>
                  <a:srgbClr val="FFC000"/>
                </a:solidFill>
                <a:latin typeface="Calibri"/>
                <a:ea typeface="Calibri"/>
                <a:cs typeface="Calibri"/>
                <a:sym typeface="Calibri"/>
              </a:rPr>
              <a:t>LetsMoveInLibraries.org</a:t>
            </a:r>
            <a:endParaRPr sz="1800" dirty="0"/>
          </a:p>
        </p:txBody>
      </p:sp>
      <p:sp>
        <p:nvSpPr>
          <p:cNvPr id="15" name="Rectangle 14">
            <a:extLst>
              <a:ext uri="{FF2B5EF4-FFF2-40B4-BE49-F238E27FC236}">
                <a16:creationId xmlns:a16="http://schemas.microsoft.com/office/drawing/2014/main" id="{143A20F6-A0DD-404D-B0AC-79F9733F80E6}"/>
              </a:ext>
            </a:extLst>
          </p:cNvPr>
          <p:cNvSpPr/>
          <p:nvPr/>
        </p:nvSpPr>
        <p:spPr>
          <a:xfrm>
            <a:off x="981738" y="1141982"/>
            <a:ext cx="5114261" cy="4524315"/>
          </a:xfrm>
          <a:prstGeom prst="rect">
            <a:avLst/>
          </a:prstGeom>
        </p:spPr>
        <p:txBody>
          <a:bodyPr wrap="square">
            <a:spAutoFit/>
          </a:bodyPr>
          <a:lstStyle/>
          <a:p>
            <a:r>
              <a:rPr lang="en-US" sz="3200" dirty="0">
                <a:solidFill>
                  <a:srgbClr val="4A4A4A"/>
                </a:solidFill>
                <a:latin typeface="georgia" panose="02040502050405020303" pitchFamily="18" charset="0"/>
              </a:rPr>
              <a:t>“A Saturday morning fitness class is a unique contribution from a man who also happens to be the Assistant Branch Manager of the library, but </a:t>
            </a:r>
            <a:r>
              <a:rPr lang="en-US" sz="3200" b="1" dirty="0">
                <a:solidFill>
                  <a:srgbClr val="4A4A4A"/>
                </a:solidFill>
                <a:latin typeface="georgia" panose="02040502050405020303" pitchFamily="18" charset="0"/>
              </a:rPr>
              <a:t>Harlem’s personal history motivates him to help</a:t>
            </a:r>
            <a:r>
              <a:rPr lang="en-US" sz="3200" dirty="0">
                <a:solidFill>
                  <a:srgbClr val="4A4A4A"/>
                </a:solidFill>
                <a:latin typeface="georgia" panose="02040502050405020303" pitchFamily="18" charset="0"/>
              </a:rPr>
              <a:t>.”</a:t>
            </a:r>
          </a:p>
        </p:txBody>
      </p:sp>
      <p:pic>
        <p:nvPicPr>
          <p:cNvPr id="16" name="Picture 15" descr="A group of people standing in front of a window&#10;&#10;Description automatically generated">
            <a:extLst>
              <a:ext uri="{FF2B5EF4-FFF2-40B4-BE49-F238E27FC236}">
                <a16:creationId xmlns:a16="http://schemas.microsoft.com/office/drawing/2014/main" id="{7FB08F89-681D-3D41-B844-C7D8E1C992C0}"/>
              </a:ext>
            </a:extLst>
          </p:cNvPr>
          <p:cNvPicPr>
            <a:picLocks noChangeAspect="1"/>
          </p:cNvPicPr>
          <p:nvPr/>
        </p:nvPicPr>
        <p:blipFill>
          <a:blip r:embed="rId4"/>
          <a:stretch>
            <a:fillRect/>
          </a:stretch>
        </p:blipFill>
        <p:spPr>
          <a:xfrm>
            <a:off x="6375401" y="577510"/>
            <a:ext cx="5632553" cy="5039302"/>
          </a:xfrm>
          <a:prstGeom prst="rect">
            <a:avLst/>
          </a:prstGeom>
        </p:spPr>
      </p:pic>
    </p:spTree>
    <p:extLst>
      <p:ext uri="{BB962C8B-B14F-4D97-AF65-F5344CB8AC3E}">
        <p14:creationId xmlns:p14="http://schemas.microsoft.com/office/powerpoint/2010/main" val="2600920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127"/>
          <p:cNvSpPr/>
          <p:nvPr/>
        </p:nvSpPr>
        <p:spPr>
          <a:xfrm>
            <a:off x="0" y="0"/>
            <a:ext cx="702336" cy="6194323"/>
          </a:xfrm>
          <a:prstGeom prst="rect">
            <a:avLst/>
          </a:prstGeom>
          <a:solidFill>
            <a:srgbClr val="122448"/>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881" name="Google Shape;881;p127"/>
          <p:cNvSpPr/>
          <p:nvPr/>
        </p:nvSpPr>
        <p:spPr>
          <a:xfrm>
            <a:off x="7611704" y="1804892"/>
            <a:ext cx="2934789" cy="369332"/>
          </a:xfrm>
          <a:prstGeom prst="rect">
            <a:avLst/>
          </a:prstGeom>
          <a:noFill/>
          <a:ln>
            <a:noFill/>
          </a:ln>
        </p:spPr>
        <p:txBody>
          <a:bodyPr spcFirstLastPara="1" wrap="square" lIns="91425" tIns="45700" rIns="91425" bIns="45700" anchor="t" anchorCtr="0">
            <a:noAutofit/>
          </a:bodyPr>
          <a:lstStyle/>
          <a:p>
            <a:pPr algn="ctr"/>
            <a:r>
              <a:rPr lang="en-US" sz="1800">
                <a:solidFill>
                  <a:schemeClr val="lt1"/>
                </a:solidFill>
                <a:latin typeface="Cambria"/>
                <a:ea typeface="Cambria"/>
                <a:cs typeface="Cambria"/>
                <a:sym typeface="Cambria"/>
              </a:rPr>
              <a:t>Welcome Day-</a:t>
            </a:r>
            <a:r>
              <a:rPr lang="en-US" sz="1800" i="1">
                <a:solidFill>
                  <a:schemeClr val="lt1"/>
                </a:solidFill>
                <a:latin typeface="Cambria"/>
                <a:ea typeface="Cambria"/>
                <a:cs typeface="Cambria"/>
                <a:sym typeface="Cambria"/>
              </a:rPr>
              <a:t>Spring 2020</a:t>
            </a:r>
            <a:endParaRPr sz="1800" i="1">
              <a:solidFill>
                <a:schemeClr val="lt1"/>
              </a:solidFill>
              <a:latin typeface="Calibri"/>
              <a:ea typeface="Calibri"/>
              <a:cs typeface="Calibri"/>
              <a:sym typeface="Calibri"/>
            </a:endParaRPr>
          </a:p>
        </p:txBody>
      </p:sp>
      <p:pic>
        <p:nvPicPr>
          <p:cNvPr id="882" name="Google Shape;882;p127"/>
          <p:cNvPicPr preferRelativeResize="0"/>
          <p:nvPr/>
        </p:nvPicPr>
        <p:blipFill rotWithShape="1">
          <a:blip r:embed="rId3">
            <a:alphaModFix/>
          </a:blip>
          <a:srcRect t="2266" b="1"/>
          <a:stretch/>
        </p:blipFill>
        <p:spPr>
          <a:xfrm>
            <a:off x="-2" y="5836830"/>
            <a:ext cx="12192002" cy="1040042"/>
          </a:xfrm>
          <a:prstGeom prst="rect">
            <a:avLst/>
          </a:prstGeom>
          <a:noFill/>
          <a:ln>
            <a:noFill/>
          </a:ln>
        </p:spPr>
      </p:pic>
      <p:sp>
        <p:nvSpPr>
          <p:cNvPr id="10" name="Google Shape;1091;p148">
            <a:extLst>
              <a:ext uri="{FF2B5EF4-FFF2-40B4-BE49-F238E27FC236}">
                <a16:creationId xmlns:a16="http://schemas.microsoft.com/office/drawing/2014/main" id="{9B0DD34C-6007-CC45-BD29-E19BC0A284B6}"/>
              </a:ext>
            </a:extLst>
          </p:cNvPr>
          <p:cNvSpPr/>
          <p:nvPr/>
        </p:nvSpPr>
        <p:spPr>
          <a:xfrm>
            <a:off x="-1" y="286823"/>
            <a:ext cx="5632553" cy="753708"/>
          </a:xfrm>
          <a:prstGeom prst="snip1Rect">
            <a:avLst>
              <a:gd name="adj" fmla="val 0"/>
            </a:avLst>
          </a:prstGeom>
          <a:solidFill>
            <a:srgbClr val="FFCC33"/>
          </a:solidFill>
          <a:ln>
            <a:noFill/>
          </a:ln>
        </p:spPr>
        <p:txBody>
          <a:bodyPr spcFirstLastPara="1" wrap="square" lIns="91425" tIns="45700" rIns="91425" bIns="45700" anchor="ctr" anchorCtr="0">
            <a:noAutofit/>
          </a:bodyPr>
          <a:lstStyle/>
          <a:p>
            <a:r>
              <a:rPr lang="en-US" sz="3600" dirty="0">
                <a:solidFill>
                  <a:srgbClr val="002060"/>
                </a:solidFill>
                <a:latin typeface="Calibri"/>
                <a:ea typeface="Calibri"/>
                <a:cs typeface="Calibri"/>
                <a:sym typeface="Calibri"/>
              </a:rPr>
              <a:t>From inward to outward!</a:t>
            </a:r>
            <a:endParaRPr sz="3600" b="1" dirty="0">
              <a:solidFill>
                <a:srgbClr val="002060"/>
              </a:solidFill>
              <a:latin typeface="Calibri"/>
              <a:ea typeface="Calibri"/>
              <a:cs typeface="Calibri"/>
              <a:sym typeface="Calibri"/>
            </a:endParaRPr>
          </a:p>
        </p:txBody>
      </p:sp>
      <p:sp>
        <p:nvSpPr>
          <p:cNvPr id="11" name="Google Shape;1092;p148">
            <a:extLst>
              <a:ext uri="{FF2B5EF4-FFF2-40B4-BE49-F238E27FC236}">
                <a16:creationId xmlns:a16="http://schemas.microsoft.com/office/drawing/2014/main" id="{61BA40AB-C5DF-964D-B32E-2A96D9641DB8}"/>
              </a:ext>
            </a:extLst>
          </p:cNvPr>
          <p:cNvSpPr/>
          <p:nvPr/>
        </p:nvSpPr>
        <p:spPr>
          <a:xfrm>
            <a:off x="5022953" y="314400"/>
            <a:ext cx="1531283" cy="1020668"/>
          </a:xfrm>
          <a:prstGeom prst="parallelogram">
            <a:avLst>
              <a:gd name="adj" fmla="val 60618"/>
            </a:avLst>
          </a:prstGeom>
          <a:solidFill>
            <a:schemeClr val="lt1"/>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4" name="Google Shape;883;p127">
            <a:extLst>
              <a:ext uri="{FF2B5EF4-FFF2-40B4-BE49-F238E27FC236}">
                <a16:creationId xmlns:a16="http://schemas.microsoft.com/office/drawing/2014/main" id="{0CBC15C8-3385-5C43-AD90-AB48EE2E2036}"/>
              </a:ext>
            </a:extLst>
          </p:cNvPr>
          <p:cNvSpPr txBox="1"/>
          <p:nvPr/>
        </p:nvSpPr>
        <p:spPr>
          <a:xfrm>
            <a:off x="8123272" y="6035629"/>
            <a:ext cx="4152691" cy="369332"/>
          </a:xfrm>
          <a:prstGeom prst="rect">
            <a:avLst/>
          </a:prstGeom>
          <a:noFill/>
          <a:ln>
            <a:noFill/>
          </a:ln>
        </p:spPr>
        <p:txBody>
          <a:bodyPr spcFirstLastPara="1" wrap="square" lIns="91425" tIns="45700" rIns="91425" bIns="45700" anchor="t" anchorCtr="0">
            <a:noAutofit/>
          </a:bodyPr>
          <a:lstStyle/>
          <a:p>
            <a:r>
              <a:rPr lang="en-US" sz="2400" dirty="0" err="1">
                <a:solidFill>
                  <a:srgbClr val="FFC000"/>
                </a:solidFill>
                <a:latin typeface="Calibri"/>
                <a:ea typeface="Calibri"/>
                <a:cs typeface="Calibri"/>
                <a:sym typeface="Calibri"/>
              </a:rPr>
              <a:t>LetsMoveInLibraries.org</a:t>
            </a:r>
            <a:endParaRPr sz="1800" dirty="0"/>
          </a:p>
        </p:txBody>
      </p:sp>
      <p:sp>
        <p:nvSpPr>
          <p:cNvPr id="15" name="Rectangle 14">
            <a:extLst>
              <a:ext uri="{FF2B5EF4-FFF2-40B4-BE49-F238E27FC236}">
                <a16:creationId xmlns:a16="http://schemas.microsoft.com/office/drawing/2014/main" id="{143A20F6-A0DD-404D-B0AC-79F9733F80E6}"/>
              </a:ext>
            </a:extLst>
          </p:cNvPr>
          <p:cNvSpPr/>
          <p:nvPr/>
        </p:nvSpPr>
        <p:spPr>
          <a:xfrm>
            <a:off x="981738" y="1141982"/>
            <a:ext cx="5114261" cy="4493538"/>
          </a:xfrm>
          <a:prstGeom prst="rect">
            <a:avLst/>
          </a:prstGeom>
        </p:spPr>
        <p:txBody>
          <a:bodyPr wrap="square">
            <a:spAutoFit/>
          </a:bodyPr>
          <a:lstStyle/>
          <a:p>
            <a:r>
              <a:rPr lang="en-US" sz="2200" dirty="0">
                <a:solidFill>
                  <a:srgbClr val="4A4A4A"/>
                </a:solidFill>
                <a:latin typeface="georgia" panose="02040502050405020303" pitchFamily="18" charset="0"/>
              </a:rPr>
              <a:t>In Fall 2012 library “struggling to implement a wellness plan for the staff, a challenge for seven far-flung branches with anywhere from 1 to 15 employees” </a:t>
            </a:r>
          </a:p>
          <a:p>
            <a:r>
              <a:rPr lang="en-US" sz="2200" dirty="0">
                <a:solidFill>
                  <a:srgbClr val="4A4A4A"/>
                </a:solidFill>
                <a:latin typeface="georgia" panose="02040502050405020303" pitchFamily="18" charset="0"/>
              </a:rPr>
              <a:t>Library administrators put their heads together to think about what they could to develop something that would increase employee health across all their branches. The director came up with the idea of making bikes available, and the staff said “why keep them just for the staff? Why not let patrons borrow them?”</a:t>
            </a:r>
          </a:p>
        </p:txBody>
      </p:sp>
      <p:pic>
        <p:nvPicPr>
          <p:cNvPr id="3" name="Picture 2" descr="A screenshot of a cell phone&#10;&#10;Description automatically generated">
            <a:extLst>
              <a:ext uri="{FF2B5EF4-FFF2-40B4-BE49-F238E27FC236}">
                <a16:creationId xmlns:a16="http://schemas.microsoft.com/office/drawing/2014/main" id="{4E0723C0-9D7F-D344-BECE-2F7262184668}"/>
              </a:ext>
            </a:extLst>
          </p:cNvPr>
          <p:cNvPicPr>
            <a:picLocks noChangeAspect="1"/>
          </p:cNvPicPr>
          <p:nvPr/>
        </p:nvPicPr>
        <p:blipFill>
          <a:blip r:embed="rId4"/>
          <a:stretch>
            <a:fillRect/>
          </a:stretch>
        </p:blipFill>
        <p:spPr>
          <a:xfrm>
            <a:off x="5981700" y="1630767"/>
            <a:ext cx="5689600" cy="3340100"/>
          </a:xfrm>
          <a:prstGeom prst="rect">
            <a:avLst/>
          </a:prstGeom>
        </p:spPr>
      </p:pic>
    </p:spTree>
    <p:extLst>
      <p:ext uri="{BB962C8B-B14F-4D97-AF65-F5344CB8AC3E}">
        <p14:creationId xmlns:p14="http://schemas.microsoft.com/office/powerpoint/2010/main" val="2694065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127"/>
          <p:cNvSpPr/>
          <p:nvPr/>
        </p:nvSpPr>
        <p:spPr>
          <a:xfrm>
            <a:off x="0" y="0"/>
            <a:ext cx="702336" cy="6194323"/>
          </a:xfrm>
          <a:prstGeom prst="rect">
            <a:avLst/>
          </a:prstGeom>
          <a:solidFill>
            <a:srgbClr val="122448"/>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881" name="Google Shape;881;p127"/>
          <p:cNvSpPr/>
          <p:nvPr/>
        </p:nvSpPr>
        <p:spPr>
          <a:xfrm>
            <a:off x="7611704" y="1804892"/>
            <a:ext cx="2934789" cy="369332"/>
          </a:xfrm>
          <a:prstGeom prst="rect">
            <a:avLst/>
          </a:prstGeom>
          <a:noFill/>
          <a:ln>
            <a:noFill/>
          </a:ln>
        </p:spPr>
        <p:txBody>
          <a:bodyPr spcFirstLastPara="1" wrap="square" lIns="91425" tIns="45700" rIns="91425" bIns="45700" anchor="t" anchorCtr="0">
            <a:noAutofit/>
          </a:bodyPr>
          <a:lstStyle/>
          <a:p>
            <a:pPr algn="ctr"/>
            <a:r>
              <a:rPr lang="en-US" sz="1800">
                <a:solidFill>
                  <a:schemeClr val="lt1"/>
                </a:solidFill>
                <a:latin typeface="Cambria"/>
                <a:ea typeface="Cambria"/>
                <a:cs typeface="Cambria"/>
                <a:sym typeface="Cambria"/>
              </a:rPr>
              <a:t>Welcome Day-</a:t>
            </a:r>
            <a:r>
              <a:rPr lang="en-US" sz="1800" i="1">
                <a:solidFill>
                  <a:schemeClr val="lt1"/>
                </a:solidFill>
                <a:latin typeface="Cambria"/>
                <a:ea typeface="Cambria"/>
                <a:cs typeface="Cambria"/>
                <a:sym typeface="Cambria"/>
              </a:rPr>
              <a:t>Spring 2020</a:t>
            </a:r>
            <a:endParaRPr sz="1800" i="1">
              <a:solidFill>
                <a:schemeClr val="lt1"/>
              </a:solidFill>
              <a:latin typeface="Calibri"/>
              <a:ea typeface="Calibri"/>
              <a:cs typeface="Calibri"/>
              <a:sym typeface="Calibri"/>
            </a:endParaRPr>
          </a:p>
        </p:txBody>
      </p:sp>
      <p:pic>
        <p:nvPicPr>
          <p:cNvPr id="882" name="Google Shape;882;p127"/>
          <p:cNvPicPr preferRelativeResize="0"/>
          <p:nvPr/>
        </p:nvPicPr>
        <p:blipFill rotWithShape="1">
          <a:blip r:embed="rId3">
            <a:alphaModFix/>
          </a:blip>
          <a:srcRect t="2266" b="1"/>
          <a:stretch/>
        </p:blipFill>
        <p:spPr>
          <a:xfrm>
            <a:off x="-2" y="5836830"/>
            <a:ext cx="12192002" cy="1040042"/>
          </a:xfrm>
          <a:prstGeom prst="rect">
            <a:avLst/>
          </a:prstGeom>
          <a:noFill/>
          <a:ln>
            <a:noFill/>
          </a:ln>
        </p:spPr>
      </p:pic>
      <p:sp>
        <p:nvSpPr>
          <p:cNvPr id="10" name="Google Shape;1091;p148">
            <a:extLst>
              <a:ext uri="{FF2B5EF4-FFF2-40B4-BE49-F238E27FC236}">
                <a16:creationId xmlns:a16="http://schemas.microsoft.com/office/drawing/2014/main" id="{9B0DD34C-6007-CC45-BD29-E19BC0A284B6}"/>
              </a:ext>
            </a:extLst>
          </p:cNvPr>
          <p:cNvSpPr/>
          <p:nvPr/>
        </p:nvSpPr>
        <p:spPr>
          <a:xfrm>
            <a:off x="-1" y="286823"/>
            <a:ext cx="6731001" cy="753708"/>
          </a:xfrm>
          <a:prstGeom prst="snip1Rect">
            <a:avLst>
              <a:gd name="adj" fmla="val 0"/>
            </a:avLst>
          </a:prstGeom>
          <a:solidFill>
            <a:srgbClr val="FFCC33"/>
          </a:solidFill>
          <a:ln>
            <a:noFill/>
          </a:ln>
        </p:spPr>
        <p:txBody>
          <a:bodyPr spcFirstLastPara="1" wrap="square" lIns="91425" tIns="45700" rIns="91425" bIns="45700" anchor="ctr" anchorCtr="0">
            <a:noAutofit/>
          </a:bodyPr>
          <a:lstStyle/>
          <a:p>
            <a:r>
              <a:rPr lang="en-US" sz="3600" dirty="0">
                <a:solidFill>
                  <a:srgbClr val="002060"/>
                </a:solidFill>
                <a:latin typeface="Calibri"/>
                <a:ea typeface="Calibri"/>
                <a:cs typeface="Calibri"/>
                <a:sym typeface="Calibri"/>
              </a:rPr>
              <a:t>Administrative buy-in key</a:t>
            </a:r>
            <a:endParaRPr sz="3600" b="1" dirty="0">
              <a:solidFill>
                <a:srgbClr val="002060"/>
              </a:solidFill>
              <a:latin typeface="Calibri"/>
              <a:ea typeface="Calibri"/>
              <a:cs typeface="Calibri"/>
              <a:sym typeface="Calibri"/>
            </a:endParaRPr>
          </a:p>
        </p:txBody>
      </p:sp>
      <p:sp>
        <p:nvSpPr>
          <p:cNvPr id="11" name="Google Shape;1092;p148">
            <a:extLst>
              <a:ext uri="{FF2B5EF4-FFF2-40B4-BE49-F238E27FC236}">
                <a16:creationId xmlns:a16="http://schemas.microsoft.com/office/drawing/2014/main" id="{61BA40AB-C5DF-964D-B32E-2A96D9641DB8}"/>
              </a:ext>
            </a:extLst>
          </p:cNvPr>
          <p:cNvSpPr/>
          <p:nvPr/>
        </p:nvSpPr>
        <p:spPr>
          <a:xfrm>
            <a:off x="5425519" y="306686"/>
            <a:ext cx="2186185" cy="1020668"/>
          </a:xfrm>
          <a:prstGeom prst="parallelogram">
            <a:avLst>
              <a:gd name="adj" fmla="val 60618"/>
            </a:avLst>
          </a:prstGeom>
          <a:solidFill>
            <a:schemeClr val="lt1"/>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4" name="Google Shape;883;p127">
            <a:extLst>
              <a:ext uri="{FF2B5EF4-FFF2-40B4-BE49-F238E27FC236}">
                <a16:creationId xmlns:a16="http://schemas.microsoft.com/office/drawing/2014/main" id="{0CBC15C8-3385-5C43-AD90-AB48EE2E2036}"/>
              </a:ext>
            </a:extLst>
          </p:cNvPr>
          <p:cNvSpPr txBox="1"/>
          <p:nvPr/>
        </p:nvSpPr>
        <p:spPr>
          <a:xfrm>
            <a:off x="8123272" y="6035629"/>
            <a:ext cx="4152691" cy="369332"/>
          </a:xfrm>
          <a:prstGeom prst="rect">
            <a:avLst/>
          </a:prstGeom>
          <a:noFill/>
          <a:ln>
            <a:noFill/>
          </a:ln>
        </p:spPr>
        <p:txBody>
          <a:bodyPr spcFirstLastPara="1" wrap="square" lIns="91425" tIns="45700" rIns="91425" bIns="45700" anchor="t" anchorCtr="0">
            <a:noAutofit/>
          </a:bodyPr>
          <a:lstStyle/>
          <a:p>
            <a:r>
              <a:rPr lang="en-US" sz="2400" dirty="0" err="1">
                <a:solidFill>
                  <a:srgbClr val="FFC000"/>
                </a:solidFill>
                <a:latin typeface="Calibri"/>
                <a:ea typeface="Calibri"/>
                <a:cs typeface="Calibri"/>
                <a:sym typeface="Calibri"/>
              </a:rPr>
              <a:t>LetsMoveInLibraries.org</a:t>
            </a:r>
            <a:endParaRPr sz="1800" dirty="0"/>
          </a:p>
        </p:txBody>
      </p:sp>
      <p:pic>
        <p:nvPicPr>
          <p:cNvPr id="2" name="Picture 1">
            <a:extLst>
              <a:ext uri="{FF2B5EF4-FFF2-40B4-BE49-F238E27FC236}">
                <a16:creationId xmlns:a16="http://schemas.microsoft.com/office/drawing/2014/main" id="{502D37E4-3854-AE48-888B-BA1CB31EA05E}"/>
              </a:ext>
            </a:extLst>
          </p:cNvPr>
          <p:cNvPicPr>
            <a:picLocks noChangeAspect="1"/>
          </p:cNvPicPr>
          <p:nvPr/>
        </p:nvPicPr>
        <p:blipFill>
          <a:blip r:embed="rId4"/>
          <a:stretch>
            <a:fillRect/>
          </a:stretch>
        </p:blipFill>
        <p:spPr>
          <a:xfrm>
            <a:off x="0" y="1248859"/>
            <a:ext cx="12192000" cy="5554337"/>
          </a:xfrm>
          <a:prstGeom prst="rect">
            <a:avLst/>
          </a:prstGeom>
        </p:spPr>
      </p:pic>
      <p:sp>
        <p:nvSpPr>
          <p:cNvPr id="3" name="Rectangle 2">
            <a:extLst>
              <a:ext uri="{FF2B5EF4-FFF2-40B4-BE49-F238E27FC236}">
                <a16:creationId xmlns:a16="http://schemas.microsoft.com/office/drawing/2014/main" id="{E329C8C7-8F8C-6F4F-8A5D-1AEC12B24B92}"/>
              </a:ext>
            </a:extLst>
          </p:cNvPr>
          <p:cNvSpPr/>
          <p:nvPr/>
        </p:nvSpPr>
        <p:spPr>
          <a:xfrm>
            <a:off x="6334771" y="286823"/>
            <a:ext cx="4980930" cy="646331"/>
          </a:xfrm>
          <a:prstGeom prst="rect">
            <a:avLst/>
          </a:prstGeom>
        </p:spPr>
        <p:txBody>
          <a:bodyPr wrap="square">
            <a:spAutoFit/>
          </a:bodyPr>
          <a:lstStyle/>
          <a:p>
            <a:r>
              <a:rPr lang="en-US" sz="1800" dirty="0">
                <a:hlinkClick r:id="rId5"/>
              </a:rPr>
              <a:t>https://nnlm.gov/class/wellness-works-importance-healthy-workplace</a:t>
            </a:r>
            <a:endParaRPr lang="en-US" sz="1800" dirty="0"/>
          </a:p>
        </p:txBody>
      </p:sp>
    </p:spTree>
    <p:extLst>
      <p:ext uri="{BB962C8B-B14F-4D97-AF65-F5344CB8AC3E}">
        <p14:creationId xmlns:p14="http://schemas.microsoft.com/office/powerpoint/2010/main" val="1770261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81" name="Google Shape;881;p127"/>
          <p:cNvSpPr/>
          <p:nvPr/>
        </p:nvSpPr>
        <p:spPr>
          <a:xfrm>
            <a:off x="7611704" y="1804892"/>
            <a:ext cx="2934789" cy="369332"/>
          </a:xfrm>
          <a:prstGeom prst="rect">
            <a:avLst/>
          </a:prstGeom>
          <a:noFill/>
          <a:ln>
            <a:noFill/>
          </a:ln>
        </p:spPr>
        <p:txBody>
          <a:bodyPr spcFirstLastPara="1" wrap="square" lIns="91425" tIns="45700" rIns="91425" bIns="45700" anchor="t" anchorCtr="0">
            <a:noAutofit/>
          </a:bodyPr>
          <a:lstStyle/>
          <a:p>
            <a:pPr algn="ctr"/>
            <a:r>
              <a:rPr lang="en-US" sz="1800">
                <a:solidFill>
                  <a:schemeClr val="lt1"/>
                </a:solidFill>
                <a:latin typeface="Cambria"/>
                <a:ea typeface="Cambria"/>
                <a:cs typeface="Cambria"/>
                <a:sym typeface="Cambria"/>
              </a:rPr>
              <a:t>Welcome Day-</a:t>
            </a:r>
            <a:r>
              <a:rPr lang="en-US" sz="1800" i="1">
                <a:solidFill>
                  <a:schemeClr val="lt1"/>
                </a:solidFill>
                <a:latin typeface="Cambria"/>
                <a:ea typeface="Cambria"/>
                <a:cs typeface="Cambria"/>
                <a:sym typeface="Cambria"/>
              </a:rPr>
              <a:t>Spring 2020</a:t>
            </a:r>
            <a:endParaRPr sz="1800" i="1">
              <a:solidFill>
                <a:schemeClr val="lt1"/>
              </a:solidFill>
              <a:latin typeface="Calibri"/>
              <a:ea typeface="Calibri"/>
              <a:cs typeface="Calibri"/>
              <a:sym typeface="Calibri"/>
            </a:endParaRPr>
          </a:p>
        </p:txBody>
      </p:sp>
      <p:pic>
        <p:nvPicPr>
          <p:cNvPr id="882" name="Google Shape;882;p127"/>
          <p:cNvPicPr preferRelativeResize="0"/>
          <p:nvPr/>
        </p:nvPicPr>
        <p:blipFill rotWithShape="1">
          <a:blip r:embed="rId3">
            <a:alphaModFix/>
          </a:blip>
          <a:srcRect t="2266" b="1"/>
          <a:stretch/>
        </p:blipFill>
        <p:spPr>
          <a:xfrm>
            <a:off x="-2" y="5836830"/>
            <a:ext cx="12192002" cy="1040042"/>
          </a:xfrm>
          <a:prstGeom prst="rect">
            <a:avLst/>
          </a:prstGeom>
          <a:noFill/>
          <a:ln>
            <a:noFill/>
          </a:ln>
        </p:spPr>
      </p:pic>
      <p:sp>
        <p:nvSpPr>
          <p:cNvPr id="11" name="Google Shape;1092;p148">
            <a:extLst>
              <a:ext uri="{FF2B5EF4-FFF2-40B4-BE49-F238E27FC236}">
                <a16:creationId xmlns:a16="http://schemas.microsoft.com/office/drawing/2014/main" id="{61BA40AB-C5DF-964D-B32E-2A96D9641DB8}"/>
              </a:ext>
            </a:extLst>
          </p:cNvPr>
          <p:cNvSpPr/>
          <p:nvPr/>
        </p:nvSpPr>
        <p:spPr>
          <a:xfrm>
            <a:off x="5425519" y="306686"/>
            <a:ext cx="2186185" cy="1020668"/>
          </a:xfrm>
          <a:prstGeom prst="parallelogram">
            <a:avLst>
              <a:gd name="adj" fmla="val 60618"/>
            </a:avLst>
          </a:prstGeom>
          <a:solidFill>
            <a:schemeClr val="lt1"/>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4" name="Google Shape;883;p127">
            <a:extLst>
              <a:ext uri="{FF2B5EF4-FFF2-40B4-BE49-F238E27FC236}">
                <a16:creationId xmlns:a16="http://schemas.microsoft.com/office/drawing/2014/main" id="{0CBC15C8-3385-5C43-AD90-AB48EE2E2036}"/>
              </a:ext>
            </a:extLst>
          </p:cNvPr>
          <p:cNvSpPr txBox="1"/>
          <p:nvPr/>
        </p:nvSpPr>
        <p:spPr>
          <a:xfrm>
            <a:off x="8123272" y="6035629"/>
            <a:ext cx="4152691" cy="369332"/>
          </a:xfrm>
          <a:prstGeom prst="rect">
            <a:avLst/>
          </a:prstGeom>
          <a:noFill/>
          <a:ln>
            <a:noFill/>
          </a:ln>
        </p:spPr>
        <p:txBody>
          <a:bodyPr spcFirstLastPara="1" wrap="square" lIns="91425" tIns="45700" rIns="91425" bIns="45700" anchor="t" anchorCtr="0">
            <a:noAutofit/>
          </a:bodyPr>
          <a:lstStyle/>
          <a:p>
            <a:r>
              <a:rPr lang="en-US" sz="2400" dirty="0" err="1">
                <a:solidFill>
                  <a:srgbClr val="FFC000"/>
                </a:solidFill>
                <a:latin typeface="Calibri"/>
                <a:ea typeface="Calibri"/>
                <a:cs typeface="Calibri"/>
                <a:sym typeface="Calibri"/>
              </a:rPr>
              <a:t>LetsMoveInLibraries.org</a:t>
            </a:r>
            <a:endParaRPr sz="1800" dirty="0"/>
          </a:p>
        </p:txBody>
      </p:sp>
      <p:pic>
        <p:nvPicPr>
          <p:cNvPr id="12" name="Picture 11">
            <a:extLst>
              <a:ext uri="{FF2B5EF4-FFF2-40B4-BE49-F238E27FC236}">
                <a16:creationId xmlns:a16="http://schemas.microsoft.com/office/drawing/2014/main" id="{21E63FE1-5859-C14E-A913-27B7822D42D4}"/>
              </a:ext>
            </a:extLst>
          </p:cNvPr>
          <p:cNvPicPr>
            <a:picLocks noChangeAspect="1"/>
          </p:cNvPicPr>
          <p:nvPr/>
        </p:nvPicPr>
        <p:blipFill>
          <a:blip r:embed="rId4"/>
          <a:stretch>
            <a:fillRect/>
          </a:stretch>
        </p:blipFill>
        <p:spPr>
          <a:xfrm>
            <a:off x="6985000" y="-1"/>
            <a:ext cx="5207000" cy="6747732"/>
          </a:xfrm>
          <a:prstGeom prst="rect">
            <a:avLst/>
          </a:prstGeom>
        </p:spPr>
      </p:pic>
      <p:sp>
        <p:nvSpPr>
          <p:cNvPr id="13" name="Rectangle 12">
            <a:extLst>
              <a:ext uri="{FF2B5EF4-FFF2-40B4-BE49-F238E27FC236}">
                <a16:creationId xmlns:a16="http://schemas.microsoft.com/office/drawing/2014/main" id="{D73E607A-2C1A-5244-940A-8171C5C6ED2B}"/>
              </a:ext>
            </a:extLst>
          </p:cNvPr>
          <p:cNvSpPr/>
          <p:nvPr/>
        </p:nvSpPr>
        <p:spPr>
          <a:xfrm rot="5400000">
            <a:off x="-1774204" y="2954282"/>
            <a:ext cx="5303430" cy="461665"/>
          </a:xfrm>
          <a:prstGeom prst="rect">
            <a:avLst/>
          </a:prstGeom>
        </p:spPr>
        <p:txBody>
          <a:bodyPr wrap="square">
            <a:spAutoFit/>
          </a:bodyPr>
          <a:lstStyle/>
          <a:p>
            <a:r>
              <a:rPr lang="en-US" sz="2400" dirty="0">
                <a:solidFill>
                  <a:srgbClr val="FF0000"/>
                </a:solidFill>
                <a:hlinkClick r:id="rId5">
                  <a:extLst>
                    <a:ext uri="{A12FA001-AC4F-418D-AE19-62706E023703}">
                      <ahyp:hlinkClr xmlns:ahyp="http://schemas.microsoft.com/office/drawing/2018/hyperlinkcolor" val="tx"/>
                    </a:ext>
                  </a:extLst>
                </a:hlinkClick>
              </a:rPr>
              <a:t>http://jenncarson.com/resources.html</a:t>
            </a:r>
            <a:endParaRPr lang="en-US" sz="2400" dirty="0">
              <a:solidFill>
                <a:srgbClr val="FF0000"/>
              </a:solidFill>
            </a:endParaRPr>
          </a:p>
        </p:txBody>
      </p:sp>
      <p:pic>
        <p:nvPicPr>
          <p:cNvPr id="15" name="Picture 14" descr="A picture containing newspaper, text, sign, table&#10;&#10;Description automatically generated">
            <a:extLst>
              <a:ext uri="{FF2B5EF4-FFF2-40B4-BE49-F238E27FC236}">
                <a16:creationId xmlns:a16="http://schemas.microsoft.com/office/drawing/2014/main" id="{92A58DE9-B99A-DF41-93AB-AA662047E0A2}"/>
              </a:ext>
            </a:extLst>
          </p:cNvPr>
          <p:cNvPicPr>
            <a:picLocks noChangeAspect="1"/>
          </p:cNvPicPr>
          <p:nvPr/>
        </p:nvPicPr>
        <p:blipFill>
          <a:blip r:embed="rId6"/>
          <a:stretch>
            <a:fillRect/>
          </a:stretch>
        </p:blipFill>
        <p:spPr>
          <a:xfrm>
            <a:off x="1645507" y="-78811"/>
            <a:ext cx="5339493" cy="6909932"/>
          </a:xfrm>
          <a:prstGeom prst="rect">
            <a:avLst/>
          </a:prstGeom>
        </p:spPr>
      </p:pic>
    </p:spTree>
    <p:extLst>
      <p:ext uri="{BB962C8B-B14F-4D97-AF65-F5344CB8AC3E}">
        <p14:creationId xmlns:p14="http://schemas.microsoft.com/office/powerpoint/2010/main" val="1443501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127"/>
          <p:cNvSpPr/>
          <p:nvPr/>
        </p:nvSpPr>
        <p:spPr>
          <a:xfrm>
            <a:off x="0" y="0"/>
            <a:ext cx="702336" cy="6194323"/>
          </a:xfrm>
          <a:prstGeom prst="rect">
            <a:avLst/>
          </a:prstGeom>
          <a:solidFill>
            <a:srgbClr val="122448"/>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881" name="Google Shape;881;p127"/>
          <p:cNvSpPr/>
          <p:nvPr/>
        </p:nvSpPr>
        <p:spPr>
          <a:xfrm>
            <a:off x="7611704" y="1804892"/>
            <a:ext cx="2934789" cy="369332"/>
          </a:xfrm>
          <a:prstGeom prst="rect">
            <a:avLst/>
          </a:prstGeom>
          <a:noFill/>
          <a:ln>
            <a:noFill/>
          </a:ln>
        </p:spPr>
        <p:txBody>
          <a:bodyPr spcFirstLastPara="1" wrap="square" lIns="91425" tIns="45700" rIns="91425" bIns="45700" anchor="t" anchorCtr="0">
            <a:noAutofit/>
          </a:bodyPr>
          <a:lstStyle/>
          <a:p>
            <a:pPr algn="ctr"/>
            <a:r>
              <a:rPr lang="en-US" sz="1800">
                <a:solidFill>
                  <a:schemeClr val="lt1"/>
                </a:solidFill>
                <a:latin typeface="Cambria"/>
                <a:ea typeface="Cambria"/>
                <a:cs typeface="Cambria"/>
                <a:sym typeface="Cambria"/>
              </a:rPr>
              <a:t>Welcome Day-</a:t>
            </a:r>
            <a:r>
              <a:rPr lang="en-US" sz="1800" i="1">
                <a:solidFill>
                  <a:schemeClr val="lt1"/>
                </a:solidFill>
                <a:latin typeface="Cambria"/>
                <a:ea typeface="Cambria"/>
                <a:cs typeface="Cambria"/>
                <a:sym typeface="Cambria"/>
              </a:rPr>
              <a:t>Spring 2020</a:t>
            </a:r>
            <a:endParaRPr sz="1800" i="1">
              <a:solidFill>
                <a:schemeClr val="lt1"/>
              </a:solidFill>
              <a:latin typeface="Calibri"/>
              <a:ea typeface="Calibri"/>
              <a:cs typeface="Calibri"/>
              <a:sym typeface="Calibri"/>
            </a:endParaRPr>
          </a:p>
        </p:txBody>
      </p:sp>
      <p:pic>
        <p:nvPicPr>
          <p:cNvPr id="882" name="Google Shape;882;p127"/>
          <p:cNvPicPr preferRelativeResize="0"/>
          <p:nvPr/>
        </p:nvPicPr>
        <p:blipFill rotWithShape="1">
          <a:blip r:embed="rId3">
            <a:alphaModFix/>
          </a:blip>
          <a:srcRect t="2266" b="1"/>
          <a:stretch/>
        </p:blipFill>
        <p:spPr>
          <a:xfrm>
            <a:off x="-2" y="5836830"/>
            <a:ext cx="12192002" cy="1040042"/>
          </a:xfrm>
          <a:prstGeom prst="rect">
            <a:avLst/>
          </a:prstGeom>
          <a:noFill/>
          <a:ln>
            <a:noFill/>
          </a:ln>
        </p:spPr>
      </p:pic>
      <p:sp>
        <p:nvSpPr>
          <p:cNvPr id="10" name="Google Shape;1091;p148">
            <a:extLst>
              <a:ext uri="{FF2B5EF4-FFF2-40B4-BE49-F238E27FC236}">
                <a16:creationId xmlns:a16="http://schemas.microsoft.com/office/drawing/2014/main" id="{9B0DD34C-6007-CC45-BD29-E19BC0A284B6}"/>
              </a:ext>
            </a:extLst>
          </p:cNvPr>
          <p:cNvSpPr/>
          <p:nvPr/>
        </p:nvSpPr>
        <p:spPr>
          <a:xfrm>
            <a:off x="-1" y="286823"/>
            <a:ext cx="6731001" cy="753708"/>
          </a:xfrm>
          <a:prstGeom prst="snip1Rect">
            <a:avLst>
              <a:gd name="adj" fmla="val 0"/>
            </a:avLst>
          </a:prstGeom>
          <a:solidFill>
            <a:srgbClr val="FFCC33"/>
          </a:solidFill>
          <a:ln>
            <a:noFill/>
          </a:ln>
        </p:spPr>
        <p:txBody>
          <a:bodyPr spcFirstLastPara="1" wrap="square" lIns="91425" tIns="45700" rIns="91425" bIns="45700" anchor="ctr" anchorCtr="0">
            <a:noAutofit/>
          </a:bodyPr>
          <a:lstStyle/>
          <a:p>
            <a:r>
              <a:rPr lang="en-US" sz="3600" dirty="0">
                <a:solidFill>
                  <a:srgbClr val="002060"/>
                </a:solidFill>
                <a:latin typeface="Calibri"/>
                <a:ea typeface="Calibri"/>
                <a:cs typeface="Calibri"/>
                <a:sym typeface="Calibri"/>
              </a:rPr>
              <a:t>Four steps to a healthy library</a:t>
            </a:r>
            <a:endParaRPr sz="3600" b="1" dirty="0">
              <a:solidFill>
                <a:srgbClr val="002060"/>
              </a:solidFill>
              <a:latin typeface="Calibri"/>
              <a:ea typeface="Calibri"/>
              <a:cs typeface="Calibri"/>
              <a:sym typeface="Calibri"/>
            </a:endParaRPr>
          </a:p>
        </p:txBody>
      </p:sp>
      <p:sp>
        <p:nvSpPr>
          <p:cNvPr id="11" name="Google Shape;1092;p148">
            <a:extLst>
              <a:ext uri="{FF2B5EF4-FFF2-40B4-BE49-F238E27FC236}">
                <a16:creationId xmlns:a16="http://schemas.microsoft.com/office/drawing/2014/main" id="{61BA40AB-C5DF-964D-B32E-2A96D9641DB8}"/>
              </a:ext>
            </a:extLst>
          </p:cNvPr>
          <p:cNvSpPr/>
          <p:nvPr/>
        </p:nvSpPr>
        <p:spPr>
          <a:xfrm>
            <a:off x="5425519" y="187138"/>
            <a:ext cx="2186185" cy="1020668"/>
          </a:xfrm>
          <a:prstGeom prst="parallelogram">
            <a:avLst>
              <a:gd name="adj" fmla="val 60618"/>
            </a:avLst>
          </a:prstGeom>
          <a:solidFill>
            <a:schemeClr val="lt1"/>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4" name="Google Shape;883;p127">
            <a:extLst>
              <a:ext uri="{FF2B5EF4-FFF2-40B4-BE49-F238E27FC236}">
                <a16:creationId xmlns:a16="http://schemas.microsoft.com/office/drawing/2014/main" id="{0CBC15C8-3385-5C43-AD90-AB48EE2E2036}"/>
              </a:ext>
            </a:extLst>
          </p:cNvPr>
          <p:cNvSpPr txBox="1"/>
          <p:nvPr/>
        </p:nvSpPr>
        <p:spPr>
          <a:xfrm>
            <a:off x="8123272" y="6035629"/>
            <a:ext cx="4152691" cy="369332"/>
          </a:xfrm>
          <a:prstGeom prst="rect">
            <a:avLst/>
          </a:prstGeom>
          <a:noFill/>
          <a:ln>
            <a:noFill/>
          </a:ln>
        </p:spPr>
        <p:txBody>
          <a:bodyPr spcFirstLastPara="1" wrap="square" lIns="91425" tIns="45700" rIns="91425" bIns="45700" anchor="t" anchorCtr="0">
            <a:noAutofit/>
          </a:bodyPr>
          <a:lstStyle/>
          <a:p>
            <a:r>
              <a:rPr lang="en-US" sz="2400" dirty="0" err="1">
                <a:solidFill>
                  <a:srgbClr val="FFC000"/>
                </a:solidFill>
                <a:latin typeface="Calibri"/>
                <a:ea typeface="Calibri"/>
                <a:cs typeface="Calibri"/>
                <a:sym typeface="Calibri"/>
              </a:rPr>
              <a:t>LetsMoveInLibraries.org</a:t>
            </a:r>
            <a:endParaRPr sz="1800" dirty="0"/>
          </a:p>
        </p:txBody>
      </p:sp>
      <p:sp>
        <p:nvSpPr>
          <p:cNvPr id="12" name="TextBox 11">
            <a:extLst>
              <a:ext uri="{FF2B5EF4-FFF2-40B4-BE49-F238E27FC236}">
                <a16:creationId xmlns:a16="http://schemas.microsoft.com/office/drawing/2014/main" id="{925F39E7-B9FC-5747-A199-9DD8ACD1D503}"/>
              </a:ext>
            </a:extLst>
          </p:cNvPr>
          <p:cNvSpPr txBox="1"/>
          <p:nvPr/>
        </p:nvSpPr>
        <p:spPr>
          <a:xfrm>
            <a:off x="702336" y="1076893"/>
            <a:ext cx="11489664" cy="4001095"/>
          </a:xfrm>
          <a:prstGeom prst="rect">
            <a:avLst/>
          </a:prstGeom>
          <a:noFill/>
        </p:spPr>
        <p:txBody>
          <a:bodyPr wrap="square" rtlCol="0">
            <a:spAutoFit/>
          </a:bodyPr>
          <a:lstStyle/>
          <a:p>
            <a:br>
              <a:rPr lang="en-US" sz="3200" dirty="0"/>
            </a:br>
            <a:endParaRPr lang="en-US" sz="3200" dirty="0"/>
          </a:p>
          <a:p>
            <a:r>
              <a:rPr lang="en-US" sz="4400" dirty="0"/>
              <a:t>1. Inform – Just takes one person to start!</a:t>
            </a:r>
          </a:p>
          <a:p>
            <a:r>
              <a:rPr lang="en-US" sz="4400" dirty="0"/>
              <a:t>2. Update – “Don’t forget about weekly walk!”</a:t>
            </a:r>
          </a:p>
          <a:p>
            <a:r>
              <a:rPr lang="en-US" sz="4400" dirty="0"/>
              <a:t>3. Coordinate – Tie it to Mayor’s challenge</a:t>
            </a:r>
          </a:p>
          <a:p>
            <a:r>
              <a:rPr lang="en-US" sz="4400" dirty="0"/>
              <a:t>4. Collaborate – Want to join us?</a:t>
            </a:r>
          </a:p>
          <a:p>
            <a:endParaRPr lang="en-US" dirty="0"/>
          </a:p>
        </p:txBody>
      </p:sp>
    </p:spTree>
    <p:extLst>
      <p:ext uri="{BB962C8B-B14F-4D97-AF65-F5344CB8AC3E}">
        <p14:creationId xmlns:p14="http://schemas.microsoft.com/office/powerpoint/2010/main" val="2702306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127"/>
          <p:cNvSpPr/>
          <p:nvPr/>
        </p:nvSpPr>
        <p:spPr>
          <a:xfrm>
            <a:off x="0" y="0"/>
            <a:ext cx="702336" cy="6194323"/>
          </a:xfrm>
          <a:prstGeom prst="rect">
            <a:avLst/>
          </a:prstGeom>
          <a:solidFill>
            <a:srgbClr val="122448"/>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881" name="Google Shape;881;p127"/>
          <p:cNvSpPr/>
          <p:nvPr/>
        </p:nvSpPr>
        <p:spPr>
          <a:xfrm>
            <a:off x="7611704" y="1804892"/>
            <a:ext cx="2934789" cy="369332"/>
          </a:xfrm>
          <a:prstGeom prst="rect">
            <a:avLst/>
          </a:prstGeom>
          <a:noFill/>
          <a:ln>
            <a:noFill/>
          </a:ln>
        </p:spPr>
        <p:txBody>
          <a:bodyPr spcFirstLastPara="1" wrap="square" lIns="91425" tIns="45700" rIns="91425" bIns="45700" anchor="t" anchorCtr="0">
            <a:noAutofit/>
          </a:bodyPr>
          <a:lstStyle/>
          <a:p>
            <a:pPr algn="ctr"/>
            <a:r>
              <a:rPr lang="en-US" sz="1800">
                <a:solidFill>
                  <a:schemeClr val="lt1"/>
                </a:solidFill>
                <a:latin typeface="Cambria"/>
                <a:ea typeface="Cambria"/>
                <a:cs typeface="Cambria"/>
                <a:sym typeface="Cambria"/>
              </a:rPr>
              <a:t>Welcome Day-</a:t>
            </a:r>
            <a:r>
              <a:rPr lang="en-US" sz="1800" i="1">
                <a:solidFill>
                  <a:schemeClr val="lt1"/>
                </a:solidFill>
                <a:latin typeface="Cambria"/>
                <a:ea typeface="Cambria"/>
                <a:cs typeface="Cambria"/>
                <a:sym typeface="Cambria"/>
              </a:rPr>
              <a:t>Spring 2020</a:t>
            </a:r>
            <a:endParaRPr sz="1800" i="1">
              <a:solidFill>
                <a:schemeClr val="lt1"/>
              </a:solidFill>
              <a:latin typeface="Calibri"/>
              <a:ea typeface="Calibri"/>
              <a:cs typeface="Calibri"/>
              <a:sym typeface="Calibri"/>
            </a:endParaRPr>
          </a:p>
        </p:txBody>
      </p:sp>
      <p:pic>
        <p:nvPicPr>
          <p:cNvPr id="882" name="Google Shape;882;p127"/>
          <p:cNvPicPr preferRelativeResize="0"/>
          <p:nvPr/>
        </p:nvPicPr>
        <p:blipFill rotWithShape="1">
          <a:blip r:embed="rId3">
            <a:alphaModFix/>
          </a:blip>
          <a:srcRect t="2266" b="1"/>
          <a:stretch/>
        </p:blipFill>
        <p:spPr>
          <a:xfrm>
            <a:off x="-2" y="5836830"/>
            <a:ext cx="12192002" cy="1040042"/>
          </a:xfrm>
          <a:prstGeom prst="rect">
            <a:avLst/>
          </a:prstGeom>
          <a:noFill/>
          <a:ln>
            <a:noFill/>
          </a:ln>
        </p:spPr>
      </p:pic>
      <p:sp>
        <p:nvSpPr>
          <p:cNvPr id="10" name="Google Shape;1091;p148">
            <a:extLst>
              <a:ext uri="{FF2B5EF4-FFF2-40B4-BE49-F238E27FC236}">
                <a16:creationId xmlns:a16="http://schemas.microsoft.com/office/drawing/2014/main" id="{9B0DD34C-6007-CC45-BD29-E19BC0A284B6}"/>
              </a:ext>
            </a:extLst>
          </p:cNvPr>
          <p:cNvSpPr/>
          <p:nvPr/>
        </p:nvSpPr>
        <p:spPr>
          <a:xfrm>
            <a:off x="-1" y="286823"/>
            <a:ext cx="3543301" cy="753708"/>
          </a:xfrm>
          <a:prstGeom prst="snip1Rect">
            <a:avLst>
              <a:gd name="adj" fmla="val 0"/>
            </a:avLst>
          </a:prstGeom>
          <a:solidFill>
            <a:srgbClr val="FFCC33"/>
          </a:solidFill>
          <a:ln>
            <a:noFill/>
          </a:ln>
        </p:spPr>
        <p:txBody>
          <a:bodyPr spcFirstLastPara="1" wrap="square" lIns="91425" tIns="45700" rIns="91425" bIns="45700" anchor="ctr" anchorCtr="0">
            <a:noAutofit/>
          </a:bodyPr>
          <a:lstStyle/>
          <a:p>
            <a:r>
              <a:rPr lang="en-US" sz="3600" dirty="0">
                <a:solidFill>
                  <a:srgbClr val="002060"/>
                </a:solidFill>
                <a:latin typeface="Calibri"/>
                <a:ea typeface="Calibri"/>
                <a:cs typeface="Calibri"/>
                <a:sym typeface="Calibri"/>
              </a:rPr>
              <a:t>What is health?</a:t>
            </a:r>
            <a:endParaRPr sz="3600" b="1" dirty="0">
              <a:solidFill>
                <a:srgbClr val="002060"/>
              </a:solidFill>
              <a:latin typeface="Calibri"/>
              <a:ea typeface="Calibri"/>
              <a:cs typeface="Calibri"/>
              <a:sym typeface="Calibri"/>
            </a:endParaRPr>
          </a:p>
        </p:txBody>
      </p:sp>
      <p:sp>
        <p:nvSpPr>
          <p:cNvPr id="11" name="Google Shape;1092;p148">
            <a:extLst>
              <a:ext uri="{FF2B5EF4-FFF2-40B4-BE49-F238E27FC236}">
                <a16:creationId xmlns:a16="http://schemas.microsoft.com/office/drawing/2014/main" id="{61BA40AB-C5DF-964D-B32E-2A96D9641DB8}"/>
              </a:ext>
            </a:extLst>
          </p:cNvPr>
          <p:cNvSpPr/>
          <p:nvPr/>
        </p:nvSpPr>
        <p:spPr>
          <a:xfrm>
            <a:off x="2923619" y="153343"/>
            <a:ext cx="2186185" cy="1020668"/>
          </a:xfrm>
          <a:prstGeom prst="parallelogram">
            <a:avLst>
              <a:gd name="adj" fmla="val 60618"/>
            </a:avLst>
          </a:prstGeom>
          <a:solidFill>
            <a:schemeClr val="lt1"/>
          </a:solidFill>
          <a:ln>
            <a:noFill/>
          </a:ln>
        </p:spPr>
        <p:txBody>
          <a:bodyPr spcFirstLastPara="1" wrap="square" lIns="91425" tIns="45700" rIns="91425" bIns="45700" anchor="ctr" anchorCtr="0">
            <a:noAutofit/>
          </a:bodyPr>
          <a:lstStyle/>
          <a:p>
            <a:pPr algn="ctr"/>
            <a:endParaRPr sz="1800" dirty="0">
              <a:solidFill>
                <a:schemeClr val="lt1"/>
              </a:solidFill>
              <a:latin typeface="Calibri"/>
              <a:ea typeface="Calibri"/>
              <a:cs typeface="Calibri"/>
              <a:sym typeface="Calibri"/>
            </a:endParaRPr>
          </a:p>
        </p:txBody>
      </p:sp>
      <p:sp>
        <p:nvSpPr>
          <p:cNvPr id="14" name="Google Shape;883;p127">
            <a:extLst>
              <a:ext uri="{FF2B5EF4-FFF2-40B4-BE49-F238E27FC236}">
                <a16:creationId xmlns:a16="http://schemas.microsoft.com/office/drawing/2014/main" id="{0CBC15C8-3385-5C43-AD90-AB48EE2E2036}"/>
              </a:ext>
            </a:extLst>
          </p:cNvPr>
          <p:cNvSpPr txBox="1"/>
          <p:nvPr/>
        </p:nvSpPr>
        <p:spPr>
          <a:xfrm>
            <a:off x="8123272" y="6035629"/>
            <a:ext cx="4152691" cy="369332"/>
          </a:xfrm>
          <a:prstGeom prst="rect">
            <a:avLst/>
          </a:prstGeom>
          <a:noFill/>
          <a:ln>
            <a:noFill/>
          </a:ln>
        </p:spPr>
        <p:txBody>
          <a:bodyPr spcFirstLastPara="1" wrap="square" lIns="91425" tIns="45700" rIns="91425" bIns="45700" anchor="t" anchorCtr="0">
            <a:noAutofit/>
          </a:bodyPr>
          <a:lstStyle/>
          <a:p>
            <a:r>
              <a:rPr lang="en-US" sz="2400" dirty="0" err="1">
                <a:solidFill>
                  <a:srgbClr val="FFC000"/>
                </a:solidFill>
                <a:latin typeface="Calibri"/>
                <a:ea typeface="Calibri"/>
                <a:cs typeface="Calibri"/>
                <a:sym typeface="Calibri"/>
              </a:rPr>
              <a:t>LetsMoveInLibraries.org</a:t>
            </a:r>
            <a:endParaRPr sz="1800" dirty="0"/>
          </a:p>
        </p:txBody>
      </p:sp>
      <p:pic>
        <p:nvPicPr>
          <p:cNvPr id="2" name="Picture 1">
            <a:extLst>
              <a:ext uri="{FF2B5EF4-FFF2-40B4-BE49-F238E27FC236}">
                <a16:creationId xmlns:a16="http://schemas.microsoft.com/office/drawing/2014/main" id="{0746D256-7253-6741-AB60-E9BF24456497}"/>
              </a:ext>
            </a:extLst>
          </p:cNvPr>
          <p:cNvPicPr>
            <a:picLocks noChangeAspect="1"/>
          </p:cNvPicPr>
          <p:nvPr/>
        </p:nvPicPr>
        <p:blipFill>
          <a:blip r:embed="rId4"/>
          <a:stretch>
            <a:fillRect/>
          </a:stretch>
        </p:blipFill>
        <p:spPr>
          <a:xfrm>
            <a:off x="2073768" y="1087698"/>
            <a:ext cx="9023350" cy="4749132"/>
          </a:xfrm>
          <a:prstGeom prst="rect">
            <a:avLst/>
          </a:prstGeom>
        </p:spPr>
      </p:pic>
    </p:spTree>
    <p:extLst>
      <p:ext uri="{BB962C8B-B14F-4D97-AF65-F5344CB8AC3E}">
        <p14:creationId xmlns:p14="http://schemas.microsoft.com/office/powerpoint/2010/main" val="1659505253"/>
      </p:ext>
    </p:extLst>
  </p:cSld>
  <p:clrMapOvr>
    <a:masterClrMapping/>
  </p:clrMapOvr>
</p:sld>
</file>

<file path=ppt/theme/theme1.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691</TotalTime>
  <Words>642</Words>
  <Application>Microsoft Macintosh PowerPoint</Application>
  <PresentationFormat>Widescreen</PresentationFormat>
  <Paragraphs>71</Paragraphs>
  <Slides>25</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Open Sans</vt:lpstr>
      <vt:lpstr>Cambria</vt:lpstr>
      <vt:lpstr>georgia</vt:lpstr>
      <vt:lpstr>Calibri</vt:lpstr>
      <vt:lpstr>Helvetica Neue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it look like in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Noah Lenstra</cp:lastModifiedBy>
  <cp:revision>36</cp:revision>
  <dcterms:modified xsi:type="dcterms:W3CDTF">2020-03-25T18:59:25Z</dcterms:modified>
</cp:coreProperties>
</file>