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Lst>
  <p:sldSz cy="5143500" cx="9144000"/>
  <p:notesSz cx="6858000" cy="9144000"/>
  <p:embeddedFontLst>
    <p:embeddedFont>
      <p:font typeface="Open Sans"/>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E8942F75-7A35-40F9-9673-015CAEE8B2EE}">
  <a:tblStyle styleId="{E8942F75-7A35-40F9-9673-015CAEE8B2EE}"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font" Target="fonts/OpenSans-regular.fntdata"/><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font" Target="fonts/OpenSans-italic.fntdata"/><Relationship Id="rId14" Type="http://schemas.openxmlformats.org/officeDocument/2006/relationships/slide" Target="slides/slide8.xml"/><Relationship Id="rId36" Type="http://schemas.openxmlformats.org/officeDocument/2006/relationships/font" Target="fonts/OpenSans-bold.fntdata"/><Relationship Id="rId17" Type="http://schemas.openxmlformats.org/officeDocument/2006/relationships/slide" Target="slides/slide11.xml"/><Relationship Id="rId16" Type="http://schemas.openxmlformats.org/officeDocument/2006/relationships/slide" Target="slides/slide10.xml"/><Relationship Id="rId38" Type="http://schemas.openxmlformats.org/officeDocument/2006/relationships/font" Target="fonts/OpenSans-bold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nicheacademy.com/blog/webinar-creating-video-tutorials" TargetMode="Externa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joyfoodsunshine.com/the-most-amazing-chocolate-chip-cookies/"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Google Shape;123;g5ace0ad692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5ace0ad692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Assisting Patrons with Communico staff training tutorial from Cedar Rapids Public Library is extra short and to the point, but still provides context.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There is a list of objectives so the learner knows what to expect, and a suggestion to use headphones. The author could have just listed necessary equipment, but instead provided context for the suggestion.</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Google Shape;128;g5ace0ad692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5ace0ad692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Some of you may recognize this tutorial; it’s one of the more popular tutorials in the marketplace. Internet Basics comes from Suffolk Public Library.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I’d like to first point out the video is kept short at 2:40 long. Just the right length. If we scroll down to the text, we see a bunch of context for the tutorial, including some key terms that will come up a lot. The first sentence makes it personal by </a:t>
            </a:r>
            <a:r>
              <a:rPr lang="en"/>
              <a:t>admitting </a:t>
            </a:r>
            <a:r>
              <a:rPr lang="en"/>
              <a:t>to the learner “all of this new information might feel a bit confusing”. The author anticipated the learner might be confused, but that’s okay; the tutorial is here to help.</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And it ends with the list of objectives, even more context. This is a very solid intro.</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 also want to point out that the the length of time is listed in each lesson title. All the information is chunked down to manageable sizes. The overall tutorial may be 27 minutes long, but it’s approachable. I can personalize my experience by choosing which lessons I want to watch and how much time I’m willing to allocate.</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 name="Shape 132"/>
        <p:cNvGrpSpPr/>
        <p:nvPr/>
      </p:nvGrpSpPr>
      <p:grpSpPr>
        <a:xfrm>
          <a:off x="0" y="0"/>
          <a:ext cx="0" cy="0"/>
          <a:chOff x="0" y="0"/>
          <a:chExt cx="0" cy="0"/>
        </a:xfrm>
      </p:grpSpPr>
      <p:sp>
        <p:nvSpPr>
          <p:cNvPr id="133" name="Google Shape;133;g5ace0ad692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5ace0ad692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lesson from the Chinook Arch Staff Academy is great blend of instruction and images. There’s enough instructional text to tell you what to do, with images interspersed to provide visual context for the instruction.</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Google Shape;139;g5ace0ad692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5ace0ad692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 good way to breathe new life into a webinar is to share the recording. Lansing Public Library went a step further and broke a webinar down into manageable, bite-size lessons.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By chunking the webinar down, learners have established entry points to specific information. A parent helping a child with a 2nd grade science fair project might not need EBSCO articles, but might love to know more about the Hobbies &amp; Crafts reference center. That parent can just jump to the Hobbies and Crafts lesson, personalizing their own experience.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Next, we have quizzes. (Go back to slides)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Google Shape;144;g5ace0ad692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5ace0ad692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Instead of showing examples of good quizzes, because we’ve all taken a quiz at least once and creating good assessment is a whole ballpark unto itself, I want to point out # that 2 out of the previous 4 tutorials have a quiz. The combined total of questions is 7.</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These are exemplary tutorials, and there were only 7 questions? That’s right, and they are still exemplary. The learning either didn’t need to be assessed, or only enough questions were asked to assess if the learner met the objectives.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 traditional, sit at a desk education, formative assessments like quizzes are used by the instructor to gauge student understanding, which then informs the instructors future sessions. In a one and done tutorial, there are no future sessions, so you don’t have to have a quiz.</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So why else might I stick a quiz at the end of a tutorial? Let me know in the chat.</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Google Shape;151;g5ace0ad692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5ace0ad692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One particular sticky pain point for elearning developers is that of training transfer; actually having the learner positively change their performance and/or behavior.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There are a number of factors that impact training transfer. (read table) ## A good chunk of these factors can be addressed with the quality of the training material. A well written and visually engaging tutorial is the first big step to making sure the training transfers, but most tutorials end before the learner tries to apply whatever was taught ## —before they re-enter their working environment.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For elearning developers like myself, we try our best to provide engaging material that meets the needs for all learner levels, but we have no control over the work environment. Our interaction with the learner through the online medium ends as soon as they leave the computer. If the climate is resistant to change, if the supervisor isn’t supportive, if no time is allotted to practice or implementation, and/or if no one cares to follow up on progress made, how fulfilling would that learning experience be? Would you actively seek out online learning opportunities in the future if all of these environmental factors were against you?</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might not be able to control the environment, but there is a tool in Niche Academy that facilitates practice, supervisor support, and follow-up!</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 name="Shape 159"/>
        <p:cNvGrpSpPr/>
        <p:nvPr/>
      </p:nvGrpSpPr>
      <p:grpSpPr>
        <a:xfrm>
          <a:off x="0" y="0"/>
          <a:ext cx="0" cy="0"/>
          <a:chOff x="0" y="0"/>
          <a:chExt cx="0" cy="0"/>
        </a:xfrm>
      </p:grpSpPr>
      <p:sp>
        <p:nvSpPr>
          <p:cNvPr id="160" name="Google Shape;160;g5ace0ad692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5ace0ad692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Unfortunately, not too many community tutorials use activities yet, so these are examples I’ve put together or we’ve provided in our digital resource tutorials. Our first example, using activities to track in-person training! Let Niche Academy be your training filing cabinet!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There are three settings in activities. Cover settings.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BiblioTech Staff academy for Bexar County’s Digital Library has altered their Niche Academy provided tutorials. In the staff assessment section, we provide a lesson titled “create talking points”, but it’s just a suggested lesson. The BiblioTech Staff admin likes the concept, but wanted to make it her own, so she created a new activity called Sell It! </a:t>
            </a:r>
            <a:r>
              <a:rPr lang="en"/>
              <a:t>a</a:t>
            </a:r>
            <a:r>
              <a:rPr lang="en"/>
              <a:t>nd used the Submit for Review setting.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And here’s a staff member’s response.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Google Shape;168;g5ace0ad692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5ace0ad692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Make it personal. By having the prompt focus on the local community, these staff members gave very thoughtful responses.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How could you use activities in the tutorials you build? Let me know in the chat.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4" name="Shape 174"/>
        <p:cNvGrpSpPr/>
        <p:nvPr/>
      </p:nvGrpSpPr>
      <p:grpSpPr>
        <a:xfrm>
          <a:off x="0" y="0"/>
          <a:ext cx="0" cy="0"/>
          <a:chOff x="0" y="0"/>
          <a:chExt cx="0" cy="0"/>
        </a:xfrm>
      </p:grpSpPr>
      <p:sp>
        <p:nvSpPr>
          <p:cNvPr id="175" name="Google Shape;175;g5ad980d165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5ad980d165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There are a few settings within Niche Academy tutorials that will help you spread the tutorial across the marketplace, or completely restrict access.</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Google Shape;180;g5ace0ad692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5ace0ad692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I’m going to start with the steps for reaching the most amount of people. So, you’re happy with your tutorial and you know everyone could benefit from using it. You go to tutorial settings, click the Share with other academies toggle, and click Publish. Your tutorial is available in the marketplace! But how do people find your tutorial?</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They can browse using the categories and they can search using the search bar.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Niche Academy search function looks at three pieces of information: the title, the academy name, and academy admin emails.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 name="Shape 56"/>
        <p:cNvGrpSpPr/>
        <p:nvPr/>
      </p:nvGrpSpPr>
      <p:grpSpPr>
        <a:xfrm>
          <a:off x="0" y="0"/>
          <a:ext cx="0" cy="0"/>
          <a:chOff x="0" y="0"/>
          <a:chExt cx="0" cy="0"/>
        </a:xfrm>
      </p:grpSpPr>
      <p:sp>
        <p:nvSpPr>
          <p:cNvPr id="57" name="Google Shape;57;g515887690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515887690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I’m JT, Director of Content here at Niche Academy. You might recognize me from my featured work ## as photo on the nicheacademy.com about us page ##, as the voice of some help tutorial videos, and two years ago ## I presented a webinar that can still be found in our webinar archive. My previous webinar focused on</a:t>
            </a:r>
            <a:r>
              <a:rPr lang="en">
                <a:solidFill>
                  <a:schemeClr val="dk1"/>
                </a:solidFill>
              </a:rPr>
              <a:t> treating digital resource training as a story and</a:t>
            </a:r>
            <a:r>
              <a:rPr lang="en"/>
              <a:t> how to make video lessons. Taking something that has the potential to be a boring wall of text, and making it engaging conceptually and visually.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solidFill>
                  <a:schemeClr val="dk1"/>
                </a:solidFill>
              </a:rPr>
              <a:t>T</a:t>
            </a:r>
            <a:r>
              <a:rPr lang="en">
                <a:solidFill>
                  <a:schemeClr val="dk1"/>
                </a:solidFill>
              </a:rPr>
              <a:t>his webinar is going to be a bit more high-level, going through some elearning theory and showing examples found in the marketplace to hopefully inspire you. </a:t>
            </a:r>
            <a:r>
              <a:rPr lang="en">
                <a:solidFill>
                  <a:schemeClr val="dk1"/>
                </a:solidFill>
              </a:rPr>
              <a:t>Now, w</a:t>
            </a:r>
            <a:r>
              <a:rPr lang="en">
                <a:solidFill>
                  <a:schemeClr val="dk1"/>
                </a:solidFill>
              </a:rPr>
              <a:t>e know you have great ideas for online training, whether it’s just for your staff or the whole community, but sometimes those ideas get stuck at the idea stage. Or you’ve started and don’t know if what you’re making is good or useful. So, hopefully this webinar will help you move past the idea stage and give you a confidence boost in both your creative and evaluative abilities.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u="sng">
                <a:solidFill>
                  <a:schemeClr val="hlink"/>
                </a:solidFill>
                <a:hlinkClick r:id="rId2"/>
              </a:rPr>
              <a:t>https://www.nicheacademy.com/blog/webinar-creating-video-tutorials</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Google Shape;185;g5ace0ad692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5ace0ad692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Tags are used to group similar tutorials together in the Explore section of the marketplace.</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9" name="Shape 189"/>
        <p:cNvGrpSpPr/>
        <p:nvPr/>
      </p:nvGrpSpPr>
      <p:grpSpPr>
        <a:xfrm>
          <a:off x="0" y="0"/>
          <a:ext cx="0" cy="0"/>
          <a:chOff x="0" y="0"/>
          <a:chExt cx="0" cy="0"/>
        </a:xfrm>
      </p:grpSpPr>
      <p:sp>
        <p:nvSpPr>
          <p:cNvPr id="190" name="Google Shape;190;g5ace0ad692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5ace0ad692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Say you want to share, but not with everyone. You can share with specific academies. Just group one or more academies together and select the group.</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 name="Shape 194"/>
        <p:cNvGrpSpPr/>
        <p:nvPr/>
      </p:nvGrpSpPr>
      <p:grpSpPr>
        <a:xfrm>
          <a:off x="0" y="0"/>
          <a:ext cx="0" cy="0"/>
          <a:chOff x="0" y="0"/>
          <a:chExt cx="0" cy="0"/>
        </a:xfrm>
      </p:grpSpPr>
      <p:sp>
        <p:nvSpPr>
          <p:cNvPr id="195" name="Google Shape;195;g5ace0ad692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5ace0ad692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Go to Help academy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Whether you’ve shared the tutorial with everyone or one other academy, you’ll be able to track your tutorial’s usage. For privacy reasons, you won’t know the names of the learners, but you will be able to see which academy is using it the most and the viewing numbers per lesson item.</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9" name="Shape 199"/>
        <p:cNvGrpSpPr/>
        <p:nvPr/>
      </p:nvGrpSpPr>
      <p:grpSpPr>
        <a:xfrm>
          <a:off x="0" y="0"/>
          <a:ext cx="0" cy="0"/>
          <a:chOff x="0" y="0"/>
          <a:chExt cx="0" cy="0"/>
        </a:xfrm>
      </p:grpSpPr>
      <p:sp>
        <p:nvSpPr>
          <p:cNvPr id="200" name="Google Shape;200;g5ace0ad692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5ace0ad692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Say not only do you not want to share with everyone in the world, you want to restrict access to the tutorial.</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Enrollment required - When enabled, this setting requires learners to be signed in to their Niche Academy account. This ensures their progress is tracked in the learner report.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Show tutorial on academy page - By default, published tutorials can be found in your academy. If you disable this option, the tutorial tile is removed from the academy page for everyone but admins. You might be wondering why we have this setting. Don’t you want learners to find tutorials? This setting is useful for tutorials with highly sensitive information—so much so you don’t want people stumbling across it—or to remove clutter, such as tutorials that only apply to a few people. Some examples could be “Using the corporate credit card” or “How to shut down internal systems”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Private - It’s like enrollment required, in that the learner must be signed in to their Niche Academy account, but goes a step further. Only learners who have been invited may complete the tutorial. If you hide the tutorial from the academy page, I recommend also setting it to private.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4" name="Shape 204"/>
        <p:cNvGrpSpPr/>
        <p:nvPr/>
      </p:nvGrpSpPr>
      <p:grpSpPr>
        <a:xfrm>
          <a:off x="0" y="0"/>
          <a:ext cx="0" cy="0"/>
          <a:chOff x="0" y="0"/>
          <a:chExt cx="0" cy="0"/>
        </a:xfrm>
      </p:grpSpPr>
      <p:sp>
        <p:nvSpPr>
          <p:cNvPr id="205" name="Google Shape;205;g5ad980d16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5ad980d16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You’ll notice two additional settings appear for enrollment required and private tutorials: Enforce sequence and require video completion. Enforce sequence does what it says, learners must go through the lessons as you have outlined them; so jumping about.</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rPr lang="en">
                <a:solidFill>
                  <a:schemeClr val="dk1"/>
                </a:solidFill>
              </a:rPr>
              <a:t>Require video completion tethers the lessons completion to the end of the video, and the learner must watch the whole video, not just skip to the end.</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Let me know in the chat, when would you use these settings? When would enforcing a sequence or requiring video completion be necessary?</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I recommend only using these settings if the tutorial content is absolutely crucial, like compliance topics. By enforcing sequence, you’re removing a bit of the “make it personal” principle.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9" name="Shape 209"/>
        <p:cNvGrpSpPr/>
        <p:nvPr/>
      </p:nvGrpSpPr>
      <p:grpSpPr>
        <a:xfrm>
          <a:off x="0" y="0"/>
          <a:ext cx="0" cy="0"/>
          <a:chOff x="0" y="0"/>
          <a:chExt cx="0" cy="0"/>
        </a:xfrm>
      </p:grpSpPr>
      <p:sp>
        <p:nvSpPr>
          <p:cNvPr id="210" name="Google Shape;210;g5ace0ad692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5ace0ad692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Paid access is the final tutorial setting I’ll talk about. If you want to monetize your tutorial in the marketplace, this is the setting for you. Contact us and we’ll walk you through the process.</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4" name="Shape 214"/>
        <p:cNvGrpSpPr/>
        <p:nvPr/>
      </p:nvGrpSpPr>
      <p:grpSpPr>
        <a:xfrm>
          <a:off x="0" y="0"/>
          <a:ext cx="0" cy="0"/>
          <a:chOff x="0" y="0"/>
          <a:chExt cx="0" cy="0"/>
        </a:xfrm>
      </p:grpSpPr>
      <p:sp>
        <p:nvSpPr>
          <p:cNvPr id="215" name="Google Shape;215;g5b0b67303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5b0b67303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Finally, whether you’ve shared or hidden the tutorial, learners will be able to download a certificate of completion </a:t>
            </a:r>
            <a:r>
              <a:rPr lang="en">
                <a:solidFill>
                  <a:schemeClr val="dk1"/>
                </a:solidFill>
              </a:rPr>
              <a:t>by default</a:t>
            </a:r>
            <a:r>
              <a:rPr lang="en"/>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You can see an example certificate for any tutorial, just click here. The text is generated based on the name of the academy, tutorial’s title, learner name, and completion date.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If we go back there are two addition settings for certificates: show average quiz score and show academy logo. These can only be selected by academy admins, so if you create and share a tutorial you don’t have to enable these settings.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Admins can also upload a different certificate background image</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9" name="Shape 219"/>
        <p:cNvGrpSpPr/>
        <p:nvPr/>
      </p:nvGrpSpPr>
      <p:grpSpPr>
        <a:xfrm>
          <a:off x="0" y="0"/>
          <a:ext cx="0" cy="0"/>
          <a:chOff x="0" y="0"/>
          <a:chExt cx="0" cy="0"/>
        </a:xfrm>
      </p:grpSpPr>
      <p:sp>
        <p:nvSpPr>
          <p:cNvPr id="220" name="Google Shape;220;g5ae745a1fa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5ae745a1fa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RECAP TIME</a:t>
            </a:r>
            <a:endParaRPr/>
          </a:p>
          <a:p>
            <a:pPr indent="0" lvl="0" marL="0" rtl="0" algn="l">
              <a:spcBef>
                <a:spcPts val="0"/>
              </a:spcBef>
              <a:spcAft>
                <a:spcPts val="0"/>
              </a:spcAft>
              <a:buNone/>
            </a:pPr>
            <a:r>
              <a:rPr lang="en"/>
              <a:t>Keep it short – your learners are more likely to choose to engage with the tutorial if it’s presented in short chunks.</a:t>
            </a:r>
            <a:endParaRPr/>
          </a:p>
          <a:p>
            <a:pPr indent="0" lvl="0" marL="0" rtl="0" algn="l">
              <a:spcBef>
                <a:spcPts val="0"/>
              </a:spcBef>
              <a:spcAft>
                <a:spcPts val="0"/>
              </a:spcAft>
              <a:buNone/>
            </a:pPr>
            <a:r>
              <a:rPr lang="en"/>
              <a:t>Provide context – </a:t>
            </a:r>
            <a:r>
              <a:rPr lang="en">
                <a:solidFill>
                  <a:schemeClr val="dk1"/>
                </a:solidFill>
              </a:rPr>
              <a:t>your learners are more likely to choose to engage with the tutorial if they know why the tutorial exists</a:t>
            </a:r>
            <a:endParaRPr>
              <a:solidFill>
                <a:schemeClr val="dk1"/>
              </a:solidFill>
            </a:endParaRPr>
          </a:p>
          <a:p>
            <a:pPr indent="0" lvl="0" marL="0" rtl="0" algn="l">
              <a:spcBef>
                <a:spcPts val="0"/>
              </a:spcBef>
              <a:spcAft>
                <a:spcPts val="0"/>
              </a:spcAft>
              <a:buNone/>
            </a:pPr>
            <a:r>
              <a:rPr lang="en">
                <a:solidFill>
                  <a:schemeClr val="dk1"/>
                </a:solidFill>
              </a:rPr>
              <a:t>Make it personal – your learners are more likely to choose to engage with the tutorial if they know how it impacts them directly</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5" name="Shape 225"/>
        <p:cNvGrpSpPr/>
        <p:nvPr/>
      </p:nvGrpSpPr>
      <p:grpSpPr>
        <a:xfrm>
          <a:off x="0" y="0"/>
          <a:ext cx="0" cy="0"/>
          <a:chOff x="0" y="0"/>
          <a:chExt cx="0" cy="0"/>
        </a:xfrm>
      </p:grpSpPr>
      <p:sp>
        <p:nvSpPr>
          <p:cNvPr id="226" name="Google Shape;226;g5ad980d165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5ad980d165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Questions</a:t>
            </a:r>
            <a:endParaRPr/>
          </a:p>
          <a:p>
            <a:pPr indent="0" lvl="0" marL="0" rtl="0" algn="l">
              <a:spcBef>
                <a:spcPts val="0"/>
              </a:spcBef>
              <a:spcAft>
                <a:spcPts val="0"/>
              </a:spcAft>
              <a:buNone/>
            </a:pPr>
            <a:r>
              <a:rPr lang="en"/>
              <a:t>You’ll find us at ALA in the mobile pavilion</a:t>
            </a:r>
            <a:endParaRPr/>
          </a:p>
          <a:p>
            <a:pPr indent="0" lvl="0" marL="0" rtl="0" algn="l">
              <a:spcBef>
                <a:spcPts val="0"/>
              </a:spcBef>
              <a:spcAft>
                <a:spcPts val="0"/>
              </a:spcAft>
              <a:buNone/>
            </a:pPr>
            <a:r>
              <a:rPr lang="en"/>
              <a:t>I’m participating the LearnRT Training Showcase, stop by, say hello.</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 name="Shape 64"/>
        <p:cNvGrpSpPr/>
        <p:nvPr/>
      </p:nvGrpSpPr>
      <p:grpSpPr>
        <a:xfrm>
          <a:off x="0" y="0"/>
          <a:ext cx="0" cy="0"/>
          <a:chOff x="0" y="0"/>
          <a:chExt cx="0" cy="0"/>
        </a:xfrm>
      </p:grpSpPr>
      <p:sp>
        <p:nvSpPr>
          <p:cNvPr id="65" name="Google Shape;65;g5ab57496a8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5ab57496a8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Over the course of this webinar, I’m going to focus on a ## one-and-done, practical application, learner-centered approach to online tutorials. These tutorials are the kind where the learner only needs the one tutorial to complete whatever training goals you have. </a:t>
            </a:r>
            <a:r>
              <a:rPr lang="en">
                <a:solidFill>
                  <a:schemeClr val="dk1"/>
                </a:solidFill>
              </a:rPr>
              <a:t>They</a:t>
            </a:r>
            <a:r>
              <a:rPr lang="en">
                <a:solidFill>
                  <a:schemeClr val="dk1"/>
                </a:solidFill>
              </a:rPr>
              <a:t> exist to solve one problem, address one topic. How to sign in to your HSA account, The steps for an earthquake drill, etc.</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means we’re not going over ## how to develop curriculum for extensive courses, ## how to actually create extensive courses, ## thought leadership/paradigm shifting/TED talk style, etc. While you can produce to these kinds of training with Niche Academy, we just don’t have the time to cover them today.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So, what makes a good one and done tutorial?</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 name="Shape 74"/>
        <p:cNvGrpSpPr/>
        <p:nvPr/>
      </p:nvGrpSpPr>
      <p:grpSpPr>
        <a:xfrm>
          <a:off x="0" y="0"/>
          <a:ext cx="0" cy="0"/>
          <a:chOff x="0" y="0"/>
          <a:chExt cx="0" cy="0"/>
        </a:xfrm>
      </p:grpSpPr>
      <p:sp>
        <p:nvSpPr>
          <p:cNvPr id="75" name="Google Shape;75;g5ab57496a8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5ab57496a8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I follow 3 easy to remember foundational principles when making a tutorial.</a:t>
            </a:r>
            <a:endParaRPr>
              <a:solidFill>
                <a:schemeClr val="dk1"/>
              </a:solidFill>
            </a:endParaRPr>
          </a:p>
          <a:p>
            <a:pPr indent="0" lvl="0" marL="457200" rtl="0" algn="l">
              <a:spcBef>
                <a:spcPts val="0"/>
              </a:spcBef>
              <a:spcAft>
                <a:spcPts val="0"/>
              </a:spcAft>
              <a:buClr>
                <a:schemeClr val="dk1"/>
              </a:buClr>
              <a:buSzPts val="1100"/>
              <a:buFont typeface="Arial"/>
              <a:buNone/>
            </a:pPr>
            <a:r>
              <a:rPr lang="en">
                <a:solidFill>
                  <a:schemeClr val="dk1"/>
                </a:solidFill>
              </a:rPr>
              <a:t>Keep it short</a:t>
            </a:r>
            <a:endParaRPr>
              <a:solidFill>
                <a:schemeClr val="dk1"/>
              </a:solidFill>
            </a:endParaRPr>
          </a:p>
          <a:p>
            <a:pPr indent="0" lvl="0" marL="457200" rtl="0" algn="l">
              <a:spcBef>
                <a:spcPts val="0"/>
              </a:spcBef>
              <a:spcAft>
                <a:spcPts val="0"/>
              </a:spcAft>
              <a:buClr>
                <a:schemeClr val="dk1"/>
              </a:buClr>
              <a:buSzPts val="1100"/>
              <a:buFont typeface="Arial"/>
              <a:buNone/>
            </a:pPr>
            <a:r>
              <a:rPr lang="en">
                <a:solidFill>
                  <a:schemeClr val="dk1"/>
                </a:solidFill>
              </a:rPr>
              <a:t>Provide context</a:t>
            </a:r>
            <a:endParaRPr>
              <a:solidFill>
                <a:schemeClr val="dk1"/>
              </a:solidFill>
            </a:endParaRPr>
          </a:p>
          <a:p>
            <a:pPr indent="0" lvl="0" marL="457200" rtl="0" algn="l">
              <a:spcBef>
                <a:spcPts val="0"/>
              </a:spcBef>
              <a:spcAft>
                <a:spcPts val="0"/>
              </a:spcAft>
              <a:buClr>
                <a:schemeClr val="dk1"/>
              </a:buClr>
              <a:buSzPts val="1100"/>
              <a:buFont typeface="Arial"/>
              <a:buNone/>
            </a:pPr>
            <a:r>
              <a:rPr lang="en">
                <a:solidFill>
                  <a:schemeClr val="dk1"/>
                </a:solidFill>
              </a:rPr>
              <a:t>Make it personal</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Google Shape;82;g5ace0ad692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5ace0ad692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Why keep it short? One </a:t>
            </a:r>
            <a:r>
              <a:rPr lang="en">
                <a:solidFill>
                  <a:schemeClr val="dk1"/>
                </a:solidFill>
              </a:rPr>
              <a:t>reason is to give learners the opportunity to more easily fit the training into their schedules.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It’s not unheard of for businesses to schedule specific times during the work week for online professional development, but I’d say the practice is definitely not the norm.</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If you felt inspired to do some online training of your choice, how much time would you allocate for one session? Let me know in the chat box. You’re not required by someone else. You’ve just been bitten by the professional development bug and want a bit of online training. How much time would you allocate? Riff on time in chat.</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Google Shape;88;g5ace0ad69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5ace0ad69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Also, if you’re not familiar, the attention span for most adults lasts between 10 to 15 minutes in a formal setting.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Online, where training is </a:t>
            </a:r>
            <a:r>
              <a:rPr lang="en"/>
              <a:t>predominantly</a:t>
            </a:r>
            <a:r>
              <a:rPr lang="en"/>
              <a:t> video driven, ## viewing engagement starts to drop after 2 minutes. If your video is truly visually engaging, you might make it to 12 minutes with the majority of your learners. For some context, this engagement graph is provided by Wistia, a video hosting service, and the data is pulled from over half a million videos, and over 1.3 billion plays. While not all of the videos are learning focused, these trends hold true for the videos we publish here at Niche Academy.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As you can imagine, a 20 minute long video might as well be an eternity for the majority of learners.</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a:solidFill>
                  <a:schemeClr val="dk1"/>
                </a:solidFill>
              </a:rPr>
              <a:t>This doesn’t mean that you tutorial needs to be less than 2 minutes, though; just the parts. C</a:t>
            </a:r>
            <a:r>
              <a:rPr lang="en">
                <a:solidFill>
                  <a:schemeClr val="dk1"/>
                </a:solidFill>
              </a:rPr>
              <a:t>hunk the learning into multiple lessons. Then, like reading a chapter book, there are natural places for the learner to step away and come back at a later time.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Google Shape;95;g5ace0ad692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5ace0ad692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Why provide context? Why give learners the reasons for why they’re embedding this learning material in their brains? Some inexperienced tutorial creators have the tacit, unspoken philosophy of “The context is I made a training, ## so just do it.” Have you ever experienced a “just do it” educational experience? Where you’re being told what to do and you don’t really know why? How did it make you feel?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Training without context is like cooking a recipe without knowing what the end product will be. Would you choose to follow a recipe if you knew ## this was the end product?</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By letting the learners know why the tutorial exists, they won’t be guessing what the end goals are as they learn; they won’t have that “why am I here?” question at the forefront of their minds. This is usually accomplished by including objectives/outcomes at the start.</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You’ll also want to provide context for direct instructions. ## For the digital resource tutorials that we make, we provide context in the form of images of the resource, sometimes cropping or highlighting to further direct the learners attention. Why do we get under a table during an earthquake drill? To protect our heads.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Google Shape;104;g5ace0ad692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5ace0ad692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Why make it personal? I know y</a:t>
            </a:r>
            <a:r>
              <a:rPr lang="en">
                <a:solidFill>
                  <a:schemeClr val="dk1"/>
                </a:solidFill>
              </a:rPr>
              <a:t>ou don’t want to pop in on your learners ## like Jaws, who came back 3 times to see if beach goers and fishermen learned their lesson.</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Think back to a couple of slides ago, ## where I mentioned the average adult attention span is between 10 to 15 minutes. This is focused attention on something for which the learner wants to learn. If the learners don’t care about the topic, ## you’re looking at 5 minutes tops.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Make it personal goes hand in hand with the provide context principle. If learners don’t know how the training will impact their jobs, responsibilities, or specific tasks, they won’t retain the information; or worse, they will actively tune you out.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What does make it personal mean for your tutorials?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 List the intended audience and/or allow learners to choose to take the tutorial. If the tutorial is for IT staff and managers, non-IT and non-manager personnel won’t waste their time.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 Anticipate your learners’ preferences, likes, and dislikes. K-12 teachers sometimes get flack for embedding memes in their lessons, but I guarantee these lessons stick better than dry data or rote memorization.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Make it personal doesn’t just apply to the learner; make it personal for you, too. ## Add jokes, be light, include images, add a bit of your personality, but don’t forget keep it short.</a:t>
            </a:r>
            <a:endParaRPr>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hlink"/>
                </a:solidFill>
                <a:hlinkClick r:id="rId2"/>
              </a:rPr>
              <a:t>https://joyfoodsunshine.com/the-most-amazing-chocolate-chip-cookies/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Have you ever searched for a recipe, found one that looks good, but then had to spend 3 years scrolling down the page because the recipe is on a blog and the writer wanted to tell you their life story?</a:t>
            </a:r>
            <a:endParaRPr>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Google Shape;118;g5ace0ad692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5ace0ad692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I’m now going to show examples from tutorials found in the Niche Academy marketplace, starting with some example intros.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Intros should hook the learner into your tutorial, especially if the tutorial is in the marketplace, as the intro is the first thing everyone sees.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blipFill>
          <a:blip r:embed="rId2">
            <a:alphaModFix/>
          </a:blip>
          <a:stretch>
            <a:fillRect/>
          </a:stretch>
        </a:blipFill>
      </p:bgPr>
    </p:bg>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Clr>
                <a:srgbClr val="FFFFFF"/>
              </a:buClr>
              <a:buSzPts val="5200"/>
              <a:buFont typeface="Open Sans"/>
              <a:buNone/>
              <a:defRPr sz="5200">
                <a:solidFill>
                  <a:srgbClr val="FFFFFF"/>
                </a:solidFill>
                <a:latin typeface="Open Sans"/>
                <a:ea typeface="Open Sans"/>
                <a:cs typeface="Open Sans"/>
                <a:sym typeface="Open Sans"/>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Clr>
                <a:srgbClr val="FFFFFF"/>
              </a:buClr>
              <a:buSzPts val="2800"/>
              <a:buFont typeface="Open Sans"/>
              <a:buNone/>
              <a:defRPr sz="2800">
                <a:solidFill>
                  <a:srgbClr val="FFFFFF"/>
                </a:solidFill>
                <a:latin typeface="Open Sans"/>
                <a:ea typeface="Open Sans"/>
                <a:cs typeface="Open Sans"/>
                <a:sym typeface="Open Sans"/>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blipFill>
          <a:blip r:embed="rId2">
            <a:alphaModFix/>
          </a:blip>
          <a:stretch>
            <a:fillRect/>
          </a:stretch>
        </a:blipFill>
      </p:bgPr>
    </p:bg>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Clr>
                <a:srgbClr val="FFFFFF"/>
              </a:buClr>
              <a:buSzPts val="3600"/>
              <a:buFont typeface="Open Sans"/>
              <a:buNone/>
              <a:defRPr sz="3600">
                <a:solidFill>
                  <a:srgbClr val="FFFFFF"/>
                </a:solidFill>
                <a:latin typeface="Open Sans"/>
                <a:ea typeface="Open Sans"/>
                <a:cs typeface="Open Sans"/>
                <a:sym typeface="Open Sans"/>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bg>
      <p:bgPr>
        <a:blipFill>
          <a:blip r:embed="rId2">
            <a:alphaModFix/>
          </a:blip>
          <a:stretch>
            <a:fillRect/>
          </a:stretch>
        </a:blipFill>
      </p:bgPr>
    </p:bg>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Clr>
                <a:srgbClr val="FFFFFF"/>
              </a:buClr>
              <a:buSzPts val="2800"/>
              <a:buFont typeface="Open Sans"/>
              <a:buNone/>
              <a:defRPr>
                <a:solidFill>
                  <a:srgbClr val="FFFFFF"/>
                </a:solidFill>
                <a:latin typeface="Open Sans"/>
                <a:ea typeface="Open Sans"/>
                <a:cs typeface="Open Sans"/>
                <a:sym typeface="Open San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bg>
      <p:bgPr>
        <a:blipFill>
          <a:blip r:embed="rId2">
            <a:alphaModFix/>
          </a:blip>
          <a:stretch>
            <a:fillRect/>
          </a:stretch>
        </a:blipFill>
      </p:bgPr>
    </p:bg>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Clr>
                <a:srgbClr val="FFFFFF"/>
              </a:buClr>
              <a:buSzPts val="2800"/>
              <a:buFont typeface="Open Sans"/>
              <a:buNone/>
              <a:defRPr>
                <a:solidFill>
                  <a:srgbClr val="FFFFFF"/>
                </a:solidFill>
                <a:latin typeface="Open Sans"/>
                <a:ea typeface="Open Sans"/>
                <a:cs typeface="Open Sans"/>
                <a:sym typeface="Open San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bg>
      <p:bgPr>
        <a:blipFill>
          <a:blip r:embed="rId2">
            <a:alphaModFix/>
          </a:blip>
          <a:stretch>
            <a:fillRect/>
          </a:stretch>
        </a:blipFill>
      </p:bgPr>
    </p:bg>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Clr>
                <a:srgbClr val="FFFFFF"/>
              </a:buClr>
              <a:buSzPts val="2800"/>
              <a:buFont typeface="Open Sans"/>
              <a:buNone/>
              <a:defRPr>
                <a:solidFill>
                  <a:srgbClr val="FFFFFF"/>
                </a:solidFill>
                <a:latin typeface="Open Sans"/>
                <a:ea typeface="Open Sans"/>
                <a:cs typeface="Open Sans"/>
                <a:sym typeface="Open San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18.jpg"/><Relationship Id="rId4" Type="http://schemas.openxmlformats.org/officeDocument/2006/relationships/image" Target="../media/image24.jpg"/><Relationship Id="rId5" Type="http://schemas.openxmlformats.org/officeDocument/2006/relationships/image" Target="../media/image2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15.jpg"/><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21.png"/><Relationship Id="rId4" Type="http://schemas.openxmlformats.org/officeDocument/2006/relationships/image" Target="../media/image10.jpg"/><Relationship Id="rId5" Type="http://schemas.openxmlformats.org/officeDocument/2006/relationships/image" Target="../media/image5.jpg"/><Relationship Id="rId6" Type="http://schemas.openxmlformats.org/officeDocument/2006/relationships/image" Target="../media/image1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2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7.png"/><Relationship Id="rId5"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11.png"/><Relationship Id="rId4" Type="http://schemas.openxmlformats.org/officeDocument/2006/relationships/image" Target="../media/image4.png"/><Relationship Id="rId5"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txBox="1"/>
          <p:nvPr>
            <p:ph type="title"/>
          </p:nvPr>
        </p:nvSpPr>
        <p:spPr>
          <a:xfrm>
            <a:off x="271500" y="169280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4500"/>
              <a:t>From Inspiration to Evaluation</a:t>
            </a:r>
            <a:endParaRPr sz="4500">
              <a:solidFill>
                <a:srgbClr val="FFFFFF"/>
              </a:solidFill>
              <a:latin typeface="Open Sans"/>
              <a:ea typeface="Open Sans"/>
              <a:cs typeface="Open Sans"/>
              <a:sym typeface="Open Sans"/>
            </a:endParaRPr>
          </a:p>
        </p:txBody>
      </p:sp>
      <p:sp>
        <p:nvSpPr>
          <p:cNvPr id="55" name="Google Shape;55;p13"/>
          <p:cNvSpPr txBox="1"/>
          <p:nvPr/>
        </p:nvSpPr>
        <p:spPr>
          <a:xfrm>
            <a:off x="1678800" y="2534600"/>
            <a:ext cx="5786400" cy="675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
                <a:solidFill>
                  <a:srgbClr val="FFFFFF"/>
                </a:solidFill>
                <a:latin typeface="Open Sans"/>
                <a:ea typeface="Open Sans"/>
                <a:cs typeface="Open Sans"/>
                <a:sym typeface="Open Sans"/>
              </a:rPr>
              <a:t>Guidelines for Tutorial Creators</a:t>
            </a:r>
            <a:endParaRPr sz="3000">
              <a:solidFill>
                <a:srgbClr val="FFFFFF"/>
              </a:solidFill>
              <a:latin typeface="Open Sans"/>
              <a:ea typeface="Open Sans"/>
              <a:cs typeface="Open Sans"/>
              <a:sym typeface="Open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5" name="Shape 125"/>
        <p:cNvGrpSpPr/>
        <p:nvPr/>
      </p:nvGrpSpPr>
      <p:grpSpPr>
        <a:xfrm>
          <a:off x="0" y="0"/>
          <a:ext cx="0" cy="0"/>
          <a:chOff x="0" y="0"/>
          <a:chExt cx="0" cy="0"/>
        </a:xfrm>
      </p:grpSpPr>
      <p:sp>
        <p:nvSpPr>
          <p:cNvPr id="126" name="Google Shape;126;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Intro 1</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 name="Shape 130"/>
        <p:cNvGrpSpPr/>
        <p:nvPr/>
      </p:nvGrpSpPr>
      <p:grpSpPr>
        <a:xfrm>
          <a:off x="0" y="0"/>
          <a:ext cx="0" cy="0"/>
          <a:chOff x="0" y="0"/>
          <a:chExt cx="0" cy="0"/>
        </a:xfrm>
      </p:grpSpPr>
      <p:sp>
        <p:nvSpPr>
          <p:cNvPr id="131" name="Google Shape;131;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Intro 2</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5" name="Shape 135"/>
        <p:cNvGrpSpPr/>
        <p:nvPr/>
      </p:nvGrpSpPr>
      <p:grpSpPr>
        <a:xfrm>
          <a:off x="0" y="0"/>
          <a:ext cx="0" cy="0"/>
          <a:chOff x="0" y="0"/>
          <a:chExt cx="0" cy="0"/>
        </a:xfrm>
      </p:grpSpPr>
      <p:sp>
        <p:nvSpPr>
          <p:cNvPr id="136" name="Google Shape;136;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Lesson 1</a:t>
            </a:r>
            <a:endParaRPr/>
          </a:p>
        </p:txBody>
      </p:sp>
      <p:sp>
        <p:nvSpPr>
          <p:cNvPr id="137" name="Google Shape;137;p24"/>
          <p:cNvSpPr txBox="1"/>
          <p:nvPr/>
        </p:nvSpPr>
        <p:spPr>
          <a:xfrm>
            <a:off x="0" y="0"/>
            <a:ext cx="3000000" cy="30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1" name="Shape 141"/>
        <p:cNvGrpSpPr/>
        <p:nvPr/>
      </p:nvGrpSpPr>
      <p:grpSpPr>
        <a:xfrm>
          <a:off x="0" y="0"/>
          <a:ext cx="0" cy="0"/>
          <a:chOff x="0" y="0"/>
          <a:chExt cx="0" cy="0"/>
        </a:xfrm>
      </p:grpSpPr>
      <p:sp>
        <p:nvSpPr>
          <p:cNvPr id="142" name="Google Shape;142;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Lesson 2</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sp>
        <p:nvSpPr>
          <p:cNvPr id="147" name="Google Shape;147;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Quizzes</a:t>
            </a:r>
            <a:endParaRPr/>
          </a:p>
        </p:txBody>
      </p:sp>
      <p:sp>
        <p:nvSpPr>
          <p:cNvPr id="148" name="Google Shape;148;p26"/>
          <p:cNvSpPr txBox="1"/>
          <p:nvPr/>
        </p:nvSpPr>
        <p:spPr>
          <a:xfrm>
            <a:off x="333625" y="1417950"/>
            <a:ext cx="8498700" cy="2916900"/>
          </a:xfrm>
          <a:prstGeom prst="rect">
            <a:avLst/>
          </a:prstGeom>
          <a:noFill/>
          <a:ln>
            <a:noFill/>
          </a:ln>
        </p:spPr>
        <p:txBody>
          <a:bodyPr anchorCtr="0" anchor="t" bIns="91425" lIns="91425" spcFirstLastPara="1" rIns="91425" wrap="square" tIns="91425">
            <a:noAutofit/>
          </a:bodyPr>
          <a:lstStyle/>
          <a:p>
            <a:pPr indent="0" lvl="0" marL="0" rtl="0" algn="l">
              <a:lnSpc>
                <a:spcPct val="200000"/>
              </a:lnSpc>
              <a:spcBef>
                <a:spcPts val="0"/>
              </a:spcBef>
              <a:spcAft>
                <a:spcPts val="0"/>
              </a:spcAft>
              <a:buNone/>
            </a:pPr>
            <a:r>
              <a:rPr lang="en" sz="2400">
                <a:latin typeface="Open Sans"/>
                <a:ea typeface="Open Sans"/>
                <a:cs typeface="Open Sans"/>
                <a:sym typeface="Open Sans"/>
              </a:rPr>
              <a:t>Assisting Patrons with Communico - 3 Questions</a:t>
            </a:r>
            <a:endParaRPr sz="2400">
              <a:latin typeface="Open Sans"/>
              <a:ea typeface="Open Sans"/>
              <a:cs typeface="Open Sans"/>
              <a:sym typeface="Open Sans"/>
            </a:endParaRPr>
          </a:p>
          <a:p>
            <a:pPr indent="0" lvl="0" marL="0" rtl="0" algn="l">
              <a:lnSpc>
                <a:spcPct val="200000"/>
              </a:lnSpc>
              <a:spcBef>
                <a:spcPts val="0"/>
              </a:spcBef>
              <a:spcAft>
                <a:spcPts val="0"/>
              </a:spcAft>
              <a:buNone/>
            </a:pPr>
            <a:r>
              <a:rPr lang="en" sz="2400">
                <a:latin typeface="Open Sans"/>
                <a:ea typeface="Open Sans"/>
                <a:cs typeface="Open Sans"/>
                <a:sym typeface="Open Sans"/>
              </a:rPr>
              <a:t>Internet Basics - 4 Questions</a:t>
            </a:r>
            <a:endParaRPr sz="2400">
              <a:latin typeface="Open Sans"/>
              <a:ea typeface="Open Sans"/>
              <a:cs typeface="Open Sans"/>
              <a:sym typeface="Open Sans"/>
            </a:endParaRPr>
          </a:p>
          <a:p>
            <a:pPr indent="0" lvl="0" marL="0" rtl="0" algn="l">
              <a:lnSpc>
                <a:spcPct val="200000"/>
              </a:lnSpc>
              <a:spcBef>
                <a:spcPts val="0"/>
              </a:spcBef>
              <a:spcAft>
                <a:spcPts val="0"/>
              </a:spcAft>
              <a:buNone/>
            </a:pPr>
            <a:r>
              <a:rPr lang="en" sz="2400">
                <a:latin typeface="Open Sans"/>
                <a:ea typeface="Open Sans"/>
                <a:cs typeface="Open Sans"/>
                <a:sym typeface="Open Sans"/>
              </a:rPr>
              <a:t>Requesting Loans - No Quiz</a:t>
            </a:r>
            <a:endParaRPr sz="2400">
              <a:latin typeface="Open Sans"/>
              <a:ea typeface="Open Sans"/>
              <a:cs typeface="Open Sans"/>
              <a:sym typeface="Open Sans"/>
            </a:endParaRPr>
          </a:p>
          <a:p>
            <a:pPr indent="0" lvl="0" marL="0" rtl="0" algn="l">
              <a:lnSpc>
                <a:spcPct val="200000"/>
              </a:lnSpc>
              <a:spcBef>
                <a:spcPts val="0"/>
              </a:spcBef>
              <a:spcAft>
                <a:spcPts val="0"/>
              </a:spcAft>
              <a:buNone/>
            </a:pPr>
            <a:r>
              <a:rPr lang="en" sz="2400">
                <a:latin typeface="Open Sans"/>
                <a:ea typeface="Open Sans"/>
                <a:cs typeface="Open Sans"/>
                <a:sym typeface="Open Sans"/>
              </a:rPr>
              <a:t>Science Fair - No Quiz</a:t>
            </a:r>
            <a:endParaRPr sz="2400">
              <a:latin typeface="Open Sans"/>
              <a:ea typeface="Open Sans"/>
              <a:cs typeface="Open Sans"/>
              <a:sym typeface="Open Sans"/>
            </a:endParaRPr>
          </a:p>
          <a:p>
            <a:pPr indent="0" lvl="0" marL="0" rtl="0" algn="l">
              <a:spcBef>
                <a:spcPts val="0"/>
              </a:spcBef>
              <a:spcAft>
                <a:spcPts val="0"/>
              </a:spcAft>
              <a:buNone/>
            </a:pPr>
            <a:r>
              <a:t/>
            </a:r>
            <a:endParaRPr sz="2400">
              <a:latin typeface="Open Sans"/>
              <a:ea typeface="Open Sans"/>
              <a:cs typeface="Open Sans"/>
              <a:sym typeface="Open Sans"/>
            </a:endParaRPr>
          </a:p>
          <a:p>
            <a:pPr indent="0" lvl="0" marL="0" rtl="0" algn="l">
              <a:spcBef>
                <a:spcPts val="0"/>
              </a:spcBef>
              <a:spcAft>
                <a:spcPts val="0"/>
              </a:spcAft>
              <a:buNone/>
            </a:pPr>
            <a:r>
              <a:t/>
            </a:r>
            <a:endParaRPr sz="2400">
              <a:latin typeface="Open Sans"/>
              <a:ea typeface="Open Sans"/>
              <a:cs typeface="Open Sans"/>
              <a:sym typeface="Open Sans"/>
            </a:endParaRPr>
          </a:p>
          <a:p>
            <a:pPr indent="0" lvl="0" marL="0" rtl="0" algn="l">
              <a:spcBef>
                <a:spcPts val="0"/>
              </a:spcBef>
              <a:spcAft>
                <a:spcPts val="0"/>
              </a:spcAft>
              <a:buNone/>
            </a:pPr>
            <a:r>
              <a:t/>
            </a:r>
            <a:endParaRPr sz="2400">
              <a:latin typeface="Open Sans"/>
              <a:ea typeface="Open Sans"/>
              <a:cs typeface="Open Sans"/>
              <a:sym typeface="Open Sans"/>
            </a:endParaRPr>
          </a:p>
        </p:txBody>
      </p:sp>
      <p:pic>
        <p:nvPicPr>
          <p:cNvPr descr="Image result for classroom test" id="149" name="Google Shape;149;p26"/>
          <p:cNvPicPr preferRelativeResize="0"/>
          <p:nvPr/>
        </p:nvPicPr>
        <p:blipFill>
          <a:blip r:embed="rId3">
            <a:alphaModFix/>
          </a:blip>
          <a:stretch>
            <a:fillRect/>
          </a:stretch>
        </p:blipFill>
        <p:spPr>
          <a:xfrm>
            <a:off x="2098349" y="1320388"/>
            <a:ext cx="4947304" cy="31120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148"/>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14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 name="Shape 153"/>
        <p:cNvGrpSpPr/>
        <p:nvPr/>
      </p:nvGrpSpPr>
      <p:grpSpPr>
        <a:xfrm>
          <a:off x="0" y="0"/>
          <a:ext cx="0" cy="0"/>
          <a:chOff x="0" y="0"/>
          <a:chExt cx="0" cy="0"/>
        </a:xfrm>
      </p:grpSpPr>
      <p:sp>
        <p:nvSpPr>
          <p:cNvPr id="154" name="Google Shape;154;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Training Transfer - An Interlude</a:t>
            </a:r>
            <a:endParaRPr/>
          </a:p>
        </p:txBody>
      </p:sp>
      <p:sp>
        <p:nvSpPr>
          <p:cNvPr id="155" name="Google Shape;155;p27"/>
          <p:cNvSpPr txBox="1"/>
          <p:nvPr/>
        </p:nvSpPr>
        <p:spPr>
          <a:xfrm>
            <a:off x="107175" y="4685800"/>
            <a:ext cx="7340100" cy="85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Open Sans"/>
                <a:ea typeface="Open Sans"/>
                <a:cs typeface="Open Sans"/>
                <a:sym typeface="Open Sans"/>
              </a:rPr>
              <a:t>The Transfer of Training: What Really Matters, Grossman and Salas, 2011</a:t>
            </a:r>
            <a:endParaRPr>
              <a:latin typeface="Open Sans"/>
              <a:ea typeface="Open Sans"/>
              <a:cs typeface="Open Sans"/>
              <a:sym typeface="Open Sans"/>
            </a:endParaRPr>
          </a:p>
        </p:txBody>
      </p:sp>
      <p:graphicFrame>
        <p:nvGraphicFramePr>
          <p:cNvPr id="156" name="Google Shape;156;p27"/>
          <p:cNvGraphicFramePr/>
          <p:nvPr/>
        </p:nvGraphicFramePr>
        <p:xfrm>
          <a:off x="514900" y="1526600"/>
          <a:ext cx="3000000" cy="3000000"/>
        </p:xfrm>
        <a:graphic>
          <a:graphicData uri="http://schemas.openxmlformats.org/drawingml/2006/table">
            <a:tbl>
              <a:tblPr>
                <a:noFill/>
                <a:tableStyleId>{E8942F75-7A35-40F9-9673-015CAEE8B2EE}</a:tableStyleId>
              </a:tblPr>
              <a:tblGrid>
                <a:gridCol w="2704725"/>
                <a:gridCol w="2704725"/>
                <a:gridCol w="2704725"/>
              </a:tblGrid>
              <a:tr h="572525">
                <a:tc>
                  <a:txBody>
                    <a:bodyPr>
                      <a:noAutofit/>
                    </a:bodyPr>
                    <a:lstStyle/>
                    <a:p>
                      <a:pPr indent="0" lvl="0" marL="0" rtl="0" algn="ctr">
                        <a:spcBef>
                          <a:spcPts val="0"/>
                        </a:spcBef>
                        <a:spcAft>
                          <a:spcPts val="0"/>
                        </a:spcAft>
                        <a:buNone/>
                      </a:pPr>
                      <a:r>
                        <a:rPr b="1" lang="en" sz="1800">
                          <a:latin typeface="Open Sans"/>
                          <a:ea typeface="Open Sans"/>
                          <a:cs typeface="Open Sans"/>
                          <a:sym typeface="Open Sans"/>
                        </a:rPr>
                        <a:t>Learner</a:t>
                      </a:r>
                      <a:endParaRPr b="1" sz="1800">
                        <a:latin typeface="Open Sans"/>
                        <a:ea typeface="Open Sans"/>
                        <a:cs typeface="Open Sans"/>
                        <a:sym typeface="Open Sans"/>
                      </a:endParaRPr>
                    </a:p>
                  </a:txBody>
                  <a:tcPr marT="91425" marB="91425" marR="91425" marL="91425"/>
                </a:tc>
                <a:tc>
                  <a:txBody>
                    <a:bodyPr>
                      <a:noAutofit/>
                    </a:bodyPr>
                    <a:lstStyle/>
                    <a:p>
                      <a:pPr indent="0" lvl="0" marL="0" rtl="0" algn="ctr">
                        <a:spcBef>
                          <a:spcPts val="0"/>
                        </a:spcBef>
                        <a:spcAft>
                          <a:spcPts val="0"/>
                        </a:spcAft>
                        <a:buNone/>
                      </a:pPr>
                      <a:r>
                        <a:rPr b="1" lang="en" sz="1800">
                          <a:latin typeface="Open Sans"/>
                          <a:ea typeface="Open Sans"/>
                          <a:cs typeface="Open Sans"/>
                          <a:sym typeface="Open Sans"/>
                        </a:rPr>
                        <a:t>Material</a:t>
                      </a:r>
                      <a:endParaRPr b="1" sz="1800">
                        <a:latin typeface="Open Sans"/>
                        <a:ea typeface="Open Sans"/>
                        <a:cs typeface="Open Sans"/>
                        <a:sym typeface="Open Sans"/>
                      </a:endParaRPr>
                    </a:p>
                  </a:txBody>
                  <a:tcPr marT="91425" marB="91425" marR="91425" marL="91425"/>
                </a:tc>
                <a:tc>
                  <a:txBody>
                    <a:bodyPr>
                      <a:noAutofit/>
                    </a:bodyPr>
                    <a:lstStyle/>
                    <a:p>
                      <a:pPr indent="0" lvl="0" marL="0" rtl="0" algn="ctr">
                        <a:spcBef>
                          <a:spcPts val="0"/>
                        </a:spcBef>
                        <a:spcAft>
                          <a:spcPts val="0"/>
                        </a:spcAft>
                        <a:buNone/>
                      </a:pPr>
                      <a:r>
                        <a:rPr b="1" lang="en" sz="1800">
                          <a:latin typeface="Open Sans"/>
                          <a:ea typeface="Open Sans"/>
                          <a:cs typeface="Open Sans"/>
                          <a:sym typeface="Open Sans"/>
                        </a:rPr>
                        <a:t>Environment</a:t>
                      </a:r>
                      <a:endParaRPr b="1" sz="1800">
                        <a:latin typeface="Open Sans"/>
                        <a:ea typeface="Open Sans"/>
                        <a:cs typeface="Open Sans"/>
                        <a:sym typeface="Open Sans"/>
                      </a:endParaRPr>
                    </a:p>
                  </a:txBody>
                  <a:tcPr marT="91425" marB="91425" marR="91425" marL="91425"/>
                </a:tc>
              </a:tr>
              <a:tr h="1950550">
                <a:tc>
                  <a:txBody>
                    <a:bodyPr>
                      <a:noAutofit/>
                    </a:bodyPr>
                    <a:lstStyle/>
                    <a:p>
                      <a:pPr indent="0" lvl="0" marL="0" rtl="0" algn="l">
                        <a:spcBef>
                          <a:spcPts val="0"/>
                        </a:spcBef>
                        <a:spcAft>
                          <a:spcPts val="0"/>
                        </a:spcAft>
                        <a:buNone/>
                      </a:pPr>
                      <a:r>
                        <a:rPr lang="en" sz="1800">
                          <a:latin typeface="Open Sans"/>
                          <a:ea typeface="Open Sans"/>
                          <a:cs typeface="Open Sans"/>
                          <a:sym typeface="Open Sans"/>
                        </a:rPr>
                        <a:t>Literacy level</a:t>
                      </a:r>
                      <a:endParaRPr sz="1800">
                        <a:latin typeface="Open Sans"/>
                        <a:ea typeface="Open Sans"/>
                        <a:cs typeface="Open Sans"/>
                        <a:sym typeface="Open Sans"/>
                      </a:endParaRPr>
                    </a:p>
                    <a:p>
                      <a:pPr indent="0" lvl="0" marL="0" rtl="0" algn="l">
                        <a:spcBef>
                          <a:spcPts val="0"/>
                        </a:spcBef>
                        <a:spcAft>
                          <a:spcPts val="0"/>
                        </a:spcAft>
                        <a:buNone/>
                      </a:pPr>
                      <a:r>
                        <a:rPr lang="en" sz="1800">
                          <a:latin typeface="Open Sans"/>
                          <a:ea typeface="Open Sans"/>
                          <a:cs typeface="Open Sans"/>
                          <a:sym typeface="Open Sans"/>
                        </a:rPr>
                        <a:t>Self-efficacy</a:t>
                      </a:r>
                      <a:endParaRPr sz="1800">
                        <a:latin typeface="Open Sans"/>
                        <a:ea typeface="Open Sans"/>
                        <a:cs typeface="Open Sans"/>
                        <a:sym typeface="Open Sans"/>
                      </a:endParaRPr>
                    </a:p>
                    <a:p>
                      <a:pPr indent="0" lvl="0" marL="0" rtl="0" algn="l">
                        <a:spcBef>
                          <a:spcPts val="0"/>
                        </a:spcBef>
                        <a:spcAft>
                          <a:spcPts val="0"/>
                        </a:spcAft>
                        <a:buNone/>
                      </a:pPr>
                      <a:r>
                        <a:rPr lang="en" sz="1800">
                          <a:latin typeface="Open Sans"/>
                          <a:ea typeface="Open Sans"/>
                          <a:cs typeface="Open Sans"/>
                          <a:sym typeface="Open Sans"/>
                        </a:rPr>
                        <a:t>Motivation</a:t>
                      </a:r>
                      <a:endParaRPr sz="1800">
                        <a:latin typeface="Open Sans"/>
                        <a:ea typeface="Open Sans"/>
                        <a:cs typeface="Open Sans"/>
                        <a:sym typeface="Open Sans"/>
                      </a:endParaRPr>
                    </a:p>
                    <a:p>
                      <a:pPr indent="0" lvl="0" marL="0" rtl="0" algn="l">
                        <a:spcBef>
                          <a:spcPts val="0"/>
                        </a:spcBef>
                        <a:spcAft>
                          <a:spcPts val="0"/>
                        </a:spcAft>
                        <a:buNone/>
                      </a:pPr>
                      <a:r>
                        <a:rPr lang="en" sz="1800">
                          <a:latin typeface="Open Sans"/>
                          <a:ea typeface="Open Sans"/>
                          <a:cs typeface="Open Sans"/>
                          <a:sym typeface="Open Sans"/>
                        </a:rPr>
                        <a:t>Perceived utility of training</a:t>
                      </a:r>
                      <a:endParaRPr sz="1800">
                        <a:latin typeface="Open Sans"/>
                        <a:ea typeface="Open Sans"/>
                        <a:cs typeface="Open Sans"/>
                        <a:sym typeface="Open Sans"/>
                      </a:endParaRPr>
                    </a:p>
                  </a:txBody>
                  <a:tcPr marT="91425" marB="91425" marR="91425" marL="91425"/>
                </a:tc>
                <a:tc>
                  <a:txBody>
                    <a:bodyPr>
                      <a:noAutofit/>
                    </a:bodyPr>
                    <a:lstStyle/>
                    <a:p>
                      <a:pPr indent="0" lvl="0" marL="0" rtl="0" algn="l">
                        <a:spcBef>
                          <a:spcPts val="0"/>
                        </a:spcBef>
                        <a:spcAft>
                          <a:spcPts val="0"/>
                        </a:spcAft>
                        <a:buNone/>
                      </a:pPr>
                      <a:r>
                        <a:rPr lang="en" sz="1800">
                          <a:latin typeface="Open Sans"/>
                          <a:ea typeface="Open Sans"/>
                          <a:cs typeface="Open Sans"/>
                          <a:sym typeface="Open Sans"/>
                        </a:rPr>
                        <a:t>Approach</a:t>
                      </a:r>
                      <a:endParaRPr sz="1800">
                        <a:latin typeface="Open Sans"/>
                        <a:ea typeface="Open Sans"/>
                        <a:cs typeface="Open Sans"/>
                        <a:sym typeface="Open Sans"/>
                      </a:endParaRPr>
                    </a:p>
                    <a:p>
                      <a:pPr indent="0" lvl="0" marL="0" rtl="0" algn="l">
                        <a:spcBef>
                          <a:spcPts val="0"/>
                        </a:spcBef>
                        <a:spcAft>
                          <a:spcPts val="0"/>
                        </a:spcAft>
                        <a:buNone/>
                      </a:pPr>
                      <a:r>
                        <a:rPr lang="en" sz="1800">
                          <a:latin typeface="Open Sans"/>
                          <a:ea typeface="Open Sans"/>
                          <a:cs typeface="Open Sans"/>
                          <a:sym typeface="Open Sans"/>
                        </a:rPr>
                        <a:t>Error management</a:t>
                      </a:r>
                      <a:endParaRPr sz="1800">
                        <a:latin typeface="Open Sans"/>
                        <a:ea typeface="Open Sans"/>
                        <a:cs typeface="Open Sans"/>
                        <a:sym typeface="Open Sans"/>
                      </a:endParaRPr>
                    </a:p>
                    <a:p>
                      <a:pPr indent="0" lvl="0" marL="0" rtl="0" algn="l">
                        <a:spcBef>
                          <a:spcPts val="0"/>
                        </a:spcBef>
                        <a:spcAft>
                          <a:spcPts val="0"/>
                        </a:spcAft>
                        <a:buNone/>
                      </a:pPr>
                      <a:r>
                        <a:rPr lang="en" sz="1800">
                          <a:latin typeface="Open Sans"/>
                          <a:ea typeface="Open Sans"/>
                          <a:cs typeface="Open Sans"/>
                          <a:sym typeface="Open Sans"/>
                        </a:rPr>
                        <a:t>Applicability</a:t>
                      </a:r>
                      <a:endParaRPr sz="1800">
                        <a:latin typeface="Open Sans"/>
                        <a:ea typeface="Open Sans"/>
                        <a:cs typeface="Open Sans"/>
                        <a:sym typeface="Open Sans"/>
                      </a:endParaRPr>
                    </a:p>
                  </a:txBody>
                  <a:tcPr marT="91425" marB="91425" marR="91425" marL="91425"/>
                </a:tc>
                <a:tc>
                  <a:txBody>
                    <a:bodyPr>
                      <a:noAutofit/>
                    </a:bodyPr>
                    <a:lstStyle/>
                    <a:p>
                      <a:pPr indent="0" lvl="0" marL="0" rtl="0" algn="l">
                        <a:spcBef>
                          <a:spcPts val="0"/>
                        </a:spcBef>
                        <a:spcAft>
                          <a:spcPts val="0"/>
                        </a:spcAft>
                        <a:buNone/>
                      </a:pPr>
                      <a:r>
                        <a:rPr lang="en" sz="1800">
                          <a:latin typeface="Open Sans"/>
                          <a:ea typeface="Open Sans"/>
                          <a:cs typeface="Open Sans"/>
                          <a:sym typeface="Open Sans"/>
                        </a:rPr>
                        <a:t>Climate</a:t>
                      </a:r>
                      <a:endParaRPr sz="1800">
                        <a:latin typeface="Open Sans"/>
                        <a:ea typeface="Open Sans"/>
                        <a:cs typeface="Open Sans"/>
                        <a:sym typeface="Open Sans"/>
                      </a:endParaRPr>
                    </a:p>
                    <a:p>
                      <a:pPr indent="0" lvl="0" marL="0" rtl="0" algn="l">
                        <a:spcBef>
                          <a:spcPts val="0"/>
                        </a:spcBef>
                        <a:spcAft>
                          <a:spcPts val="0"/>
                        </a:spcAft>
                        <a:buNone/>
                      </a:pPr>
                      <a:r>
                        <a:rPr lang="en" sz="1800">
                          <a:latin typeface="Open Sans"/>
                          <a:ea typeface="Open Sans"/>
                          <a:cs typeface="Open Sans"/>
                          <a:sym typeface="Open Sans"/>
                        </a:rPr>
                        <a:t>Supervisor support</a:t>
                      </a:r>
                      <a:endParaRPr sz="1800">
                        <a:latin typeface="Open Sans"/>
                        <a:ea typeface="Open Sans"/>
                        <a:cs typeface="Open Sans"/>
                        <a:sym typeface="Open Sans"/>
                      </a:endParaRPr>
                    </a:p>
                    <a:p>
                      <a:pPr indent="0" lvl="0" marL="0" rtl="0" algn="l">
                        <a:spcBef>
                          <a:spcPts val="0"/>
                        </a:spcBef>
                        <a:spcAft>
                          <a:spcPts val="0"/>
                        </a:spcAft>
                        <a:buNone/>
                      </a:pPr>
                      <a:r>
                        <a:rPr lang="en" sz="1800">
                          <a:latin typeface="Open Sans"/>
                          <a:ea typeface="Open Sans"/>
                          <a:cs typeface="Open Sans"/>
                          <a:sym typeface="Open Sans"/>
                        </a:rPr>
                        <a:t>Practice</a:t>
                      </a:r>
                      <a:endParaRPr sz="1800">
                        <a:latin typeface="Open Sans"/>
                        <a:ea typeface="Open Sans"/>
                        <a:cs typeface="Open Sans"/>
                        <a:sym typeface="Open Sans"/>
                      </a:endParaRPr>
                    </a:p>
                    <a:p>
                      <a:pPr indent="0" lvl="0" marL="0" rtl="0" algn="l">
                        <a:spcBef>
                          <a:spcPts val="0"/>
                        </a:spcBef>
                        <a:spcAft>
                          <a:spcPts val="0"/>
                        </a:spcAft>
                        <a:buNone/>
                      </a:pPr>
                      <a:r>
                        <a:rPr lang="en" sz="1800">
                          <a:latin typeface="Open Sans"/>
                          <a:ea typeface="Open Sans"/>
                          <a:cs typeface="Open Sans"/>
                          <a:sym typeface="Open Sans"/>
                        </a:rPr>
                        <a:t>Follow-up</a:t>
                      </a:r>
                      <a:endParaRPr sz="1800">
                        <a:latin typeface="Open Sans"/>
                        <a:ea typeface="Open Sans"/>
                        <a:cs typeface="Open Sans"/>
                        <a:sym typeface="Open Sans"/>
                      </a:endParaRPr>
                    </a:p>
                  </a:txBody>
                  <a:tcPr marT="91425" marB="91425" marR="91425" marL="91425"/>
                </a:tc>
              </a:tr>
            </a:tbl>
          </a:graphicData>
        </a:graphic>
      </p:graphicFrame>
      <p:graphicFrame>
        <p:nvGraphicFramePr>
          <p:cNvPr id="157" name="Google Shape;157;p27"/>
          <p:cNvGraphicFramePr/>
          <p:nvPr/>
        </p:nvGraphicFramePr>
        <p:xfrm>
          <a:off x="514900" y="1526600"/>
          <a:ext cx="3000000" cy="3000000"/>
        </p:xfrm>
        <a:graphic>
          <a:graphicData uri="http://schemas.openxmlformats.org/drawingml/2006/table">
            <a:tbl>
              <a:tblPr>
                <a:noFill/>
                <a:tableStyleId>{E8942F75-7A35-40F9-9673-015CAEE8B2EE}</a:tableStyleId>
              </a:tblPr>
              <a:tblGrid>
                <a:gridCol w="2704725"/>
                <a:gridCol w="2704725"/>
                <a:gridCol w="2704725"/>
              </a:tblGrid>
              <a:tr h="572525">
                <a:tc>
                  <a:txBody>
                    <a:bodyPr>
                      <a:noAutofit/>
                    </a:bodyPr>
                    <a:lstStyle/>
                    <a:p>
                      <a:pPr indent="0" lvl="0" marL="0" rtl="0" algn="ctr">
                        <a:spcBef>
                          <a:spcPts val="0"/>
                        </a:spcBef>
                        <a:spcAft>
                          <a:spcPts val="0"/>
                        </a:spcAft>
                        <a:buNone/>
                      </a:pPr>
                      <a:r>
                        <a:rPr b="1" lang="en" sz="1800">
                          <a:latin typeface="Open Sans"/>
                          <a:ea typeface="Open Sans"/>
                          <a:cs typeface="Open Sans"/>
                          <a:sym typeface="Open Sans"/>
                        </a:rPr>
                        <a:t>Learner</a:t>
                      </a:r>
                      <a:endParaRPr b="1" sz="1800">
                        <a:latin typeface="Open Sans"/>
                        <a:ea typeface="Open Sans"/>
                        <a:cs typeface="Open Sans"/>
                        <a:sym typeface="Open Sans"/>
                      </a:endParaRPr>
                    </a:p>
                  </a:txBody>
                  <a:tcPr marT="91425" marB="91425" marR="91425" marL="91425"/>
                </a:tc>
                <a:tc>
                  <a:txBody>
                    <a:bodyPr>
                      <a:noAutofit/>
                    </a:bodyPr>
                    <a:lstStyle/>
                    <a:p>
                      <a:pPr indent="0" lvl="0" marL="0" rtl="0" algn="ctr">
                        <a:spcBef>
                          <a:spcPts val="0"/>
                        </a:spcBef>
                        <a:spcAft>
                          <a:spcPts val="0"/>
                        </a:spcAft>
                        <a:buNone/>
                      </a:pPr>
                      <a:r>
                        <a:rPr b="1" lang="en" sz="1800">
                          <a:latin typeface="Open Sans"/>
                          <a:ea typeface="Open Sans"/>
                          <a:cs typeface="Open Sans"/>
                          <a:sym typeface="Open Sans"/>
                        </a:rPr>
                        <a:t>Material</a:t>
                      </a:r>
                      <a:endParaRPr b="1" sz="1800">
                        <a:latin typeface="Open Sans"/>
                        <a:ea typeface="Open Sans"/>
                        <a:cs typeface="Open Sans"/>
                        <a:sym typeface="Open Sans"/>
                      </a:endParaRPr>
                    </a:p>
                  </a:txBody>
                  <a:tcPr marT="91425" marB="91425" marR="91425" marL="91425"/>
                </a:tc>
                <a:tc>
                  <a:txBody>
                    <a:bodyPr>
                      <a:noAutofit/>
                    </a:bodyPr>
                    <a:lstStyle/>
                    <a:p>
                      <a:pPr indent="0" lvl="0" marL="0" rtl="0" algn="ctr">
                        <a:spcBef>
                          <a:spcPts val="0"/>
                        </a:spcBef>
                        <a:spcAft>
                          <a:spcPts val="0"/>
                        </a:spcAft>
                        <a:buNone/>
                      </a:pPr>
                      <a:r>
                        <a:rPr b="1" lang="en" sz="1800">
                          <a:solidFill>
                            <a:srgbClr val="D9D9D9"/>
                          </a:solidFill>
                          <a:latin typeface="Open Sans"/>
                          <a:ea typeface="Open Sans"/>
                          <a:cs typeface="Open Sans"/>
                          <a:sym typeface="Open Sans"/>
                        </a:rPr>
                        <a:t>Environment</a:t>
                      </a:r>
                      <a:endParaRPr b="1" sz="1800">
                        <a:solidFill>
                          <a:srgbClr val="D9D9D9"/>
                        </a:solidFill>
                        <a:latin typeface="Open Sans"/>
                        <a:ea typeface="Open Sans"/>
                        <a:cs typeface="Open Sans"/>
                        <a:sym typeface="Open Sans"/>
                      </a:endParaRPr>
                    </a:p>
                  </a:txBody>
                  <a:tcPr marT="91425" marB="91425" marR="91425" marL="91425"/>
                </a:tc>
              </a:tr>
              <a:tr h="1950550">
                <a:tc>
                  <a:txBody>
                    <a:bodyPr>
                      <a:noAutofit/>
                    </a:bodyPr>
                    <a:lstStyle/>
                    <a:p>
                      <a:pPr indent="0" lvl="0" marL="0" rtl="0" algn="l">
                        <a:spcBef>
                          <a:spcPts val="0"/>
                        </a:spcBef>
                        <a:spcAft>
                          <a:spcPts val="0"/>
                        </a:spcAft>
                        <a:buNone/>
                      </a:pPr>
                      <a:r>
                        <a:rPr lang="en" sz="1800">
                          <a:latin typeface="Open Sans"/>
                          <a:ea typeface="Open Sans"/>
                          <a:cs typeface="Open Sans"/>
                          <a:sym typeface="Open Sans"/>
                        </a:rPr>
                        <a:t>Literacy level</a:t>
                      </a:r>
                      <a:endParaRPr sz="1800">
                        <a:latin typeface="Open Sans"/>
                        <a:ea typeface="Open Sans"/>
                        <a:cs typeface="Open Sans"/>
                        <a:sym typeface="Open Sans"/>
                      </a:endParaRPr>
                    </a:p>
                    <a:p>
                      <a:pPr indent="0" lvl="0" marL="0" rtl="0" algn="l">
                        <a:spcBef>
                          <a:spcPts val="0"/>
                        </a:spcBef>
                        <a:spcAft>
                          <a:spcPts val="0"/>
                        </a:spcAft>
                        <a:buNone/>
                      </a:pPr>
                      <a:r>
                        <a:rPr lang="en" sz="1800">
                          <a:latin typeface="Open Sans"/>
                          <a:ea typeface="Open Sans"/>
                          <a:cs typeface="Open Sans"/>
                          <a:sym typeface="Open Sans"/>
                        </a:rPr>
                        <a:t>Self-efficacy</a:t>
                      </a:r>
                      <a:endParaRPr sz="1800">
                        <a:latin typeface="Open Sans"/>
                        <a:ea typeface="Open Sans"/>
                        <a:cs typeface="Open Sans"/>
                        <a:sym typeface="Open Sans"/>
                      </a:endParaRPr>
                    </a:p>
                    <a:p>
                      <a:pPr indent="0" lvl="0" marL="0" rtl="0" algn="l">
                        <a:spcBef>
                          <a:spcPts val="0"/>
                        </a:spcBef>
                        <a:spcAft>
                          <a:spcPts val="0"/>
                        </a:spcAft>
                        <a:buNone/>
                      </a:pPr>
                      <a:r>
                        <a:rPr lang="en" sz="1800">
                          <a:latin typeface="Open Sans"/>
                          <a:ea typeface="Open Sans"/>
                          <a:cs typeface="Open Sans"/>
                          <a:sym typeface="Open Sans"/>
                        </a:rPr>
                        <a:t>Motivation</a:t>
                      </a:r>
                      <a:endParaRPr sz="1800">
                        <a:latin typeface="Open Sans"/>
                        <a:ea typeface="Open Sans"/>
                        <a:cs typeface="Open Sans"/>
                        <a:sym typeface="Open Sans"/>
                      </a:endParaRPr>
                    </a:p>
                    <a:p>
                      <a:pPr indent="0" lvl="0" marL="0" rtl="0" algn="l">
                        <a:spcBef>
                          <a:spcPts val="0"/>
                        </a:spcBef>
                        <a:spcAft>
                          <a:spcPts val="0"/>
                        </a:spcAft>
                        <a:buNone/>
                      </a:pPr>
                      <a:r>
                        <a:rPr lang="en" sz="1800">
                          <a:latin typeface="Open Sans"/>
                          <a:ea typeface="Open Sans"/>
                          <a:cs typeface="Open Sans"/>
                          <a:sym typeface="Open Sans"/>
                        </a:rPr>
                        <a:t>Perceived utility of training</a:t>
                      </a:r>
                      <a:endParaRPr sz="1800">
                        <a:latin typeface="Open Sans"/>
                        <a:ea typeface="Open Sans"/>
                        <a:cs typeface="Open Sans"/>
                        <a:sym typeface="Open Sans"/>
                      </a:endParaRPr>
                    </a:p>
                  </a:txBody>
                  <a:tcPr marT="91425" marB="91425" marR="91425" marL="91425"/>
                </a:tc>
                <a:tc>
                  <a:txBody>
                    <a:bodyPr>
                      <a:noAutofit/>
                    </a:bodyPr>
                    <a:lstStyle/>
                    <a:p>
                      <a:pPr indent="0" lvl="0" marL="0" rtl="0" algn="l">
                        <a:spcBef>
                          <a:spcPts val="0"/>
                        </a:spcBef>
                        <a:spcAft>
                          <a:spcPts val="0"/>
                        </a:spcAft>
                        <a:buNone/>
                      </a:pPr>
                      <a:r>
                        <a:rPr lang="en" sz="1800">
                          <a:latin typeface="Open Sans"/>
                          <a:ea typeface="Open Sans"/>
                          <a:cs typeface="Open Sans"/>
                          <a:sym typeface="Open Sans"/>
                        </a:rPr>
                        <a:t>Approach</a:t>
                      </a:r>
                      <a:endParaRPr sz="1800">
                        <a:latin typeface="Open Sans"/>
                        <a:ea typeface="Open Sans"/>
                        <a:cs typeface="Open Sans"/>
                        <a:sym typeface="Open Sans"/>
                      </a:endParaRPr>
                    </a:p>
                    <a:p>
                      <a:pPr indent="0" lvl="0" marL="0" rtl="0" algn="l">
                        <a:spcBef>
                          <a:spcPts val="0"/>
                        </a:spcBef>
                        <a:spcAft>
                          <a:spcPts val="0"/>
                        </a:spcAft>
                        <a:buNone/>
                      </a:pPr>
                      <a:r>
                        <a:rPr lang="en" sz="1800">
                          <a:latin typeface="Open Sans"/>
                          <a:ea typeface="Open Sans"/>
                          <a:cs typeface="Open Sans"/>
                          <a:sym typeface="Open Sans"/>
                        </a:rPr>
                        <a:t>Error management</a:t>
                      </a:r>
                      <a:endParaRPr sz="1800">
                        <a:latin typeface="Open Sans"/>
                        <a:ea typeface="Open Sans"/>
                        <a:cs typeface="Open Sans"/>
                        <a:sym typeface="Open Sans"/>
                      </a:endParaRPr>
                    </a:p>
                    <a:p>
                      <a:pPr indent="0" lvl="0" marL="0" rtl="0" algn="l">
                        <a:spcBef>
                          <a:spcPts val="0"/>
                        </a:spcBef>
                        <a:spcAft>
                          <a:spcPts val="0"/>
                        </a:spcAft>
                        <a:buNone/>
                      </a:pPr>
                      <a:r>
                        <a:rPr lang="en" sz="1800">
                          <a:latin typeface="Open Sans"/>
                          <a:ea typeface="Open Sans"/>
                          <a:cs typeface="Open Sans"/>
                          <a:sym typeface="Open Sans"/>
                        </a:rPr>
                        <a:t>Applicability</a:t>
                      </a:r>
                      <a:endParaRPr sz="1800">
                        <a:latin typeface="Open Sans"/>
                        <a:ea typeface="Open Sans"/>
                        <a:cs typeface="Open Sans"/>
                        <a:sym typeface="Open Sans"/>
                      </a:endParaRPr>
                    </a:p>
                  </a:txBody>
                  <a:tcPr marT="91425" marB="91425" marR="91425" marL="91425"/>
                </a:tc>
                <a:tc>
                  <a:txBody>
                    <a:bodyPr>
                      <a:noAutofit/>
                    </a:bodyPr>
                    <a:lstStyle/>
                    <a:p>
                      <a:pPr indent="0" lvl="0" marL="0" rtl="0" algn="l">
                        <a:spcBef>
                          <a:spcPts val="0"/>
                        </a:spcBef>
                        <a:spcAft>
                          <a:spcPts val="0"/>
                        </a:spcAft>
                        <a:buNone/>
                      </a:pPr>
                      <a:r>
                        <a:rPr lang="en" sz="1800">
                          <a:solidFill>
                            <a:srgbClr val="D9D9D9"/>
                          </a:solidFill>
                          <a:latin typeface="Open Sans"/>
                          <a:ea typeface="Open Sans"/>
                          <a:cs typeface="Open Sans"/>
                          <a:sym typeface="Open Sans"/>
                        </a:rPr>
                        <a:t>Climate</a:t>
                      </a:r>
                      <a:endParaRPr sz="1800">
                        <a:solidFill>
                          <a:srgbClr val="D9D9D9"/>
                        </a:solidFill>
                        <a:latin typeface="Open Sans"/>
                        <a:ea typeface="Open Sans"/>
                        <a:cs typeface="Open Sans"/>
                        <a:sym typeface="Open Sans"/>
                      </a:endParaRPr>
                    </a:p>
                    <a:p>
                      <a:pPr indent="0" lvl="0" marL="0" rtl="0" algn="l">
                        <a:spcBef>
                          <a:spcPts val="0"/>
                        </a:spcBef>
                        <a:spcAft>
                          <a:spcPts val="0"/>
                        </a:spcAft>
                        <a:buNone/>
                      </a:pPr>
                      <a:r>
                        <a:rPr lang="en" sz="1800">
                          <a:solidFill>
                            <a:srgbClr val="D9D9D9"/>
                          </a:solidFill>
                          <a:latin typeface="Open Sans"/>
                          <a:ea typeface="Open Sans"/>
                          <a:cs typeface="Open Sans"/>
                          <a:sym typeface="Open Sans"/>
                        </a:rPr>
                        <a:t>Supervisor support</a:t>
                      </a:r>
                      <a:endParaRPr sz="1800">
                        <a:solidFill>
                          <a:srgbClr val="D9D9D9"/>
                        </a:solidFill>
                        <a:latin typeface="Open Sans"/>
                        <a:ea typeface="Open Sans"/>
                        <a:cs typeface="Open Sans"/>
                        <a:sym typeface="Open Sans"/>
                      </a:endParaRPr>
                    </a:p>
                    <a:p>
                      <a:pPr indent="0" lvl="0" marL="0" rtl="0" algn="l">
                        <a:spcBef>
                          <a:spcPts val="0"/>
                        </a:spcBef>
                        <a:spcAft>
                          <a:spcPts val="0"/>
                        </a:spcAft>
                        <a:buNone/>
                      </a:pPr>
                      <a:r>
                        <a:rPr lang="en" sz="1800">
                          <a:solidFill>
                            <a:srgbClr val="D9D9D9"/>
                          </a:solidFill>
                          <a:latin typeface="Open Sans"/>
                          <a:ea typeface="Open Sans"/>
                          <a:cs typeface="Open Sans"/>
                          <a:sym typeface="Open Sans"/>
                        </a:rPr>
                        <a:t>Practice</a:t>
                      </a:r>
                      <a:endParaRPr sz="1800">
                        <a:solidFill>
                          <a:srgbClr val="D9D9D9"/>
                        </a:solidFill>
                        <a:latin typeface="Open Sans"/>
                        <a:ea typeface="Open Sans"/>
                        <a:cs typeface="Open Sans"/>
                        <a:sym typeface="Open Sans"/>
                      </a:endParaRPr>
                    </a:p>
                    <a:p>
                      <a:pPr indent="0" lvl="0" marL="0" rtl="0" algn="l">
                        <a:spcBef>
                          <a:spcPts val="0"/>
                        </a:spcBef>
                        <a:spcAft>
                          <a:spcPts val="0"/>
                        </a:spcAft>
                        <a:buNone/>
                      </a:pPr>
                      <a:r>
                        <a:rPr lang="en" sz="1800">
                          <a:solidFill>
                            <a:srgbClr val="D9D9D9"/>
                          </a:solidFill>
                          <a:latin typeface="Open Sans"/>
                          <a:ea typeface="Open Sans"/>
                          <a:cs typeface="Open Sans"/>
                          <a:sym typeface="Open Sans"/>
                        </a:rPr>
                        <a:t>Follow-up</a:t>
                      </a:r>
                      <a:endParaRPr sz="1800">
                        <a:solidFill>
                          <a:srgbClr val="D9D9D9"/>
                        </a:solidFill>
                        <a:latin typeface="Open Sans"/>
                        <a:ea typeface="Open Sans"/>
                        <a:cs typeface="Open Sans"/>
                        <a:sym typeface="Open Sans"/>
                      </a:endParaRPr>
                    </a:p>
                  </a:txBody>
                  <a:tcPr marT="91425" marB="91425" marR="91425" marL="91425"/>
                </a:tc>
              </a:tr>
            </a:tbl>
          </a:graphicData>
        </a:graphic>
      </p:graphicFrame>
      <p:graphicFrame>
        <p:nvGraphicFramePr>
          <p:cNvPr id="158" name="Google Shape;158;p27"/>
          <p:cNvGraphicFramePr/>
          <p:nvPr/>
        </p:nvGraphicFramePr>
        <p:xfrm>
          <a:off x="514900" y="1526600"/>
          <a:ext cx="3000000" cy="3000000"/>
        </p:xfrm>
        <a:graphic>
          <a:graphicData uri="http://schemas.openxmlformats.org/drawingml/2006/table">
            <a:tbl>
              <a:tblPr>
                <a:noFill/>
                <a:tableStyleId>{E8942F75-7A35-40F9-9673-015CAEE8B2EE}</a:tableStyleId>
              </a:tblPr>
              <a:tblGrid>
                <a:gridCol w="2704725"/>
                <a:gridCol w="2704725"/>
                <a:gridCol w="2704725"/>
              </a:tblGrid>
              <a:tr h="572525">
                <a:tc>
                  <a:txBody>
                    <a:bodyPr>
                      <a:noAutofit/>
                    </a:bodyPr>
                    <a:lstStyle/>
                    <a:p>
                      <a:pPr indent="0" lvl="0" marL="0" rtl="0" algn="ctr">
                        <a:spcBef>
                          <a:spcPts val="0"/>
                        </a:spcBef>
                        <a:spcAft>
                          <a:spcPts val="0"/>
                        </a:spcAft>
                        <a:buNone/>
                      </a:pPr>
                      <a:r>
                        <a:rPr b="1" lang="en" sz="1800">
                          <a:solidFill>
                            <a:srgbClr val="D9D9D9"/>
                          </a:solidFill>
                          <a:latin typeface="Open Sans"/>
                          <a:ea typeface="Open Sans"/>
                          <a:cs typeface="Open Sans"/>
                          <a:sym typeface="Open Sans"/>
                        </a:rPr>
                        <a:t>Learner</a:t>
                      </a:r>
                      <a:endParaRPr b="1" sz="1800">
                        <a:solidFill>
                          <a:srgbClr val="D9D9D9"/>
                        </a:solidFill>
                        <a:latin typeface="Open Sans"/>
                        <a:ea typeface="Open Sans"/>
                        <a:cs typeface="Open Sans"/>
                        <a:sym typeface="Open Sans"/>
                      </a:endParaRPr>
                    </a:p>
                  </a:txBody>
                  <a:tcPr marT="91425" marB="91425" marR="91425" marL="91425"/>
                </a:tc>
                <a:tc>
                  <a:txBody>
                    <a:bodyPr>
                      <a:noAutofit/>
                    </a:bodyPr>
                    <a:lstStyle/>
                    <a:p>
                      <a:pPr indent="0" lvl="0" marL="0" rtl="0" algn="ctr">
                        <a:spcBef>
                          <a:spcPts val="0"/>
                        </a:spcBef>
                        <a:spcAft>
                          <a:spcPts val="0"/>
                        </a:spcAft>
                        <a:buNone/>
                      </a:pPr>
                      <a:r>
                        <a:rPr b="1" lang="en" sz="1800">
                          <a:solidFill>
                            <a:srgbClr val="D9D9D9"/>
                          </a:solidFill>
                          <a:latin typeface="Open Sans"/>
                          <a:ea typeface="Open Sans"/>
                          <a:cs typeface="Open Sans"/>
                          <a:sym typeface="Open Sans"/>
                        </a:rPr>
                        <a:t>Material</a:t>
                      </a:r>
                      <a:endParaRPr b="1" sz="1800">
                        <a:solidFill>
                          <a:srgbClr val="D9D9D9"/>
                        </a:solidFill>
                        <a:latin typeface="Open Sans"/>
                        <a:ea typeface="Open Sans"/>
                        <a:cs typeface="Open Sans"/>
                        <a:sym typeface="Open Sans"/>
                      </a:endParaRPr>
                    </a:p>
                  </a:txBody>
                  <a:tcPr marT="91425" marB="91425" marR="91425" marL="91425"/>
                </a:tc>
                <a:tc>
                  <a:txBody>
                    <a:bodyPr>
                      <a:noAutofit/>
                    </a:bodyPr>
                    <a:lstStyle/>
                    <a:p>
                      <a:pPr indent="0" lvl="0" marL="0" rtl="0" algn="ctr">
                        <a:spcBef>
                          <a:spcPts val="0"/>
                        </a:spcBef>
                        <a:spcAft>
                          <a:spcPts val="0"/>
                        </a:spcAft>
                        <a:buNone/>
                      </a:pPr>
                      <a:r>
                        <a:rPr b="1" lang="en" sz="1800">
                          <a:latin typeface="Open Sans"/>
                          <a:ea typeface="Open Sans"/>
                          <a:cs typeface="Open Sans"/>
                          <a:sym typeface="Open Sans"/>
                        </a:rPr>
                        <a:t>Environment</a:t>
                      </a:r>
                      <a:endParaRPr b="1" sz="1800">
                        <a:latin typeface="Open Sans"/>
                        <a:ea typeface="Open Sans"/>
                        <a:cs typeface="Open Sans"/>
                        <a:sym typeface="Open Sans"/>
                      </a:endParaRPr>
                    </a:p>
                  </a:txBody>
                  <a:tcPr marT="91425" marB="91425" marR="91425" marL="91425"/>
                </a:tc>
              </a:tr>
              <a:tr h="1950550">
                <a:tc>
                  <a:txBody>
                    <a:bodyPr>
                      <a:noAutofit/>
                    </a:bodyPr>
                    <a:lstStyle/>
                    <a:p>
                      <a:pPr indent="0" lvl="0" marL="0" rtl="0" algn="l">
                        <a:spcBef>
                          <a:spcPts val="0"/>
                        </a:spcBef>
                        <a:spcAft>
                          <a:spcPts val="0"/>
                        </a:spcAft>
                        <a:buNone/>
                      </a:pPr>
                      <a:r>
                        <a:rPr lang="en" sz="1800">
                          <a:solidFill>
                            <a:srgbClr val="D9D9D9"/>
                          </a:solidFill>
                          <a:latin typeface="Open Sans"/>
                          <a:ea typeface="Open Sans"/>
                          <a:cs typeface="Open Sans"/>
                          <a:sym typeface="Open Sans"/>
                        </a:rPr>
                        <a:t>Literacy level</a:t>
                      </a:r>
                      <a:endParaRPr sz="1800">
                        <a:solidFill>
                          <a:srgbClr val="D9D9D9"/>
                        </a:solidFill>
                        <a:latin typeface="Open Sans"/>
                        <a:ea typeface="Open Sans"/>
                        <a:cs typeface="Open Sans"/>
                        <a:sym typeface="Open Sans"/>
                      </a:endParaRPr>
                    </a:p>
                    <a:p>
                      <a:pPr indent="0" lvl="0" marL="0" rtl="0" algn="l">
                        <a:spcBef>
                          <a:spcPts val="0"/>
                        </a:spcBef>
                        <a:spcAft>
                          <a:spcPts val="0"/>
                        </a:spcAft>
                        <a:buNone/>
                      </a:pPr>
                      <a:r>
                        <a:rPr lang="en" sz="1800">
                          <a:solidFill>
                            <a:srgbClr val="D9D9D9"/>
                          </a:solidFill>
                          <a:latin typeface="Open Sans"/>
                          <a:ea typeface="Open Sans"/>
                          <a:cs typeface="Open Sans"/>
                          <a:sym typeface="Open Sans"/>
                        </a:rPr>
                        <a:t>Self-efficacy</a:t>
                      </a:r>
                      <a:endParaRPr sz="1800">
                        <a:solidFill>
                          <a:srgbClr val="D9D9D9"/>
                        </a:solidFill>
                        <a:latin typeface="Open Sans"/>
                        <a:ea typeface="Open Sans"/>
                        <a:cs typeface="Open Sans"/>
                        <a:sym typeface="Open Sans"/>
                      </a:endParaRPr>
                    </a:p>
                    <a:p>
                      <a:pPr indent="0" lvl="0" marL="0" rtl="0" algn="l">
                        <a:spcBef>
                          <a:spcPts val="0"/>
                        </a:spcBef>
                        <a:spcAft>
                          <a:spcPts val="0"/>
                        </a:spcAft>
                        <a:buNone/>
                      </a:pPr>
                      <a:r>
                        <a:rPr lang="en" sz="1800">
                          <a:solidFill>
                            <a:srgbClr val="D9D9D9"/>
                          </a:solidFill>
                          <a:latin typeface="Open Sans"/>
                          <a:ea typeface="Open Sans"/>
                          <a:cs typeface="Open Sans"/>
                          <a:sym typeface="Open Sans"/>
                        </a:rPr>
                        <a:t>Motivation</a:t>
                      </a:r>
                      <a:endParaRPr sz="1800">
                        <a:solidFill>
                          <a:srgbClr val="D9D9D9"/>
                        </a:solidFill>
                        <a:latin typeface="Open Sans"/>
                        <a:ea typeface="Open Sans"/>
                        <a:cs typeface="Open Sans"/>
                        <a:sym typeface="Open Sans"/>
                      </a:endParaRPr>
                    </a:p>
                    <a:p>
                      <a:pPr indent="0" lvl="0" marL="0" rtl="0" algn="l">
                        <a:spcBef>
                          <a:spcPts val="0"/>
                        </a:spcBef>
                        <a:spcAft>
                          <a:spcPts val="0"/>
                        </a:spcAft>
                        <a:buNone/>
                      </a:pPr>
                      <a:r>
                        <a:rPr lang="en" sz="1800">
                          <a:solidFill>
                            <a:srgbClr val="D9D9D9"/>
                          </a:solidFill>
                          <a:latin typeface="Open Sans"/>
                          <a:ea typeface="Open Sans"/>
                          <a:cs typeface="Open Sans"/>
                          <a:sym typeface="Open Sans"/>
                        </a:rPr>
                        <a:t>Perceived utility of training</a:t>
                      </a:r>
                      <a:endParaRPr sz="1800">
                        <a:solidFill>
                          <a:srgbClr val="D9D9D9"/>
                        </a:solidFill>
                        <a:latin typeface="Open Sans"/>
                        <a:ea typeface="Open Sans"/>
                        <a:cs typeface="Open Sans"/>
                        <a:sym typeface="Open Sans"/>
                      </a:endParaRPr>
                    </a:p>
                  </a:txBody>
                  <a:tcPr marT="91425" marB="91425" marR="91425" marL="91425"/>
                </a:tc>
                <a:tc>
                  <a:txBody>
                    <a:bodyPr>
                      <a:noAutofit/>
                    </a:bodyPr>
                    <a:lstStyle/>
                    <a:p>
                      <a:pPr indent="0" lvl="0" marL="0" rtl="0" algn="l">
                        <a:spcBef>
                          <a:spcPts val="0"/>
                        </a:spcBef>
                        <a:spcAft>
                          <a:spcPts val="0"/>
                        </a:spcAft>
                        <a:buNone/>
                      </a:pPr>
                      <a:r>
                        <a:rPr lang="en" sz="1800">
                          <a:solidFill>
                            <a:srgbClr val="D9D9D9"/>
                          </a:solidFill>
                          <a:latin typeface="Open Sans"/>
                          <a:ea typeface="Open Sans"/>
                          <a:cs typeface="Open Sans"/>
                          <a:sym typeface="Open Sans"/>
                        </a:rPr>
                        <a:t>Approach</a:t>
                      </a:r>
                      <a:endParaRPr sz="1800">
                        <a:solidFill>
                          <a:srgbClr val="D9D9D9"/>
                        </a:solidFill>
                        <a:latin typeface="Open Sans"/>
                        <a:ea typeface="Open Sans"/>
                        <a:cs typeface="Open Sans"/>
                        <a:sym typeface="Open Sans"/>
                      </a:endParaRPr>
                    </a:p>
                    <a:p>
                      <a:pPr indent="0" lvl="0" marL="0" rtl="0" algn="l">
                        <a:spcBef>
                          <a:spcPts val="0"/>
                        </a:spcBef>
                        <a:spcAft>
                          <a:spcPts val="0"/>
                        </a:spcAft>
                        <a:buNone/>
                      </a:pPr>
                      <a:r>
                        <a:rPr lang="en" sz="1800">
                          <a:solidFill>
                            <a:srgbClr val="D9D9D9"/>
                          </a:solidFill>
                          <a:latin typeface="Open Sans"/>
                          <a:ea typeface="Open Sans"/>
                          <a:cs typeface="Open Sans"/>
                          <a:sym typeface="Open Sans"/>
                        </a:rPr>
                        <a:t>Error management</a:t>
                      </a:r>
                      <a:endParaRPr sz="1800">
                        <a:solidFill>
                          <a:srgbClr val="D9D9D9"/>
                        </a:solidFill>
                        <a:latin typeface="Open Sans"/>
                        <a:ea typeface="Open Sans"/>
                        <a:cs typeface="Open Sans"/>
                        <a:sym typeface="Open Sans"/>
                      </a:endParaRPr>
                    </a:p>
                    <a:p>
                      <a:pPr indent="0" lvl="0" marL="0" rtl="0" algn="l">
                        <a:spcBef>
                          <a:spcPts val="0"/>
                        </a:spcBef>
                        <a:spcAft>
                          <a:spcPts val="0"/>
                        </a:spcAft>
                        <a:buNone/>
                      </a:pPr>
                      <a:r>
                        <a:rPr lang="en" sz="1800">
                          <a:solidFill>
                            <a:srgbClr val="D9D9D9"/>
                          </a:solidFill>
                          <a:latin typeface="Open Sans"/>
                          <a:ea typeface="Open Sans"/>
                          <a:cs typeface="Open Sans"/>
                          <a:sym typeface="Open Sans"/>
                        </a:rPr>
                        <a:t>Applicability</a:t>
                      </a:r>
                      <a:endParaRPr sz="1800">
                        <a:solidFill>
                          <a:srgbClr val="D9D9D9"/>
                        </a:solidFill>
                        <a:latin typeface="Open Sans"/>
                        <a:ea typeface="Open Sans"/>
                        <a:cs typeface="Open Sans"/>
                        <a:sym typeface="Open Sans"/>
                      </a:endParaRPr>
                    </a:p>
                  </a:txBody>
                  <a:tcPr marT="91425" marB="91425" marR="91425" marL="91425"/>
                </a:tc>
                <a:tc>
                  <a:txBody>
                    <a:bodyPr>
                      <a:noAutofit/>
                    </a:bodyPr>
                    <a:lstStyle/>
                    <a:p>
                      <a:pPr indent="0" lvl="0" marL="0" rtl="0" algn="l">
                        <a:spcBef>
                          <a:spcPts val="0"/>
                        </a:spcBef>
                        <a:spcAft>
                          <a:spcPts val="0"/>
                        </a:spcAft>
                        <a:buNone/>
                      </a:pPr>
                      <a:r>
                        <a:rPr lang="en" sz="1800">
                          <a:latin typeface="Open Sans"/>
                          <a:ea typeface="Open Sans"/>
                          <a:cs typeface="Open Sans"/>
                          <a:sym typeface="Open Sans"/>
                        </a:rPr>
                        <a:t>Climate</a:t>
                      </a:r>
                      <a:endParaRPr sz="1800">
                        <a:latin typeface="Open Sans"/>
                        <a:ea typeface="Open Sans"/>
                        <a:cs typeface="Open Sans"/>
                        <a:sym typeface="Open Sans"/>
                      </a:endParaRPr>
                    </a:p>
                    <a:p>
                      <a:pPr indent="0" lvl="0" marL="0" rtl="0" algn="l">
                        <a:spcBef>
                          <a:spcPts val="0"/>
                        </a:spcBef>
                        <a:spcAft>
                          <a:spcPts val="0"/>
                        </a:spcAft>
                        <a:buNone/>
                      </a:pPr>
                      <a:r>
                        <a:rPr lang="en" sz="1800">
                          <a:latin typeface="Open Sans"/>
                          <a:ea typeface="Open Sans"/>
                          <a:cs typeface="Open Sans"/>
                          <a:sym typeface="Open Sans"/>
                        </a:rPr>
                        <a:t>Supervisor support</a:t>
                      </a:r>
                      <a:endParaRPr sz="1800">
                        <a:latin typeface="Open Sans"/>
                        <a:ea typeface="Open Sans"/>
                        <a:cs typeface="Open Sans"/>
                        <a:sym typeface="Open Sans"/>
                      </a:endParaRPr>
                    </a:p>
                    <a:p>
                      <a:pPr indent="0" lvl="0" marL="0" rtl="0" algn="l">
                        <a:spcBef>
                          <a:spcPts val="0"/>
                        </a:spcBef>
                        <a:spcAft>
                          <a:spcPts val="0"/>
                        </a:spcAft>
                        <a:buNone/>
                      </a:pPr>
                      <a:r>
                        <a:rPr lang="en" sz="1800">
                          <a:latin typeface="Open Sans"/>
                          <a:ea typeface="Open Sans"/>
                          <a:cs typeface="Open Sans"/>
                          <a:sym typeface="Open Sans"/>
                        </a:rPr>
                        <a:t>Practice</a:t>
                      </a:r>
                      <a:endParaRPr sz="1800">
                        <a:latin typeface="Open Sans"/>
                        <a:ea typeface="Open Sans"/>
                        <a:cs typeface="Open Sans"/>
                        <a:sym typeface="Open Sans"/>
                      </a:endParaRPr>
                    </a:p>
                    <a:p>
                      <a:pPr indent="0" lvl="0" marL="0" rtl="0" algn="l">
                        <a:spcBef>
                          <a:spcPts val="0"/>
                        </a:spcBef>
                        <a:spcAft>
                          <a:spcPts val="0"/>
                        </a:spcAft>
                        <a:buNone/>
                      </a:pPr>
                      <a:r>
                        <a:rPr lang="en" sz="1800">
                          <a:latin typeface="Open Sans"/>
                          <a:ea typeface="Open Sans"/>
                          <a:cs typeface="Open Sans"/>
                          <a:sym typeface="Open Sans"/>
                        </a:rPr>
                        <a:t>Follow-up</a:t>
                      </a:r>
                      <a:endParaRPr sz="1800">
                        <a:latin typeface="Open Sans"/>
                        <a:ea typeface="Open Sans"/>
                        <a:cs typeface="Open Sans"/>
                        <a:sym typeface="Open Sans"/>
                      </a:endParaRPr>
                    </a:p>
                  </a:txBody>
                  <a:tcPr marT="91425" marB="91425" marR="91425" marL="91425"/>
                </a:tc>
              </a:tr>
            </a:tbl>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56"/>
                                        </p:tgtEl>
                                      </p:cBhvr>
                                    </p:animEffect>
                                    <p:set>
                                      <p:cBhvr>
                                        <p:cTn dur="1" fill="hold">
                                          <p:stCondLst>
                                            <p:cond delay="500"/>
                                          </p:stCondLst>
                                        </p:cTn>
                                        <p:tgtEl>
                                          <p:spTgt spid="156"/>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157"/>
                                        </p:tgtEl>
                                        <p:attrNameLst>
                                          <p:attrName>style.visibility</p:attrName>
                                        </p:attrNameLst>
                                      </p:cBhvr>
                                      <p:to>
                                        <p:strVal val="visible"/>
                                      </p:to>
                                    </p:set>
                                    <p:animEffect filter="fade" transition="in">
                                      <p:cBhvr>
                                        <p:cTn dur="500"/>
                                        <p:tgtEl>
                                          <p:spTgt spid="1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57"/>
                                        </p:tgtEl>
                                      </p:cBhvr>
                                    </p:animEffect>
                                    <p:set>
                                      <p:cBhvr>
                                        <p:cTn dur="1" fill="hold">
                                          <p:stCondLst>
                                            <p:cond delay="500"/>
                                          </p:stCondLst>
                                        </p:cTn>
                                        <p:tgtEl>
                                          <p:spTgt spid="157"/>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158"/>
                                        </p:tgtEl>
                                        <p:attrNameLst>
                                          <p:attrName>style.visibility</p:attrName>
                                        </p:attrNameLst>
                                      </p:cBhvr>
                                      <p:to>
                                        <p:strVal val="visible"/>
                                      </p:to>
                                    </p:set>
                                    <p:animEffect filter="fade" transition="in">
                                      <p:cBhvr>
                                        <p:cTn dur="500"/>
                                        <p:tgtEl>
                                          <p:spTgt spid="1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2" name="Shape 162"/>
        <p:cNvGrpSpPr/>
        <p:nvPr/>
      </p:nvGrpSpPr>
      <p:grpSpPr>
        <a:xfrm>
          <a:off x="0" y="0"/>
          <a:ext cx="0" cy="0"/>
          <a:chOff x="0" y="0"/>
          <a:chExt cx="0" cy="0"/>
        </a:xfrm>
      </p:grpSpPr>
      <p:sp>
        <p:nvSpPr>
          <p:cNvPr id="163" name="Google Shape;163;p2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Activities!</a:t>
            </a:r>
            <a:endParaRPr/>
          </a:p>
        </p:txBody>
      </p:sp>
      <p:pic>
        <p:nvPicPr>
          <p:cNvPr id="164" name="Google Shape;164;p28"/>
          <p:cNvPicPr preferRelativeResize="0"/>
          <p:nvPr/>
        </p:nvPicPr>
        <p:blipFill>
          <a:blip r:embed="rId3">
            <a:alphaModFix/>
          </a:blip>
          <a:stretch>
            <a:fillRect/>
          </a:stretch>
        </p:blipFill>
        <p:spPr>
          <a:xfrm>
            <a:off x="0" y="-1151"/>
            <a:ext cx="9144001" cy="5144650"/>
          </a:xfrm>
          <a:prstGeom prst="rect">
            <a:avLst/>
          </a:prstGeom>
          <a:noFill/>
          <a:ln>
            <a:noFill/>
          </a:ln>
        </p:spPr>
      </p:pic>
      <p:pic>
        <p:nvPicPr>
          <p:cNvPr id="165" name="Google Shape;165;p28"/>
          <p:cNvPicPr preferRelativeResize="0"/>
          <p:nvPr/>
        </p:nvPicPr>
        <p:blipFill>
          <a:blip r:embed="rId4">
            <a:alphaModFix/>
          </a:blip>
          <a:stretch>
            <a:fillRect/>
          </a:stretch>
        </p:blipFill>
        <p:spPr>
          <a:xfrm>
            <a:off x="0" y="-575"/>
            <a:ext cx="9144000" cy="5143500"/>
          </a:xfrm>
          <a:prstGeom prst="rect">
            <a:avLst/>
          </a:prstGeom>
          <a:noFill/>
          <a:ln>
            <a:noFill/>
          </a:ln>
        </p:spPr>
      </p:pic>
      <p:pic>
        <p:nvPicPr>
          <p:cNvPr id="166" name="Google Shape;166;p28"/>
          <p:cNvPicPr preferRelativeResize="0"/>
          <p:nvPr/>
        </p:nvPicPr>
        <p:blipFill>
          <a:blip r:embed="rId5">
            <a:alphaModFix/>
          </a:blip>
          <a:stretch>
            <a:fillRect/>
          </a:stretch>
        </p:blipFill>
        <p:spPr>
          <a:xfrm>
            <a:off x="0" y="0"/>
            <a:ext cx="9144000" cy="5143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500"/>
                                        <p:tgtEl>
                                          <p:spTgt spid="1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gtEl>
                                        <p:attrNameLst>
                                          <p:attrName>style.visibility</p:attrName>
                                        </p:attrNameLst>
                                      </p:cBhvr>
                                      <p:to>
                                        <p:strVal val="visible"/>
                                      </p:to>
                                    </p:set>
                                    <p:animEffect filter="fade" transition="in">
                                      <p:cBhvr>
                                        <p:cTn dur="500"/>
                                        <p:tgtEl>
                                          <p:spTgt spid="1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0" name="Shape 170"/>
        <p:cNvGrpSpPr/>
        <p:nvPr/>
      </p:nvGrpSpPr>
      <p:grpSpPr>
        <a:xfrm>
          <a:off x="0" y="0"/>
          <a:ext cx="0" cy="0"/>
          <a:chOff x="0" y="0"/>
          <a:chExt cx="0" cy="0"/>
        </a:xfrm>
      </p:grpSpPr>
      <p:sp>
        <p:nvSpPr>
          <p:cNvPr id="171" name="Google Shape;171;p2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Activity 2</a:t>
            </a:r>
            <a:endParaRPr/>
          </a:p>
        </p:txBody>
      </p:sp>
      <p:pic>
        <p:nvPicPr>
          <p:cNvPr id="172" name="Google Shape;172;p29"/>
          <p:cNvPicPr preferRelativeResize="0"/>
          <p:nvPr/>
        </p:nvPicPr>
        <p:blipFill>
          <a:blip r:embed="rId3">
            <a:alphaModFix/>
          </a:blip>
          <a:stretch>
            <a:fillRect/>
          </a:stretch>
        </p:blipFill>
        <p:spPr>
          <a:xfrm>
            <a:off x="152400" y="1773375"/>
            <a:ext cx="8839203" cy="1998593"/>
          </a:xfrm>
          <a:prstGeom prst="rect">
            <a:avLst/>
          </a:prstGeom>
          <a:noFill/>
          <a:ln>
            <a:noFill/>
          </a:ln>
        </p:spPr>
      </p:pic>
      <p:pic>
        <p:nvPicPr>
          <p:cNvPr id="173" name="Google Shape;173;p29"/>
          <p:cNvPicPr preferRelativeResize="0"/>
          <p:nvPr/>
        </p:nvPicPr>
        <p:blipFill>
          <a:blip r:embed="rId4">
            <a:alphaModFix/>
          </a:blip>
          <a:stretch>
            <a:fillRect/>
          </a:stretch>
        </p:blipFill>
        <p:spPr>
          <a:xfrm>
            <a:off x="98477" y="1814914"/>
            <a:ext cx="8839274" cy="1998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172"/>
                                        </p:tgtEl>
                                      </p:cBhvr>
                                    </p:animEffect>
                                    <p:set>
                                      <p:cBhvr>
                                        <p:cTn dur="1" fill="hold">
                                          <p:stCondLst>
                                            <p:cond delay="1000"/>
                                          </p:stCondLst>
                                        </p:cTn>
                                        <p:tgtEl>
                                          <p:spTgt spid="172"/>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173"/>
                                        </p:tgtEl>
                                        <p:attrNameLst>
                                          <p:attrName>style.visibility</p:attrName>
                                        </p:attrNameLst>
                                      </p:cBhvr>
                                      <p:to>
                                        <p:strVal val="visible"/>
                                      </p:to>
                                    </p:set>
                                    <p:animEffect filter="fade" transition="in">
                                      <p:cBhvr>
                                        <p:cTn dur="500"/>
                                        <p:tgtEl>
                                          <p:spTgt spid="1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7" name="Shape 177"/>
        <p:cNvGrpSpPr/>
        <p:nvPr/>
      </p:nvGrpSpPr>
      <p:grpSpPr>
        <a:xfrm>
          <a:off x="0" y="0"/>
          <a:ext cx="0" cy="0"/>
          <a:chOff x="0" y="0"/>
          <a:chExt cx="0" cy="0"/>
        </a:xfrm>
      </p:grpSpPr>
      <p:sp>
        <p:nvSpPr>
          <p:cNvPr id="178" name="Google Shape;178;p30"/>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Tutorial Settings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2" name="Shape 182"/>
        <p:cNvGrpSpPr/>
        <p:nvPr/>
      </p:nvGrpSpPr>
      <p:grpSpPr>
        <a:xfrm>
          <a:off x="0" y="0"/>
          <a:ext cx="0" cy="0"/>
          <a:chOff x="0" y="0"/>
          <a:chExt cx="0" cy="0"/>
        </a:xfrm>
      </p:grpSpPr>
      <p:sp>
        <p:nvSpPr>
          <p:cNvPr id="183" name="Google Shape;183;p3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Marketplace SEO</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59" name="Shape 59"/>
        <p:cNvGrpSpPr/>
        <p:nvPr/>
      </p:nvGrpSpPr>
      <p:grpSpPr>
        <a:xfrm>
          <a:off x="0" y="0"/>
          <a:ext cx="0" cy="0"/>
          <a:chOff x="0" y="0"/>
          <a:chExt cx="0" cy="0"/>
        </a:xfrm>
      </p:grpSpPr>
      <p:sp>
        <p:nvSpPr>
          <p:cNvPr id="60" name="Google Shape;60;p14"/>
          <p:cNvSpPr txBox="1"/>
          <p:nvPr/>
        </p:nvSpPr>
        <p:spPr>
          <a:xfrm>
            <a:off x="330850" y="188791"/>
            <a:ext cx="6356700" cy="96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FFFFFF"/>
                </a:solidFill>
                <a:latin typeface="Open Sans"/>
                <a:ea typeface="Open Sans"/>
                <a:cs typeface="Open Sans"/>
                <a:sym typeface="Open Sans"/>
              </a:rPr>
              <a:t>Who am I?</a:t>
            </a:r>
            <a:endParaRPr sz="3600">
              <a:solidFill>
                <a:srgbClr val="FFFFFF"/>
              </a:solidFill>
              <a:latin typeface="Open Sans"/>
              <a:ea typeface="Open Sans"/>
              <a:cs typeface="Open Sans"/>
              <a:sym typeface="Open Sans"/>
            </a:endParaRPr>
          </a:p>
        </p:txBody>
      </p:sp>
      <p:pic>
        <p:nvPicPr>
          <p:cNvPr id="61" name="Google Shape;61;p14"/>
          <p:cNvPicPr preferRelativeResize="0"/>
          <p:nvPr/>
        </p:nvPicPr>
        <p:blipFill>
          <a:blip r:embed="rId4">
            <a:alphaModFix/>
          </a:blip>
          <a:stretch>
            <a:fillRect/>
          </a:stretch>
        </p:blipFill>
        <p:spPr>
          <a:xfrm>
            <a:off x="2362800" y="1247241"/>
            <a:ext cx="4418399" cy="3687509"/>
          </a:xfrm>
          <a:prstGeom prst="rect">
            <a:avLst/>
          </a:prstGeom>
          <a:noFill/>
          <a:ln>
            <a:noFill/>
          </a:ln>
        </p:spPr>
      </p:pic>
      <p:pic>
        <p:nvPicPr>
          <p:cNvPr id="62" name="Google Shape;62;p14"/>
          <p:cNvPicPr preferRelativeResize="0"/>
          <p:nvPr/>
        </p:nvPicPr>
        <p:blipFill>
          <a:blip r:embed="rId5">
            <a:alphaModFix/>
          </a:blip>
          <a:stretch>
            <a:fillRect/>
          </a:stretch>
        </p:blipFill>
        <p:spPr>
          <a:xfrm>
            <a:off x="1034963" y="1444524"/>
            <a:ext cx="7074077" cy="2570549"/>
          </a:xfrm>
          <a:prstGeom prst="rect">
            <a:avLst/>
          </a:prstGeom>
          <a:noFill/>
          <a:ln>
            <a:noFill/>
          </a:ln>
        </p:spPr>
      </p:pic>
      <p:pic>
        <p:nvPicPr>
          <p:cNvPr id="63" name="Google Shape;63;p14"/>
          <p:cNvPicPr preferRelativeResize="0"/>
          <p:nvPr/>
        </p:nvPicPr>
        <p:blipFill>
          <a:blip r:embed="rId6">
            <a:alphaModFix/>
          </a:blip>
          <a:stretch>
            <a:fillRect/>
          </a:stretch>
        </p:blipFill>
        <p:spPr>
          <a:xfrm>
            <a:off x="2303678" y="1435250"/>
            <a:ext cx="4536649" cy="33114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61"/>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6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62"/>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 name="Shape 187"/>
        <p:cNvGrpSpPr/>
        <p:nvPr/>
      </p:nvGrpSpPr>
      <p:grpSpPr>
        <a:xfrm>
          <a:off x="0" y="0"/>
          <a:ext cx="0" cy="0"/>
          <a:chOff x="0" y="0"/>
          <a:chExt cx="0" cy="0"/>
        </a:xfrm>
      </p:grpSpPr>
      <p:sp>
        <p:nvSpPr>
          <p:cNvPr id="188" name="Google Shape;188;p3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Tags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2" name="Shape 192"/>
        <p:cNvGrpSpPr/>
        <p:nvPr/>
      </p:nvGrpSpPr>
      <p:grpSpPr>
        <a:xfrm>
          <a:off x="0" y="0"/>
          <a:ext cx="0" cy="0"/>
          <a:chOff x="0" y="0"/>
          <a:chExt cx="0" cy="0"/>
        </a:xfrm>
      </p:grpSpPr>
      <p:sp>
        <p:nvSpPr>
          <p:cNvPr id="193" name="Google Shape;193;p3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Sharing With Specific Academies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7" name="Shape 197"/>
        <p:cNvGrpSpPr/>
        <p:nvPr/>
      </p:nvGrpSpPr>
      <p:grpSpPr>
        <a:xfrm>
          <a:off x="0" y="0"/>
          <a:ext cx="0" cy="0"/>
          <a:chOff x="0" y="0"/>
          <a:chExt cx="0" cy="0"/>
        </a:xfrm>
      </p:grpSpPr>
      <p:sp>
        <p:nvSpPr>
          <p:cNvPr id="198" name="Google Shape;198;p3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Monitoring Shared Usage</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2" name="Shape 202"/>
        <p:cNvGrpSpPr/>
        <p:nvPr/>
      </p:nvGrpSpPr>
      <p:grpSpPr>
        <a:xfrm>
          <a:off x="0" y="0"/>
          <a:ext cx="0" cy="0"/>
          <a:chOff x="0" y="0"/>
          <a:chExt cx="0" cy="0"/>
        </a:xfrm>
      </p:grpSpPr>
      <p:sp>
        <p:nvSpPr>
          <p:cNvPr id="203" name="Google Shape;203;p3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Access Options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7" name="Shape 207"/>
        <p:cNvGrpSpPr/>
        <p:nvPr/>
      </p:nvGrpSpPr>
      <p:grpSpPr>
        <a:xfrm>
          <a:off x="0" y="0"/>
          <a:ext cx="0" cy="0"/>
          <a:chOff x="0" y="0"/>
          <a:chExt cx="0" cy="0"/>
        </a:xfrm>
      </p:grpSpPr>
      <p:sp>
        <p:nvSpPr>
          <p:cNvPr id="208" name="Google Shape;208;p3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Enforce sequence and full video</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2" name="Shape 212"/>
        <p:cNvGrpSpPr/>
        <p:nvPr/>
      </p:nvGrpSpPr>
      <p:grpSpPr>
        <a:xfrm>
          <a:off x="0" y="0"/>
          <a:ext cx="0" cy="0"/>
          <a:chOff x="0" y="0"/>
          <a:chExt cx="0" cy="0"/>
        </a:xfrm>
      </p:grpSpPr>
      <p:sp>
        <p:nvSpPr>
          <p:cNvPr id="213" name="Google Shape;213;p3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Paid Tutorials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7" name="Shape 217"/>
        <p:cNvGrpSpPr/>
        <p:nvPr/>
      </p:nvGrpSpPr>
      <p:grpSpPr>
        <a:xfrm>
          <a:off x="0" y="0"/>
          <a:ext cx="0" cy="0"/>
          <a:chOff x="0" y="0"/>
          <a:chExt cx="0" cy="0"/>
        </a:xfrm>
      </p:grpSpPr>
      <p:sp>
        <p:nvSpPr>
          <p:cNvPr id="218" name="Google Shape;218;p3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Certificates</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2" name="Shape 222"/>
        <p:cNvGrpSpPr/>
        <p:nvPr/>
      </p:nvGrpSpPr>
      <p:grpSpPr>
        <a:xfrm>
          <a:off x="0" y="0"/>
          <a:ext cx="0" cy="0"/>
          <a:chOff x="0" y="0"/>
          <a:chExt cx="0" cy="0"/>
        </a:xfrm>
      </p:grpSpPr>
      <p:sp>
        <p:nvSpPr>
          <p:cNvPr id="223" name="Google Shape;223;p3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Evaluation</a:t>
            </a:r>
            <a:endParaRPr/>
          </a:p>
        </p:txBody>
      </p:sp>
      <p:sp>
        <p:nvSpPr>
          <p:cNvPr id="224" name="Google Shape;224;p39"/>
          <p:cNvSpPr txBox="1"/>
          <p:nvPr/>
        </p:nvSpPr>
        <p:spPr>
          <a:xfrm>
            <a:off x="2543550" y="1660923"/>
            <a:ext cx="4056900" cy="2514600"/>
          </a:xfrm>
          <a:prstGeom prst="rect">
            <a:avLst/>
          </a:prstGeom>
          <a:noFill/>
          <a:ln>
            <a:noFill/>
          </a:ln>
        </p:spPr>
        <p:txBody>
          <a:bodyPr anchorCtr="0" anchor="t" bIns="91425" lIns="91425" spcFirstLastPara="1" rIns="91425" wrap="square" tIns="91425">
            <a:noAutofit/>
          </a:bodyPr>
          <a:lstStyle/>
          <a:p>
            <a:pPr indent="-419100" lvl="0" marL="457200" rtl="0" algn="l">
              <a:lnSpc>
                <a:spcPct val="200000"/>
              </a:lnSpc>
              <a:spcBef>
                <a:spcPts val="0"/>
              </a:spcBef>
              <a:spcAft>
                <a:spcPts val="0"/>
              </a:spcAft>
              <a:buSzPts val="3000"/>
              <a:buFont typeface="Open Sans"/>
              <a:buChar char="●"/>
            </a:pPr>
            <a:r>
              <a:rPr lang="en" sz="3000">
                <a:latin typeface="Open Sans"/>
                <a:ea typeface="Open Sans"/>
                <a:cs typeface="Open Sans"/>
                <a:sym typeface="Open Sans"/>
              </a:rPr>
              <a:t>Keep it short</a:t>
            </a:r>
            <a:endParaRPr sz="3000">
              <a:latin typeface="Open Sans"/>
              <a:ea typeface="Open Sans"/>
              <a:cs typeface="Open Sans"/>
              <a:sym typeface="Open Sans"/>
            </a:endParaRPr>
          </a:p>
          <a:p>
            <a:pPr indent="-419100" lvl="0" marL="457200" rtl="0" algn="l">
              <a:lnSpc>
                <a:spcPct val="200000"/>
              </a:lnSpc>
              <a:spcBef>
                <a:spcPts val="0"/>
              </a:spcBef>
              <a:spcAft>
                <a:spcPts val="0"/>
              </a:spcAft>
              <a:buSzPts val="3000"/>
              <a:buFont typeface="Open Sans"/>
              <a:buChar char="●"/>
            </a:pPr>
            <a:r>
              <a:rPr lang="en" sz="3000">
                <a:latin typeface="Open Sans"/>
                <a:ea typeface="Open Sans"/>
                <a:cs typeface="Open Sans"/>
                <a:sym typeface="Open Sans"/>
              </a:rPr>
              <a:t>Provide context</a:t>
            </a:r>
            <a:endParaRPr sz="3000">
              <a:latin typeface="Open Sans"/>
              <a:ea typeface="Open Sans"/>
              <a:cs typeface="Open Sans"/>
              <a:sym typeface="Open Sans"/>
            </a:endParaRPr>
          </a:p>
          <a:p>
            <a:pPr indent="-419100" lvl="0" marL="457200" rtl="0" algn="l">
              <a:lnSpc>
                <a:spcPct val="200000"/>
              </a:lnSpc>
              <a:spcBef>
                <a:spcPts val="0"/>
              </a:spcBef>
              <a:spcAft>
                <a:spcPts val="0"/>
              </a:spcAft>
              <a:buSzPts val="3000"/>
              <a:buFont typeface="Open Sans"/>
              <a:buChar char="●"/>
            </a:pPr>
            <a:r>
              <a:rPr lang="en" sz="3000">
                <a:latin typeface="Open Sans"/>
                <a:ea typeface="Open Sans"/>
                <a:cs typeface="Open Sans"/>
                <a:sym typeface="Open Sans"/>
              </a:rPr>
              <a:t>Make it personal</a:t>
            </a:r>
            <a:endParaRPr sz="3000">
              <a:latin typeface="Open Sans"/>
              <a:ea typeface="Open Sans"/>
              <a:cs typeface="Open Sans"/>
              <a:sym typeface="Open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4">
                                            <p:txEl>
                                              <p:pRg end="0" st="0"/>
                                            </p:txEl>
                                          </p:spTgt>
                                        </p:tgtEl>
                                        <p:attrNameLst>
                                          <p:attrName>style.visibility</p:attrName>
                                        </p:attrNameLst>
                                      </p:cBhvr>
                                      <p:to>
                                        <p:strVal val="visible"/>
                                      </p:to>
                                    </p:set>
                                    <p:animEffect filter="fade" transition="in">
                                      <p:cBhvr>
                                        <p:cTn dur="500"/>
                                        <p:tgtEl>
                                          <p:spTgt spid="22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4">
                                            <p:txEl>
                                              <p:pRg end="1" st="1"/>
                                            </p:txEl>
                                          </p:spTgt>
                                        </p:tgtEl>
                                        <p:attrNameLst>
                                          <p:attrName>style.visibility</p:attrName>
                                        </p:attrNameLst>
                                      </p:cBhvr>
                                      <p:to>
                                        <p:strVal val="visible"/>
                                      </p:to>
                                    </p:set>
                                    <p:animEffect filter="fade" transition="in">
                                      <p:cBhvr>
                                        <p:cTn dur="500"/>
                                        <p:tgtEl>
                                          <p:spTgt spid="22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4">
                                            <p:txEl>
                                              <p:pRg end="2" st="2"/>
                                            </p:txEl>
                                          </p:spTgt>
                                        </p:tgtEl>
                                        <p:attrNameLst>
                                          <p:attrName>style.visibility</p:attrName>
                                        </p:attrNameLst>
                                      </p:cBhvr>
                                      <p:to>
                                        <p:strVal val="visible"/>
                                      </p:to>
                                    </p:set>
                                    <p:animEffect filter="fade" transition="in">
                                      <p:cBhvr>
                                        <p:cTn dur="500"/>
                                        <p:tgtEl>
                                          <p:spTgt spid="224">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8" name="Shape 228"/>
        <p:cNvGrpSpPr/>
        <p:nvPr/>
      </p:nvGrpSpPr>
      <p:grpSpPr>
        <a:xfrm>
          <a:off x="0" y="0"/>
          <a:ext cx="0" cy="0"/>
          <a:chOff x="0" y="0"/>
          <a:chExt cx="0" cy="0"/>
        </a:xfrm>
      </p:grpSpPr>
      <p:sp>
        <p:nvSpPr>
          <p:cNvPr id="229" name="Google Shape;229;p40"/>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9600"/>
              <a:t>?</a:t>
            </a:r>
            <a:endParaRPr sz="196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 name="Shape 67"/>
        <p:cNvGrpSpPr/>
        <p:nvPr/>
      </p:nvGrpSpPr>
      <p:grpSpPr>
        <a:xfrm>
          <a:off x="0" y="0"/>
          <a:ext cx="0" cy="0"/>
          <a:chOff x="0" y="0"/>
          <a:chExt cx="0" cy="0"/>
        </a:xfrm>
      </p:grpSpPr>
      <p:sp>
        <p:nvSpPr>
          <p:cNvPr id="68" name="Google Shape;68;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 focused approach</a:t>
            </a:r>
            <a:endParaRPr/>
          </a:p>
        </p:txBody>
      </p:sp>
      <p:sp>
        <p:nvSpPr>
          <p:cNvPr id="69" name="Google Shape;69;p15"/>
          <p:cNvSpPr txBox="1"/>
          <p:nvPr/>
        </p:nvSpPr>
        <p:spPr>
          <a:xfrm>
            <a:off x="1094700" y="2166000"/>
            <a:ext cx="6954600" cy="811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6000">
                <a:latin typeface="Open Sans"/>
                <a:ea typeface="Open Sans"/>
                <a:cs typeface="Open Sans"/>
                <a:sym typeface="Open Sans"/>
              </a:rPr>
              <a:t>One and Done</a:t>
            </a:r>
            <a:endParaRPr sz="6000">
              <a:latin typeface="Open Sans"/>
              <a:ea typeface="Open Sans"/>
              <a:cs typeface="Open Sans"/>
              <a:sym typeface="Open Sans"/>
            </a:endParaRPr>
          </a:p>
        </p:txBody>
      </p:sp>
      <p:sp>
        <p:nvSpPr>
          <p:cNvPr id="70" name="Google Shape;70;p15"/>
          <p:cNvSpPr txBox="1"/>
          <p:nvPr/>
        </p:nvSpPr>
        <p:spPr>
          <a:xfrm>
            <a:off x="1094706" y="2478335"/>
            <a:ext cx="6954600" cy="811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6000">
                <a:latin typeface="Open Sans"/>
                <a:ea typeface="Open Sans"/>
                <a:cs typeface="Open Sans"/>
                <a:sym typeface="Open Sans"/>
              </a:rPr>
              <a:t>Curriculum</a:t>
            </a:r>
            <a:endParaRPr sz="6000">
              <a:latin typeface="Open Sans"/>
              <a:ea typeface="Open Sans"/>
              <a:cs typeface="Open Sans"/>
              <a:sym typeface="Open Sans"/>
            </a:endParaRPr>
          </a:p>
        </p:txBody>
      </p:sp>
      <p:sp>
        <p:nvSpPr>
          <p:cNvPr id="71" name="Google Shape;71;p15"/>
          <p:cNvSpPr txBox="1"/>
          <p:nvPr/>
        </p:nvSpPr>
        <p:spPr>
          <a:xfrm>
            <a:off x="1073856" y="2478323"/>
            <a:ext cx="6954600" cy="811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6000">
                <a:latin typeface="Open Sans"/>
                <a:ea typeface="Open Sans"/>
                <a:cs typeface="Open Sans"/>
                <a:sym typeface="Open Sans"/>
              </a:rPr>
              <a:t>Courses</a:t>
            </a:r>
            <a:endParaRPr sz="6000">
              <a:latin typeface="Open Sans"/>
              <a:ea typeface="Open Sans"/>
              <a:cs typeface="Open Sans"/>
              <a:sym typeface="Open Sans"/>
            </a:endParaRPr>
          </a:p>
        </p:txBody>
      </p:sp>
      <p:sp>
        <p:nvSpPr>
          <p:cNvPr id="72" name="Google Shape;72;p15"/>
          <p:cNvSpPr txBox="1"/>
          <p:nvPr/>
        </p:nvSpPr>
        <p:spPr>
          <a:xfrm>
            <a:off x="643189" y="1525500"/>
            <a:ext cx="8011200" cy="811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6000">
                <a:latin typeface="Open Sans"/>
                <a:ea typeface="Open Sans"/>
                <a:cs typeface="Open Sans"/>
                <a:sym typeface="Open Sans"/>
              </a:rPr>
              <a:t>Thought Leadership</a:t>
            </a:r>
            <a:endParaRPr sz="6000">
              <a:latin typeface="Open Sans"/>
              <a:ea typeface="Open Sans"/>
              <a:cs typeface="Open Sans"/>
              <a:sym typeface="Open Sans"/>
            </a:endParaRPr>
          </a:p>
          <a:p>
            <a:pPr indent="0" lvl="0" marL="0" rtl="0" algn="ctr">
              <a:spcBef>
                <a:spcPts val="0"/>
              </a:spcBef>
              <a:spcAft>
                <a:spcPts val="0"/>
              </a:spcAft>
              <a:buNone/>
            </a:pPr>
            <a:r>
              <a:rPr lang="en" sz="6000">
                <a:latin typeface="Open Sans"/>
                <a:ea typeface="Open Sans"/>
                <a:cs typeface="Open Sans"/>
                <a:sym typeface="Open Sans"/>
              </a:rPr>
              <a:t>Paradigm Shifting</a:t>
            </a:r>
            <a:endParaRPr sz="6000">
              <a:latin typeface="Open Sans"/>
              <a:ea typeface="Open Sans"/>
              <a:cs typeface="Open Sans"/>
              <a:sym typeface="Open Sans"/>
            </a:endParaRPr>
          </a:p>
          <a:p>
            <a:pPr indent="0" lvl="0" marL="0" rtl="0" algn="ctr">
              <a:spcBef>
                <a:spcPts val="0"/>
              </a:spcBef>
              <a:spcAft>
                <a:spcPts val="0"/>
              </a:spcAft>
              <a:buNone/>
            </a:pPr>
            <a:r>
              <a:rPr lang="en" sz="6000">
                <a:latin typeface="Open Sans"/>
                <a:ea typeface="Open Sans"/>
                <a:cs typeface="Open Sans"/>
                <a:sym typeface="Open Sans"/>
              </a:rPr>
              <a:t>TED Talk Style</a:t>
            </a:r>
            <a:endParaRPr sz="6000">
              <a:latin typeface="Open Sans"/>
              <a:ea typeface="Open Sans"/>
              <a:cs typeface="Open Sans"/>
              <a:sym typeface="Open Sans"/>
            </a:endParaRPr>
          </a:p>
        </p:txBody>
      </p:sp>
      <p:pic>
        <p:nvPicPr>
          <p:cNvPr id="73" name="Google Shape;73;p15"/>
          <p:cNvPicPr preferRelativeResize="0"/>
          <p:nvPr/>
        </p:nvPicPr>
        <p:blipFill>
          <a:blip r:embed="rId3">
            <a:alphaModFix/>
          </a:blip>
          <a:stretch>
            <a:fillRect/>
          </a:stretch>
        </p:blipFill>
        <p:spPr>
          <a:xfrm>
            <a:off x="2595438" y="1136126"/>
            <a:ext cx="3953125" cy="39531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69"/>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70"/>
                                        </p:tgtEl>
                                        <p:attrNameLst>
                                          <p:attrName>style.visibility</p:attrName>
                                        </p:attrNameLst>
                                      </p:cBhvr>
                                      <p:to>
                                        <p:strVal val="visible"/>
                                      </p:to>
                                    </p:set>
                                  </p:childTnLst>
                                </p:cTn>
                              </p:par>
                            </p:childTnLst>
                          </p:cTn>
                        </p:par>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73"/>
                                        </p:tgtEl>
                                        <p:attrNameLst>
                                          <p:attrName>style.visibility</p:attrName>
                                        </p:attrNameLst>
                                      </p:cBhvr>
                                      <p:to>
                                        <p:strVal val="visible"/>
                                      </p:to>
                                    </p:set>
                                    <p:animEffect filter="fade" transition="in">
                                      <p:cBhvr>
                                        <p:cTn dur="500"/>
                                        <p:tgtEl>
                                          <p:spTgt spid="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70"/>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7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71"/>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 name="Shape 77"/>
        <p:cNvGrpSpPr/>
        <p:nvPr/>
      </p:nvGrpSpPr>
      <p:grpSpPr>
        <a:xfrm>
          <a:off x="0" y="0"/>
          <a:ext cx="0" cy="0"/>
          <a:chOff x="0" y="0"/>
          <a:chExt cx="0" cy="0"/>
        </a:xfrm>
      </p:grpSpPr>
      <p:sp>
        <p:nvSpPr>
          <p:cNvPr id="78" name="Google Shape;78;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Foundational Principles* for Tutorials</a:t>
            </a:r>
            <a:endParaRPr/>
          </a:p>
        </p:txBody>
      </p:sp>
      <p:sp>
        <p:nvSpPr>
          <p:cNvPr id="79" name="Google Shape;79;p16"/>
          <p:cNvSpPr txBox="1"/>
          <p:nvPr/>
        </p:nvSpPr>
        <p:spPr>
          <a:xfrm>
            <a:off x="156950" y="4646400"/>
            <a:ext cx="6954600" cy="39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Open Sans"/>
                <a:ea typeface="Open Sans"/>
                <a:cs typeface="Open Sans"/>
                <a:sym typeface="Open Sans"/>
              </a:rPr>
              <a:t>*Adapted from Knowles’ Principles of Andragogy</a:t>
            </a:r>
            <a:endParaRPr>
              <a:latin typeface="Open Sans"/>
              <a:ea typeface="Open Sans"/>
              <a:cs typeface="Open Sans"/>
              <a:sym typeface="Open Sans"/>
            </a:endParaRPr>
          </a:p>
        </p:txBody>
      </p:sp>
      <p:sp>
        <p:nvSpPr>
          <p:cNvPr id="80" name="Google Shape;80;p16"/>
          <p:cNvSpPr txBox="1"/>
          <p:nvPr/>
        </p:nvSpPr>
        <p:spPr>
          <a:xfrm>
            <a:off x="2543550" y="1660923"/>
            <a:ext cx="4056900" cy="2514600"/>
          </a:xfrm>
          <a:prstGeom prst="rect">
            <a:avLst/>
          </a:prstGeom>
          <a:noFill/>
          <a:ln>
            <a:noFill/>
          </a:ln>
        </p:spPr>
        <p:txBody>
          <a:bodyPr anchorCtr="0" anchor="t" bIns="91425" lIns="91425" spcFirstLastPara="1" rIns="91425" wrap="square" tIns="91425">
            <a:noAutofit/>
          </a:bodyPr>
          <a:lstStyle/>
          <a:p>
            <a:pPr indent="-419100" lvl="0" marL="457200" rtl="0" algn="l">
              <a:lnSpc>
                <a:spcPct val="200000"/>
              </a:lnSpc>
              <a:spcBef>
                <a:spcPts val="0"/>
              </a:spcBef>
              <a:spcAft>
                <a:spcPts val="0"/>
              </a:spcAft>
              <a:buSzPts val="3000"/>
              <a:buFont typeface="Open Sans"/>
              <a:buChar char="●"/>
            </a:pPr>
            <a:r>
              <a:rPr lang="en" sz="3000">
                <a:latin typeface="Open Sans"/>
                <a:ea typeface="Open Sans"/>
                <a:cs typeface="Open Sans"/>
                <a:sym typeface="Open Sans"/>
              </a:rPr>
              <a:t>Keep it short</a:t>
            </a:r>
            <a:endParaRPr sz="3000">
              <a:latin typeface="Open Sans"/>
              <a:ea typeface="Open Sans"/>
              <a:cs typeface="Open Sans"/>
              <a:sym typeface="Open Sans"/>
            </a:endParaRPr>
          </a:p>
          <a:p>
            <a:pPr indent="-419100" lvl="0" marL="457200" rtl="0" algn="l">
              <a:lnSpc>
                <a:spcPct val="200000"/>
              </a:lnSpc>
              <a:spcBef>
                <a:spcPts val="0"/>
              </a:spcBef>
              <a:spcAft>
                <a:spcPts val="0"/>
              </a:spcAft>
              <a:buSzPts val="3000"/>
              <a:buFont typeface="Open Sans"/>
              <a:buChar char="●"/>
            </a:pPr>
            <a:r>
              <a:rPr lang="en" sz="3000">
                <a:latin typeface="Open Sans"/>
                <a:ea typeface="Open Sans"/>
                <a:cs typeface="Open Sans"/>
                <a:sym typeface="Open Sans"/>
              </a:rPr>
              <a:t>Provide context</a:t>
            </a:r>
            <a:endParaRPr sz="3000">
              <a:latin typeface="Open Sans"/>
              <a:ea typeface="Open Sans"/>
              <a:cs typeface="Open Sans"/>
              <a:sym typeface="Open Sans"/>
            </a:endParaRPr>
          </a:p>
          <a:p>
            <a:pPr indent="-419100" lvl="0" marL="457200" rtl="0" algn="l">
              <a:lnSpc>
                <a:spcPct val="200000"/>
              </a:lnSpc>
              <a:spcBef>
                <a:spcPts val="0"/>
              </a:spcBef>
              <a:spcAft>
                <a:spcPts val="0"/>
              </a:spcAft>
              <a:buSzPts val="3000"/>
              <a:buFont typeface="Open Sans"/>
              <a:buChar char="●"/>
            </a:pPr>
            <a:r>
              <a:rPr lang="en" sz="3000">
                <a:latin typeface="Open Sans"/>
                <a:ea typeface="Open Sans"/>
                <a:cs typeface="Open Sans"/>
                <a:sym typeface="Open Sans"/>
              </a:rPr>
              <a:t>Make it personal</a:t>
            </a:r>
            <a:endParaRPr sz="3000">
              <a:latin typeface="Open Sans"/>
              <a:ea typeface="Open Sans"/>
              <a:cs typeface="Open Sans"/>
              <a:sym typeface="Open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0">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 name="Shape 84"/>
        <p:cNvGrpSpPr/>
        <p:nvPr/>
      </p:nvGrpSpPr>
      <p:grpSpPr>
        <a:xfrm>
          <a:off x="0" y="0"/>
          <a:ext cx="0" cy="0"/>
          <a:chOff x="0" y="0"/>
          <a:chExt cx="0" cy="0"/>
        </a:xfrm>
      </p:grpSpPr>
      <p:sp>
        <p:nvSpPr>
          <p:cNvPr id="85" name="Google Shape;85;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Why keep it short?</a:t>
            </a:r>
            <a:endParaRPr/>
          </a:p>
        </p:txBody>
      </p:sp>
      <p:pic>
        <p:nvPicPr>
          <p:cNvPr id="86" name="Google Shape;86;p17"/>
          <p:cNvPicPr preferRelativeResize="0"/>
          <p:nvPr/>
        </p:nvPicPr>
        <p:blipFill>
          <a:blip r:embed="rId3">
            <a:alphaModFix/>
          </a:blip>
          <a:stretch>
            <a:fillRect/>
          </a:stretch>
        </p:blipFill>
        <p:spPr>
          <a:xfrm>
            <a:off x="1986011" y="1237450"/>
            <a:ext cx="5171977" cy="335592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 name="Shape 90"/>
        <p:cNvGrpSpPr/>
        <p:nvPr/>
      </p:nvGrpSpPr>
      <p:grpSpPr>
        <a:xfrm>
          <a:off x="0" y="0"/>
          <a:ext cx="0" cy="0"/>
          <a:chOff x="0" y="0"/>
          <a:chExt cx="0" cy="0"/>
        </a:xfrm>
      </p:grpSpPr>
      <p:sp>
        <p:nvSpPr>
          <p:cNvPr id="91" name="Google Shape;91;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Why keep it short?</a:t>
            </a:r>
            <a:endParaRPr/>
          </a:p>
        </p:txBody>
      </p:sp>
      <p:sp>
        <p:nvSpPr>
          <p:cNvPr id="92" name="Google Shape;92;p18"/>
          <p:cNvSpPr txBox="1"/>
          <p:nvPr/>
        </p:nvSpPr>
        <p:spPr>
          <a:xfrm>
            <a:off x="169025" y="4660550"/>
            <a:ext cx="6954600" cy="81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Open Sans"/>
                <a:ea typeface="Open Sans"/>
                <a:cs typeface="Open Sans"/>
                <a:sym typeface="Open Sans"/>
              </a:rPr>
              <a:t>“</a:t>
            </a:r>
            <a:r>
              <a:rPr lang="en">
                <a:latin typeface="Open Sans"/>
                <a:ea typeface="Open Sans"/>
                <a:cs typeface="Open Sans"/>
                <a:sym typeface="Open Sans"/>
              </a:rPr>
              <a:t>How Long Should Your Next Video Be?” Wistia, 2016</a:t>
            </a:r>
            <a:endParaRPr>
              <a:latin typeface="Open Sans"/>
              <a:ea typeface="Open Sans"/>
              <a:cs typeface="Open Sans"/>
              <a:sym typeface="Open Sans"/>
            </a:endParaRPr>
          </a:p>
        </p:txBody>
      </p:sp>
      <p:pic>
        <p:nvPicPr>
          <p:cNvPr id="93" name="Google Shape;93;p18"/>
          <p:cNvPicPr preferRelativeResize="0"/>
          <p:nvPr/>
        </p:nvPicPr>
        <p:blipFill>
          <a:blip r:embed="rId3">
            <a:alphaModFix/>
          </a:blip>
          <a:stretch>
            <a:fillRect/>
          </a:stretch>
        </p:blipFill>
        <p:spPr>
          <a:xfrm>
            <a:off x="2215750" y="1170125"/>
            <a:ext cx="4712506" cy="33380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
                                        </p:tgtEl>
                                        <p:attrNameLst>
                                          <p:attrName>style.visibility</p:attrName>
                                        </p:attrNameLst>
                                      </p:cBhvr>
                                      <p:to>
                                        <p:strVal val="visible"/>
                                      </p:to>
                                    </p:set>
                                    <p:animEffect filter="fade" transition="in">
                                      <p:cBhvr>
                                        <p:cTn dur="500"/>
                                        <p:tgtEl>
                                          <p:spTgt spid="93"/>
                                        </p:tgtEl>
                                      </p:cBhvr>
                                    </p:animEffect>
                                  </p:childTnLst>
                                </p:cTn>
                              </p:par>
                              <p:par>
                                <p:cTn fill="hold" nodeType="withEffect" presetClass="entr" presetID="10" presetSubtype="0">
                                  <p:stCondLst>
                                    <p:cond delay="0"/>
                                  </p:stCondLst>
                                  <p:childTnLst>
                                    <p:set>
                                      <p:cBhvr>
                                        <p:cTn dur="1" fill="hold">
                                          <p:stCondLst>
                                            <p:cond delay="0"/>
                                          </p:stCondLst>
                                        </p:cTn>
                                        <p:tgtEl>
                                          <p:spTgt spid="92"/>
                                        </p:tgtEl>
                                        <p:attrNameLst>
                                          <p:attrName>style.visibility</p:attrName>
                                        </p:attrNameLst>
                                      </p:cBhvr>
                                      <p:to>
                                        <p:strVal val="visible"/>
                                      </p:to>
                                    </p:set>
                                    <p:animEffect filter="fade" transition="in">
                                      <p:cBhvr>
                                        <p:cTn dur="500"/>
                                        <p:tgtEl>
                                          <p:spTgt spid="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 name="Shape 97"/>
        <p:cNvGrpSpPr/>
        <p:nvPr/>
      </p:nvGrpSpPr>
      <p:grpSpPr>
        <a:xfrm>
          <a:off x="0" y="0"/>
          <a:ext cx="0" cy="0"/>
          <a:chOff x="0" y="0"/>
          <a:chExt cx="0" cy="0"/>
        </a:xfrm>
      </p:grpSpPr>
      <p:sp>
        <p:nvSpPr>
          <p:cNvPr id="98" name="Google Shape;98;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Why provide context?</a:t>
            </a:r>
            <a:endParaRPr/>
          </a:p>
        </p:txBody>
      </p:sp>
      <p:pic>
        <p:nvPicPr>
          <p:cNvPr id="99" name="Google Shape;99;p19"/>
          <p:cNvPicPr preferRelativeResize="0"/>
          <p:nvPr/>
        </p:nvPicPr>
        <p:blipFill>
          <a:blip r:embed="rId3">
            <a:alphaModFix/>
          </a:blip>
          <a:stretch>
            <a:fillRect/>
          </a:stretch>
        </p:blipFill>
        <p:spPr>
          <a:xfrm>
            <a:off x="2111925" y="1182200"/>
            <a:ext cx="4920160" cy="3820975"/>
          </a:xfrm>
          <a:prstGeom prst="rect">
            <a:avLst/>
          </a:prstGeom>
          <a:noFill/>
          <a:ln>
            <a:noFill/>
          </a:ln>
        </p:spPr>
      </p:pic>
      <p:pic>
        <p:nvPicPr>
          <p:cNvPr id="100" name="Google Shape;100;p19"/>
          <p:cNvPicPr preferRelativeResize="0"/>
          <p:nvPr/>
        </p:nvPicPr>
        <p:blipFill>
          <a:blip r:embed="rId4">
            <a:alphaModFix/>
          </a:blip>
          <a:stretch>
            <a:fillRect/>
          </a:stretch>
        </p:blipFill>
        <p:spPr>
          <a:xfrm>
            <a:off x="1917100" y="1276450"/>
            <a:ext cx="5309825" cy="3124711"/>
          </a:xfrm>
          <a:prstGeom prst="rect">
            <a:avLst/>
          </a:prstGeom>
          <a:noFill/>
          <a:ln>
            <a:noFill/>
          </a:ln>
        </p:spPr>
      </p:pic>
      <p:sp>
        <p:nvSpPr>
          <p:cNvPr id="101" name="Google Shape;101;p19"/>
          <p:cNvSpPr txBox="1"/>
          <p:nvPr/>
        </p:nvSpPr>
        <p:spPr>
          <a:xfrm>
            <a:off x="890252" y="2194350"/>
            <a:ext cx="7363500" cy="754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
                <a:latin typeface="Open Sans"/>
                <a:ea typeface="Open Sans"/>
                <a:cs typeface="Open Sans"/>
                <a:sym typeface="Open Sans"/>
              </a:rPr>
              <a:t>Objectives/Outcomes/Competencies</a:t>
            </a:r>
            <a:endParaRPr sz="3000">
              <a:latin typeface="Open Sans"/>
              <a:ea typeface="Open Sans"/>
              <a:cs typeface="Open Sans"/>
              <a:sym typeface="Open Sans"/>
            </a:endParaRPr>
          </a:p>
        </p:txBody>
      </p:sp>
      <p:pic>
        <p:nvPicPr>
          <p:cNvPr id="102" name="Google Shape;102;p19"/>
          <p:cNvPicPr preferRelativeResize="0"/>
          <p:nvPr/>
        </p:nvPicPr>
        <p:blipFill>
          <a:blip r:embed="rId5">
            <a:alphaModFix/>
          </a:blip>
          <a:stretch>
            <a:fillRect/>
          </a:stretch>
        </p:blipFill>
        <p:spPr>
          <a:xfrm>
            <a:off x="2656999" y="1276450"/>
            <a:ext cx="3830007" cy="31247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100"/>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9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99"/>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10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101"/>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10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 name="Shape 106"/>
        <p:cNvGrpSpPr/>
        <p:nvPr/>
      </p:nvGrpSpPr>
      <p:grpSpPr>
        <a:xfrm>
          <a:off x="0" y="0"/>
          <a:ext cx="0" cy="0"/>
          <a:chOff x="0" y="0"/>
          <a:chExt cx="0" cy="0"/>
        </a:xfrm>
      </p:grpSpPr>
      <p:sp>
        <p:nvSpPr>
          <p:cNvPr id="107" name="Google Shape;107;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Why make it personal?</a:t>
            </a:r>
            <a:endParaRPr/>
          </a:p>
        </p:txBody>
      </p:sp>
      <p:pic>
        <p:nvPicPr>
          <p:cNvPr id="108" name="Google Shape;108;p20"/>
          <p:cNvPicPr preferRelativeResize="0"/>
          <p:nvPr/>
        </p:nvPicPr>
        <p:blipFill>
          <a:blip r:embed="rId3">
            <a:alphaModFix/>
          </a:blip>
          <a:stretch>
            <a:fillRect/>
          </a:stretch>
        </p:blipFill>
        <p:spPr>
          <a:xfrm>
            <a:off x="2661513" y="1194275"/>
            <a:ext cx="3820976" cy="3820976"/>
          </a:xfrm>
          <a:prstGeom prst="rect">
            <a:avLst/>
          </a:prstGeom>
          <a:noFill/>
          <a:ln>
            <a:noFill/>
          </a:ln>
        </p:spPr>
      </p:pic>
      <p:sp>
        <p:nvSpPr>
          <p:cNvPr id="109" name="Google Shape;109;p20"/>
          <p:cNvSpPr/>
          <p:nvPr/>
        </p:nvSpPr>
        <p:spPr>
          <a:xfrm>
            <a:off x="4698600" y="445025"/>
            <a:ext cx="3331200" cy="1649400"/>
          </a:xfrm>
          <a:prstGeom prst="wedgeRoundRectCallout">
            <a:avLst>
              <a:gd fmla="val -50651" name="adj1"/>
              <a:gd fmla="val 86177" name="adj2"/>
              <a:gd fmla="val 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800">
                <a:latin typeface="Open Sans"/>
                <a:ea typeface="Open Sans"/>
                <a:cs typeface="Open Sans"/>
                <a:sym typeface="Open Sans"/>
              </a:rPr>
              <a:t>Have you completed the Blood Borne Pathogens module yet? I was really drawn to it!</a:t>
            </a:r>
            <a:endParaRPr sz="1800">
              <a:latin typeface="Open Sans"/>
              <a:ea typeface="Open Sans"/>
              <a:cs typeface="Open Sans"/>
              <a:sym typeface="Open Sans"/>
            </a:endParaRPr>
          </a:p>
        </p:txBody>
      </p:sp>
      <p:pic>
        <p:nvPicPr>
          <p:cNvPr id="110" name="Google Shape;110;p20"/>
          <p:cNvPicPr preferRelativeResize="0"/>
          <p:nvPr/>
        </p:nvPicPr>
        <p:blipFill rotWithShape="1">
          <a:blip r:embed="rId4">
            <a:alphaModFix/>
          </a:blip>
          <a:srcRect b="7338" l="0" r="0" t="0"/>
          <a:stretch/>
        </p:blipFill>
        <p:spPr>
          <a:xfrm>
            <a:off x="2734020" y="1263850"/>
            <a:ext cx="3679075" cy="3681801"/>
          </a:xfrm>
          <a:prstGeom prst="rect">
            <a:avLst/>
          </a:prstGeom>
          <a:noFill/>
          <a:ln>
            <a:noFill/>
          </a:ln>
        </p:spPr>
      </p:pic>
      <p:cxnSp>
        <p:nvCxnSpPr>
          <p:cNvPr id="111" name="Google Shape;111;p20"/>
          <p:cNvCxnSpPr/>
          <p:nvPr/>
        </p:nvCxnSpPr>
        <p:spPr>
          <a:xfrm rot="10800000">
            <a:off x="4573550" y="2513750"/>
            <a:ext cx="0" cy="570000"/>
          </a:xfrm>
          <a:prstGeom prst="straightConnector1">
            <a:avLst/>
          </a:prstGeom>
          <a:noFill/>
          <a:ln cap="flat" cmpd="sng" w="38100">
            <a:solidFill>
              <a:schemeClr val="dk2"/>
            </a:solidFill>
            <a:prstDash val="solid"/>
            <a:round/>
            <a:headEnd len="med" w="med" type="none"/>
            <a:tailEnd len="med" w="med" type="triangle"/>
          </a:ln>
        </p:spPr>
      </p:cxnSp>
      <p:cxnSp>
        <p:nvCxnSpPr>
          <p:cNvPr id="112" name="Google Shape;112;p20"/>
          <p:cNvCxnSpPr/>
          <p:nvPr/>
        </p:nvCxnSpPr>
        <p:spPr>
          <a:xfrm>
            <a:off x="4573550" y="3083750"/>
            <a:ext cx="945300" cy="13800"/>
          </a:xfrm>
          <a:prstGeom prst="straightConnector1">
            <a:avLst/>
          </a:prstGeom>
          <a:noFill/>
          <a:ln cap="flat" cmpd="sng" w="38100">
            <a:solidFill>
              <a:schemeClr val="dk2"/>
            </a:solidFill>
            <a:prstDash val="solid"/>
            <a:round/>
            <a:headEnd len="med" w="med" type="none"/>
            <a:tailEnd len="med" w="med" type="triangle"/>
          </a:ln>
        </p:spPr>
      </p:cxnSp>
      <p:cxnSp>
        <p:nvCxnSpPr>
          <p:cNvPr id="113" name="Google Shape;113;p20"/>
          <p:cNvCxnSpPr/>
          <p:nvPr/>
        </p:nvCxnSpPr>
        <p:spPr>
          <a:xfrm flipH="1" rot="10800000">
            <a:off x="4573550" y="2249750"/>
            <a:ext cx="542100" cy="834000"/>
          </a:xfrm>
          <a:prstGeom prst="straightConnector1">
            <a:avLst/>
          </a:prstGeom>
          <a:noFill/>
          <a:ln cap="flat" cmpd="sng" w="38100">
            <a:solidFill>
              <a:schemeClr val="dk2"/>
            </a:solidFill>
            <a:prstDash val="solid"/>
            <a:round/>
            <a:headEnd len="med" w="med" type="none"/>
            <a:tailEnd len="med" w="med" type="triangle"/>
          </a:ln>
        </p:spPr>
      </p:cxnSp>
      <p:pic>
        <p:nvPicPr>
          <p:cNvPr descr="Image result for juul cuul school" id="114" name="Google Shape;114;p20"/>
          <p:cNvPicPr preferRelativeResize="0"/>
          <p:nvPr/>
        </p:nvPicPr>
        <p:blipFill>
          <a:blip r:embed="rId5">
            <a:alphaModFix/>
          </a:blip>
          <a:stretch>
            <a:fillRect/>
          </a:stretch>
        </p:blipFill>
        <p:spPr>
          <a:xfrm>
            <a:off x="1563" y="571500"/>
            <a:ext cx="9144000" cy="4572000"/>
          </a:xfrm>
          <a:prstGeom prst="rect">
            <a:avLst/>
          </a:prstGeom>
          <a:noFill/>
          <a:ln>
            <a:noFill/>
          </a:ln>
        </p:spPr>
      </p:pic>
      <p:sp>
        <p:nvSpPr>
          <p:cNvPr id="115" name="Google Shape;115;p20"/>
          <p:cNvSpPr txBox="1"/>
          <p:nvPr/>
        </p:nvSpPr>
        <p:spPr>
          <a:xfrm>
            <a:off x="2181000" y="1721288"/>
            <a:ext cx="4782000" cy="2738700"/>
          </a:xfrm>
          <a:prstGeom prst="rect">
            <a:avLst/>
          </a:prstGeom>
          <a:noFill/>
          <a:ln>
            <a:noFill/>
          </a:ln>
        </p:spPr>
        <p:txBody>
          <a:bodyPr anchorCtr="0" anchor="t" bIns="91425" lIns="91425" spcFirstLastPara="1" rIns="91425" wrap="square" tIns="91425">
            <a:noAutofit/>
          </a:bodyPr>
          <a:lstStyle/>
          <a:p>
            <a:pPr indent="-419100" lvl="0" marL="457200" rtl="0" algn="l">
              <a:lnSpc>
                <a:spcPct val="200000"/>
              </a:lnSpc>
              <a:spcBef>
                <a:spcPts val="0"/>
              </a:spcBef>
              <a:spcAft>
                <a:spcPts val="0"/>
              </a:spcAft>
              <a:buSzPts val="3000"/>
              <a:buFont typeface="Open Sans"/>
              <a:buChar char="●"/>
            </a:pPr>
            <a:r>
              <a:rPr lang="en" sz="3000">
                <a:latin typeface="Open Sans"/>
                <a:ea typeface="Open Sans"/>
                <a:cs typeface="Open Sans"/>
                <a:sym typeface="Open Sans"/>
              </a:rPr>
              <a:t>List audience</a:t>
            </a:r>
            <a:endParaRPr sz="3000">
              <a:latin typeface="Open Sans"/>
              <a:ea typeface="Open Sans"/>
              <a:cs typeface="Open Sans"/>
              <a:sym typeface="Open Sans"/>
            </a:endParaRPr>
          </a:p>
          <a:p>
            <a:pPr indent="-419100" lvl="0" marL="457200" rtl="0" algn="l">
              <a:lnSpc>
                <a:spcPct val="200000"/>
              </a:lnSpc>
              <a:spcBef>
                <a:spcPts val="0"/>
              </a:spcBef>
              <a:spcAft>
                <a:spcPts val="0"/>
              </a:spcAft>
              <a:buSzPts val="3000"/>
              <a:buFont typeface="Open Sans"/>
              <a:buChar char="●"/>
            </a:pPr>
            <a:r>
              <a:rPr lang="en" sz="3000">
                <a:latin typeface="Open Sans"/>
                <a:ea typeface="Open Sans"/>
                <a:cs typeface="Open Sans"/>
                <a:sym typeface="Open Sans"/>
              </a:rPr>
              <a:t>Anticipate preferences</a:t>
            </a:r>
            <a:endParaRPr sz="3000">
              <a:latin typeface="Open Sans"/>
              <a:ea typeface="Open Sans"/>
              <a:cs typeface="Open Sans"/>
              <a:sym typeface="Open Sans"/>
            </a:endParaRPr>
          </a:p>
        </p:txBody>
      </p:sp>
      <p:sp>
        <p:nvSpPr>
          <p:cNvPr id="116" name="Google Shape;116;p20"/>
          <p:cNvSpPr txBox="1"/>
          <p:nvPr/>
        </p:nvSpPr>
        <p:spPr>
          <a:xfrm>
            <a:off x="2181000" y="1735400"/>
            <a:ext cx="4782000" cy="2738700"/>
          </a:xfrm>
          <a:prstGeom prst="rect">
            <a:avLst/>
          </a:prstGeom>
          <a:noFill/>
          <a:ln>
            <a:noFill/>
          </a:ln>
        </p:spPr>
        <p:txBody>
          <a:bodyPr anchorCtr="0" anchor="t" bIns="91425" lIns="91425" spcFirstLastPara="1" rIns="91425" wrap="square" tIns="91425">
            <a:noAutofit/>
          </a:bodyPr>
          <a:lstStyle/>
          <a:p>
            <a:pPr indent="-419100" lvl="0" marL="457200" rtl="0" algn="l">
              <a:lnSpc>
                <a:spcPct val="200000"/>
              </a:lnSpc>
              <a:spcBef>
                <a:spcPts val="0"/>
              </a:spcBef>
              <a:spcAft>
                <a:spcPts val="0"/>
              </a:spcAft>
              <a:buSzPts val="3000"/>
              <a:buFont typeface="Open Sans"/>
              <a:buChar char="●"/>
            </a:pPr>
            <a:r>
              <a:rPr lang="en" sz="3000">
                <a:latin typeface="Open Sans"/>
                <a:ea typeface="Open Sans"/>
                <a:cs typeface="Open Sans"/>
                <a:sym typeface="Open Sans"/>
              </a:rPr>
              <a:t>List audience</a:t>
            </a:r>
            <a:endParaRPr sz="3000">
              <a:latin typeface="Open Sans"/>
              <a:ea typeface="Open Sans"/>
              <a:cs typeface="Open Sans"/>
              <a:sym typeface="Open Sans"/>
            </a:endParaRPr>
          </a:p>
          <a:p>
            <a:pPr indent="-419100" lvl="0" marL="457200" rtl="0" algn="l">
              <a:lnSpc>
                <a:spcPct val="200000"/>
              </a:lnSpc>
              <a:spcBef>
                <a:spcPts val="0"/>
              </a:spcBef>
              <a:spcAft>
                <a:spcPts val="0"/>
              </a:spcAft>
              <a:buSzPts val="3000"/>
              <a:buFont typeface="Open Sans"/>
              <a:buChar char="●"/>
            </a:pPr>
            <a:r>
              <a:rPr lang="en" sz="3000">
                <a:latin typeface="Open Sans"/>
                <a:ea typeface="Open Sans"/>
                <a:cs typeface="Open Sans"/>
                <a:sym typeface="Open Sans"/>
              </a:rPr>
              <a:t>Anticipate preferences</a:t>
            </a:r>
            <a:endParaRPr sz="3000">
              <a:latin typeface="Open Sans"/>
              <a:ea typeface="Open Sans"/>
              <a:cs typeface="Open Sans"/>
              <a:sym typeface="Open Sans"/>
            </a:endParaRPr>
          </a:p>
          <a:p>
            <a:pPr indent="-419100" lvl="0" marL="457200" rtl="0" algn="l">
              <a:lnSpc>
                <a:spcPct val="200000"/>
              </a:lnSpc>
              <a:spcBef>
                <a:spcPts val="0"/>
              </a:spcBef>
              <a:spcAft>
                <a:spcPts val="0"/>
              </a:spcAft>
              <a:buSzPts val="3000"/>
              <a:buFont typeface="Open Sans"/>
              <a:buChar char="●"/>
            </a:pPr>
            <a:r>
              <a:rPr lang="en" sz="3000">
                <a:latin typeface="Open Sans"/>
                <a:ea typeface="Open Sans"/>
                <a:cs typeface="Open Sans"/>
                <a:sym typeface="Open Sans"/>
              </a:rPr>
              <a:t>Add personality</a:t>
            </a:r>
            <a:endParaRPr sz="3000">
              <a:latin typeface="Open Sans"/>
              <a:ea typeface="Open Sans"/>
              <a:cs typeface="Open Sans"/>
              <a:sym typeface="Open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108"/>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109"/>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11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12"/>
                                        </p:tgtEl>
                                      </p:cBhvr>
                                    </p:animEffect>
                                    <p:set>
                                      <p:cBhvr>
                                        <p:cTn dur="1" fill="hold">
                                          <p:stCondLst>
                                            <p:cond delay="500"/>
                                          </p:stCondLst>
                                        </p:cTn>
                                        <p:tgtEl>
                                          <p:spTgt spid="112"/>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113"/>
                                        </p:tgtEl>
                                        <p:attrNameLst>
                                          <p:attrName>style.visibility</p:attrName>
                                        </p:attrNameLst>
                                      </p:cBhvr>
                                      <p:to>
                                        <p:strVal val="visible"/>
                                      </p:to>
                                    </p:set>
                                    <p:animEffect filter="fade" transition="in">
                                      <p:cBhvr>
                                        <p:cTn dur="500"/>
                                        <p:tgtEl>
                                          <p:spTgt spid="1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113"/>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111"/>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11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xEl>
                                              <p:pRg end="0" st="0"/>
                                            </p:txEl>
                                          </p:spTgt>
                                        </p:tgtEl>
                                        <p:attrNameLst>
                                          <p:attrName>style.visibility</p:attrName>
                                        </p:attrNameLst>
                                      </p:cBhvr>
                                      <p:to>
                                        <p:strVal val="visible"/>
                                      </p:to>
                                    </p:set>
                                    <p:animEffect filter="fade" transition="in">
                                      <p:cBhvr>
                                        <p:cTn dur="500"/>
                                        <p:tgtEl>
                                          <p:spTgt spid="11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xEl>
                                              <p:pRg end="1" st="1"/>
                                            </p:txEl>
                                          </p:spTgt>
                                        </p:tgtEl>
                                        <p:attrNameLst>
                                          <p:attrName>style.visibility</p:attrName>
                                        </p:attrNameLst>
                                      </p:cBhvr>
                                      <p:to>
                                        <p:strVal val="visible"/>
                                      </p:to>
                                    </p:set>
                                    <p:animEffect filter="fade" transition="in">
                                      <p:cBhvr>
                                        <p:cTn dur="500"/>
                                        <p:tgtEl>
                                          <p:spTgt spid="11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4"/>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0"/>
                                          </p:stCondLst>
                                        </p:cTn>
                                        <p:tgtEl>
                                          <p:spTgt spid="11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114"/>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11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sp>
        <p:nvSpPr>
          <p:cNvPr id="121" name="Google Shape;121;p21"/>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Inspiration Time!</a:t>
            </a:r>
            <a:endParaRPr/>
          </a:p>
        </p:txBody>
      </p:sp>
    </p:spTree>
  </p:cSld>
  <p:clrMapOvr>
    <a:masterClrMapping/>
  </p:clrMapOvr>
</p:sld>
</file>

<file path=ppt/theme/theme1.xml><?xml version="1.0" encoding="utf-8"?>
<a:theme xmlns:a="http://schemas.openxmlformats.org/drawingml/2006/main" xmlns:r="http://schemas.openxmlformats.org/officeDocument/2006/relationships" name="Niche Academy">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