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2"/>
  </p:notesMasterIdLst>
  <p:sldIdLst>
    <p:sldId id="262" r:id="rId2"/>
    <p:sldId id="256" r:id="rId3"/>
    <p:sldId id="263" r:id="rId4"/>
    <p:sldId id="258" r:id="rId5"/>
    <p:sldId id="303" r:id="rId6"/>
    <p:sldId id="289" r:id="rId7"/>
    <p:sldId id="290" r:id="rId8"/>
    <p:sldId id="292" r:id="rId9"/>
    <p:sldId id="294" r:id="rId10"/>
    <p:sldId id="259" r:id="rId11"/>
    <p:sldId id="288" r:id="rId12"/>
    <p:sldId id="260" r:id="rId13"/>
    <p:sldId id="302" r:id="rId14"/>
    <p:sldId id="273" r:id="rId15"/>
    <p:sldId id="274" r:id="rId16"/>
    <p:sldId id="269" r:id="rId17"/>
    <p:sldId id="261" r:id="rId18"/>
    <p:sldId id="295" r:id="rId19"/>
    <p:sldId id="275" r:id="rId20"/>
    <p:sldId id="276" r:id="rId21"/>
    <p:sldId id="277" r:id="rId22"/>
    <p:sldId id="297" r:id="rId23"/>
    <p:sldId id="304" r:id="rId24"/>
    <p:sldId id="298" r:id="rId25"/>
    <p:sldId id="299" r:id="rId26"/>
    <p:sldId id="300" r:id="rId27"/>
    <p:sldId id="301" r:id="rId28"/>
    <p:sldId id="281" r:id="rId29"/>
    <p:sldId id="279" r:id="rId30"/>
    <p:sldId id="287" r:id="rId3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84930" autoAdjust="0"/>
  </p:normalViewPr>
  <p:slideViewPr>
    <p:cSldViewPr snapToGrid="0">
      <p:cViewPr varScale="1">
        <p:scale>
          <a:sx n="54" d="100"/>
          <a:sy n="54" d="100"/>
        </p:scale>
        <p:origin x="1080" y="4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B67CA1F-B7F2-411C-AD9B-1BB14DB03226}" type="datetimeFigureOut">
              <a:rPr lang="en-US" smtClean="0"/>
              <a:t>10/3/2019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6A6BC13-D5A4-421B-AE80-51710E92EB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09329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A6BC13-D5A4-421B-AE80-51710E92EB34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089141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531829-13E5-493E-A1E7-33698864A38C}" type="datetimeFigureOut">
              <a:rPr lang="en-US" smtClean="0"/>
              <a:t>10/3/2019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B16978-8F8B-49FD-AFBB-2C1B7E349D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48065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531829-13E5-493E-A1E7-33698864A38C}" type="datetimeFigureOut">
              <a:rPr lang="en-US" smtClean="0"/>
              <a:t>10/3/2019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B16978-8F8B-49FD-AFBB-2C1B7E349D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99116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531829-13E5-493E-A1E7-33698864A38C}" type="datetimeFigureOut">
              <a:rPr lang="en-US" smtClean="0"/>
              <a:t>10/3/2019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B16978-8F8B-49FD-AFBB-2C1B7E349D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41778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531829-13E5-493E-A1E7-33698864A38C}" type="datetimeFigureOut">
              <a:rPr lang="en-US" smtClean="0"/>
              <a:t>10/3/2019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B16978-8F8B-49FD-AFBB-2C1B7E349D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75476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531829-13E5-493E-A1E7-33698864A38C}" type="datetimeFigureOut">
              <a:rPr lang="en-US" smtClean="0"/>
              <a:t>10/3/2019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B16978-8F8B-49FD-AFBB-2C1B7E349D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71400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531829-13E5-493E-A1E7-33698864A38C}" type="datetimeFigureOut">
              <a:rPr lang="en-US" smtClean="0"/>
              <a:t>10/3/2019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B16978-8F8B-49FD-AFBB-2C1B7E349D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6120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531829-13E5-493E-A1E7-33698864A38C}" type="datetimeFigureOut">
              <a:rPr lang="en-US" smtClean="0"/>
              <a:t>10/3/2019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B16978-8F8B-49FD-AFBB-2C1B7E349D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50062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531829-13E5-493E-A1E7-33698864A38C}" type="datetimeFigureOut">
              <a:rPr lang="en-US" smtClean="0"/>
              <a:t>10/3/2019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B16978-8F8B-49FD-AFBB-2C1B7E349D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93417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531829-13E5-493E-A1E7-33698864A38C}" type="datetimeFigureOut">
              <a:rPr lang="en-US" smtClean="0"/>
              <a:t>10/3/2019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B16978-8F8B-49FD-AFBB-2C1B7E349D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27099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531829-13E5-493E-A1E7-33698864A38C}" type="datetimeFigureOut">
              <a:rPr lang="en-US" smtClean="0"/>
              <a:t>10/3/2019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B16978-8F8B-49FD-AFBB-2C1B7E349D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35358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531829-13E5-493E-A1E7-33698864A38C}" type="datetimeFigureOut">
              <a:rPr lang="en-US" smtClean="0"/>
              <a:t>10/3/2019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B16978-8F8B-49FD-AFBB-2C1B7E349D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95484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8531829-13E5-493E-A1E7-33698864A38C}" type="datetimeFigureOut">
              <a:rPr lang="en-US" smtClean="0"/>
              <a:t>10/3/2019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B16978-8F8B-49FD-AFBB-2C1B7E349D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09398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hyperlink" Target="https://andyblackassociates.co.uk/wp-content/uploads/2015/06/fakenewsfinal.pdf" TargetMode="Externa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hyperlink" Target="https://www.flickr.com/photos/publicdomainreview/33030479845" TargetMode="Externa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hicagotribune.com/news/nationworld/ct-alex-jones-pizzagate-apology-20170324-story.html" TargetMode="External"/><Relationship Id="rId2" Type="http://schemas.openxmlformats.org/officeDocument/2006/relationships/hyperlink" Target="https://web.stanford.edu/~gentzkow/research/fakenews.pdf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www.cnn.com/2016/06/30/health/americans-screen-time-nielsen/" TargetMode="External"/><Relationship Id="rId4" Type="http://schemas.openxmlformats.org/officeDocument/2006/relationships/hyperlink" Target="http://www.politifact.com/truth-o-meter/article/2016/dec/13/2016-lie-year-fake-news/" TargetMode="Externa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washingtonpost.com/news/the-intersect/wp/2016/11/18/this-is-how-the-internets-fake-news-writers-make-money/?utm_term=.43c3d046a1e5" TargetMode="External"/><Relationship Id="rId2" Type="http://schemas.openxmlformats.org/officeDocument/2006/relationships/hyperlink" Target="http://www.journalism.org/2016/07/07/pathways-to-news/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pewinternet.org/fact-sheet/internet-broadband/" TargetMode="Externa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hyperlink" Target="https://sheg.stanford.edu/upload/V3LessonPlans/Executive%20Summary%2011.21.16.pdf" TargetMode="External"/><Relationship Id="rId2" Type="http://schemas.openxmlformats.org/officeDocument/2006/relationships/hyperlink" Target="http://www.electproject.org/2016g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558140" y="463138"/>
            <a:ext cx="11091553" cy="5902036"/>
          </a:xfrm>
          <a:prstGeom prst="rect">
            <a:avLst/>
          </a:prstGeom>
          <a:solidFill>
            <a:schemeClr val="bg1"/>
          </a:solidFill>
          <a:ln w="508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9340" y="1522378"/>
            <a:ext cx="10515600" cy="1325563"/>
          </a:xfrm>
        </p:spPr>
        <p:txBody>
          <a:bodyPr>
            <a:noAutofit/>
          </a:bodyPr>
          <a:lstStyle/>
          <a:p>
            <a:pPr algn="ctr">
              <a:spcBef>
                <a:spcPts val="600"/>
              </a:spcBef>
              <a:spcAft>
                <a:spcPts val="1200"/>
              </a:spcAft>
            </a:pPr>
            <a:r>
              <a:rPr lang="en-US" b="1" dirty="0">
                <a:solidFill>
                  <a:schemeClr val="accent5">
                    <a:lumMod val="50000"/>
                  </a:schemeClr>
                </a:solidFill>
                <a:latin typeface="+mn-lt"/>
              </a:rPr>
              <a:t>Information Literacy &amp; Libraries </a:t>
            </a:r>
            <a:br>
              <a:rPr lang="en-US" b="1" dirty="0">
                <a:solidFill>
                  <a:schemeClr val="accent5">
                    <a:lumMod val="50000"/>
                  </a:schemeClr>
                </a:solidFill>
                <a:latin typeface="+mn-lt"/>
              </a:rPr>
            </a:br>
            <a:r>
              <a:rPr lang="en-US" b="1" dirty="0">
                <a:solidFill>
                  <a:schemeClr val="accent5">
                    <a:lumMod val="50000"/>
                  </a:schemeClr>
                </a:solidFill>
                <a:latin typeface="+mn-lt"/>
              </a:rPr>
              <a:t>in the Age of Fake News</a:t>
            </a:r>
            <a:br>
              <a:rPr lang="en-US" b="1" dirty="0">
                <a:solidFill>
                  <a:schemeClr val="accent5">
                    <a:lumMod val="50000"/>
                  </a:schemeClr>
                </a:solidFill>
                <a:latin typeface="+mn-lt"/>
              </a:rPr>
            </a:br>
            <a:br>
              <a:rPr lang="en-US" sz="600" b="1" dirty="0">
                <a:solidFill>
                  <a:schemeClr val="accent5">
                    <a:lumMod val="50000"/>
                  </a:schemeClr>
                </a:solidFill>
              </a:rPr>
            </a:br>
            <a:br>
              <a:rPr lang="en-US" sz="600" b="1" dirty="0">
                <a:solidFill>
                  <a:schemeClr val="accent5">
                    <a:lumMod val="50000"/>
                  </a:schemeClr>
                </a:solidFill>
              </a:rPr>
            </a:br>
            <a:r>
              <a:rPr lang="en-US" sz="3600" b="1" dirty="0">
                <a:solidFill>
                  <a:schemeClr val="accent2">
                    <a:lumMod val="75000"/>
                  </a:schemeClr>
                </a:solidFill>
                <a:latin typeface="+mn-lt"/>
              </a:rPr>
              <a:t>Denise E. Agosto, Ph.D.</a:t>
            </a:r>
            <a:br>
              <a:rPr lang="en-US" sz="3600" b="1" dirty="0">
                <a:solidFill>
                  <a:schemeClr val="accent2">
                    <a:lumMod val="75000"/>
                  </a:schemeClr>
                </a:solidFill>
                <a:latin typeface="+mn-lt"/>
              </a:rPr>
            </a:br>
            <a:r>
              <a:rPr lang="en-US" sz="3600" b="1" dirty="0">
                <a:solidFill>
                  <a:schemeClr val="accent2">
                    <a:lumMod val="75000"/>
                  </a:schemeClr>
                </a:solidFill>
                <a:latin typeface="+mn-lt"/>
              </a:rPr>
              <a:t>Drexel University</a:t>
            </a:r>
            <a:br>
              <a:rPr lang="en-US" sz="3600" b="1" dirty="0">
                <a:solidFill>
                  <a:schemeClr val="accent2">
                    <a:lumMod val="75000"/>
                  </a:schemeClr>
                </a:solidFill>
                <a:latin typeface="+mn-lt"/>
              </a:rPr>
            </a:br>
            <a:endParaRPr lang="en-US" sz="3600" dirty="0">
              <a:solidFill>
                <a:schemeClr val="accent2">
                  <a:lumMod val="75000"/>
                </a:schemeClr>
              </a:solidFill>
              <a:latin typeface="+mn-lt"/>
            </a:endParaRPr>
          </a:p>
        </p:txBody>
      </p:sp>
      <p:pic>
        <p:nvPicPr>
          <p:cNvPr id="1026" name="Picture 2" descr="https://images-na.ssl-images-amazon.com/images/I/51nOoEzeD9L._SX329_BO1,204,203,200_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46221" y="3167029"/>
            <a:ext cx="1819640" cy="2743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5128157" y="4455413"/>
            <a:ext cx="260421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/>
              <a:t>Based on the book!</a:t>
            </a:r>
          </a:p>
        </p:txBody>
      </p:sp>
      <p:cxnSp>
        <p:nvCxnSpPr>
          <p:cNvPr id="11" name="Straight Arrow Connector 10"/>
          <p:cNvCxnSpPr>
            <a:cxnSpLocks/>
          </p:cNvCxnSpPr>
          <p:nvPr/>
        </p:nvCxnSpPr>
        <p:spPr>
          <a:xfrm>
            <a:off x="7186111" y="4857007"/>
            <a:ext cx="1518501" cy="522515"/>
          </a:xfrm>
          <a:prstGeom prst="straightConnector1">
            <a:avLst/>
          </a:prstGeom>
          <a:ln w="158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>
            <a:extLst>
              <a:ext uri="{FF2B5EF4-FFF2-40B4-BE49-F238E27FC236}">
                <a16:creationId xmlns:a16="http://schemas.microsoft.com/office/drawing/2014/main" id="{18174072-4099-4D27-88C2-6BF43DD78EC1}"/>
              </a:ext>
            </a:extLst>
          </p:cNvPr>
          <p:cNvSpPr txBox="1"/>
          <p:nvPr/>
        </p:nvSpPr>
        <p:spPr>
          <a:xfrm>
            <a:off x="768930" y="5379519"/>
            <a:ext cx="382682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accent5">
                    <a:lumMod val="50000"/>
                  </a:schemeClr>
                </a:solidFill>
              </a:rPr>
              <a:t>Niche Academy</a:t>
            </a:r>
          </a:p>
          <a:p>
            <a:r>
              <a:rPr lang="en-US" sz="2400" b="1" dirty="0">
                <a:solidFill>
                  <a:schemeClr val="accent5">
                    <a:lumMod val="50000"/>
                  </a:schemeClr>
                </a:solidFill>
              </a:rPr>
              <a:t>November 15, 2019</a:t>
            </a:r>
          </a:p>
        </p:txBody>
      </p:sp>
    </p:spTree>
    <p:extLst>
      <p:ext uri="{BB962C8B-B14F-4D97-AF65-F5344CB8AC3E}">
        <p14:creationId xmlns:p14="http://schemas.microsoft.com/office/powerpoint/2010/main" val="129196337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82104" y="749447"/>
            <a:ext cx="9031014" cy="1325563"/>
          </a:xfrm>
        </p:spPr>
        <p:txBody>
          <a:bodyPr/>
          <a:lstStyle/>
          <a:p>
            <a:r>
              <a:rPr lang="en-US" sz="4800" b="1" dirty="0"/>
              <a:t>Not so fast!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89878" y="1789905"/>
            <a:ext cx="8781639" cy="4225097"/>
          </a:xfrm>
        </p:spPr>
        <p:txBody>
          <a:bodyPr>
            <a:noAutofit/>
          </a:bodyPr>
          <a:lstStyle/>
          <a:p>
            <a:pPr marL="0" indent="0">
              <a:buNone/>
            </a:pPr>
            <a:endParaRPr lang="en-US" sz="2700" dirty="0"/>
          </a:p>
          <a:p>
            <a:pPr marL="0" indent="0">
              <a:buNone/>
            </a:pPr>
            <a:r>
              <a:rPr lang="en-US" sz="2700" dirty="0"/>
              <a:t>Simple definitions obscure important nuances: </a:t>
            </a:r>
          </a:p>
          <a:p>
            <a:pPr lvl="1"/>
            <a:r>
              <a:rPr lang="en-US" sz="2700" dirty="0"/>
              <a:t>intentions (intentional/unintentional) </a:t>
            </a:r>
          </a:p>
          <a:p>
            <a:pPr lvl="1"/>
            <a:r>
              <a:rPr lang="en-US" sz="2700" dirty="0"/>
              <a:t>motivations (profit, ideology, parody, satire, humor, bias/prejudice/hate) </a:t>
            </a:r>
          </a:p>
          <a:p>
            <a:pPr lvl="1"/>
            <a:r>
              <a:rPr lang="en-US" sz="2700" dirty="0"/>
              <a:t>belief (degree to which the sender believes that the content is true, accurate, beneficial, etc.)</a:t>
            </a:r>
          </a:p>
          <a:p>
            <a:pPr marL="0" indent="0">
              <a:buNone/>
            </a:pPr>
            <a:endParaRPr lang="en-US" sz="1000" dirty="0"/>
          </a:p>
          <a:p>
            <a:pPr marL="0" indent="0">
              <a:buNone/>
            </a:pPr>
            <a:r>
              <a:rPr lang="en-US" sz="2700" dirty="0"/>
              <a:t>Problems with the term itself:</a:t>
            </a:r>
          </a:p>
          <a:p>
            <a:pPr lvl="1"/>
            <a:r>
              <a:rPr lang="en-US" sz="2700" dirty="0"/>
              <a:t>troublesome partisan associations (Ah, Kentucky!)</a:t>
            </a:r>
          </a:p>
          <a:p>
            <a:pPr lvl="1"/>
            <a:r>
              <a:rPr lang="en-US" sz="2700" dirty="0"/>
              <a:t>dismissiveness </a:t>
            </a:r>
          </a:p>
          <a:p>
            <a:pPr marL="0" indent="0">
              <a:buNone/>
            </a:pPr>
            <a:endParaRPr lang="en-US" sz="2700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88087" y="358309"/>
            <a:ext cx="4002206" cy="21031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918553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98799" y="4786194"/>
            <a:ext cx="10515600" cy="1500187"/>
          </a:xfrm>
        </p:spPr>
        <p:txBody>
          <a:bodyPr>
            <a:normAutofit lnSpcReduction="10000"/>
          </a:bodyPr>
          <a:lstStyle/>
          <a:p>
            <a:endParaRPr lang="en-US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r>
              <a:rPr lang="en-US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Verstraete</a:t>
            </a:r>
            <a:r>
              <a:rPr lang="en-US" dirty="0">
                <a:solidFill>
                  <a:schemeClr val="tx1">
                    <a:lumMod val="95000"/>
                    <a:lumOff val="5000"/>
                  </a:schemeClr>
                </a:solidFill>
              </a:rPr>
              <a:t>, M., </a:t>
            </a:r>
            <a:r>
              <a:rPr lang="en-US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Bambauer</a:t>
            </a:r>
            <a:r>
              <a:rPr lang="en-US" dirty="0">
                <a:solidFill>
                  <a:schemeClr val="tx1">
                    <a:lumMod val="95000"/>
                    <a:lumOff val="5000"/>
                  </a:schemeClr>
                </a:solidFill>
              </a:rPr>
              <a:t>, D. E., &amp; </a:t>
            </a:r>
            <a:r>
              <a:rPr lang="en-US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Bambauer</a:t>
            </a:r>
            <a:r>
              <a:rPr lang="en-US" dirty="0">
                <a:solidFill>
                  <a:schemeClr val="tx1">
                    <a:lumMod val="95000"/>
                    <a:lumOff val="5000"/>
                  </a:schemeClr>
                </a:solidFill>
              </a:rPr>
              <a:t>, J. R. (2017). Identifying and countering fake news, University of Arizona, </a:t>
            </a:r>
            <a:r>
              <a:rPr lang="en-US" dirty="0">
                <a:solidFill>
                  <a:schemeClr val="tx1">
                    <a:lumMod val="95000"/>
                    <a:lumOff val="5000"/>
                  </a:schemeClr>
                </a:solidFill>
                <a:hlinkClick r:id="rId2"/>
              </a:rPr>
              <a:t>https://andyblackassociates.co.uk/wp-content/uploads/2015/06/fakenewsfinal.pdf</a:t>
            </a:r>
            <a:r>
              <a:rPr lang="en-US" dirty="0">
                <a:solidFill>
                  <a:schemeClr val="tx1">
                    <a:lumMod val="95000"/>
                    <a:lumOff val="5000"/>
                  </a:schemeClr>
                </a:solidFill>
              </a:rPr>
              <a:t>. </a:t>
            </a:r>
          </a:p>
        </p:txBody>
      </p:sp>
      <p:pic>
        <p:nvPicPr>
          <p:cNvPr id="4" name="Content Placeholder 25"/>
          <p:cNvPicPr>
            <a:picLocks noGrp="1" noChangeAspect="1"/>
          </p:cNvPicPr>
          <p:nvPr>
            <p:ph idx="1"/>
          </p:nvPr>
        </p:nvPicPr>
        <p:blipFill rotWithShape="1">
          <a:blip r:embed="rId3"/>
          <a:srcRect t="10077"/>
          <a:stretch/>
        </p:blipFill>
        <p:spPr>
          <a:xfrm>
            <a:off x="2816500" y="331997"/>
            <a:ext cx="6485606" cy="5029200"/>
          </a:xfrm>
          <a:prstGeom prst="rect">
            <a:avLst/>
          </a:prstGeom>
        </p:spPr>
      </p:pic>
      <p:cxnSp>
        <p:nvCxnSpPr>
          <p:cNvPr id="6" name="Straight Connector 5"/>
          <p:cNvCxnSpPr/>
          <p:nvPr/>
        </p:nvCxnSpPr>
        <p:spPr>
          <a:xfrm>
            <a:off x="9302106" y="413657"/>
            <a:ext cx="0" cy="4528457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>
            <a:off x="5849563" y="893937"/>
            <a:ext cx="1013552" cy="0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7640368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667145"/>
            <a:ext cx="10515600" cy="1325563"/>
          </a:xfrm>
        </p:spPr>
        <p:txBody>
          <a:bodyPr>
            <a:normAutofit/>
          </a:bodyPr>
          <a:lstStyle/>
          <a:p>
            <a:r>
              <a:rPr lang="en-US" sz="4000" b="1" dirty="0">
                <a:solidFill>
                  <a:schemeClr val="accent5">
                    <a:lumMod val="50000"/>
                  </a:schemeClr>
                </a:solidFill>
                <a:latin typeface="+mn-lt"/>
              </a:rPr>
              <a:t>Beyond Fake News: Misinformation/Disinformation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73825" y="2363469"/>
            <a:ext cx="10341429" cy="4351338"/>
          </a:xfrm>
        </p:spPr>
        <p:txBody>
          <a:bodyPr/>
          <a:lstStyle/>
          <a:p>
            <a:pPr>
              <a:spcBef>
                <a:spcPts val="1800"/>
              </a:spcBef>
              <a:spcAft>
                <a:spcPts val="600"/>
              </a:spcAft>
            </a:pPr>
            <a:r>
              <a:rPr lang="en-US" b="1" i="1" dirty="0"/>
              <a:t>Misinformation</a:t>
            </a:r>
            <a:r>
              <a:rPr lang="en-US" dirty="0"/>
              <a:t> = information that is incomplete, uncertain, vague, or ambiguous (Cooke 2018) – usually doesn’t include the concept of intentionally misleading or influencing others</a:t>
            </a:r>
          </a:p>
          <a:p>
            <a:pPr>
              <a:spcBef>
                <a:spcPts val="1800"/>
              </a:spcBef>
              <a:spcAft>
                <a:spcPts val="600"/>
              </a:spcAft>
            </a:pPr>
            <a:r>
              <a:rPr lang="en-US" b="1" i="1" dirty="0"/>
              <a:t>Disinformation</a:t>
            </a:r>
            <a:r>
              <a:rPr lang="en-US" dirty="0"/>
              <a:t> = intentionally disseminated, known to be false either by the originators or others who pass it on; but some theorists also include false information passed on via uninformed “benevolence” (Cooke 2018)</a:t>
            </a:r>
          </a:p>
          <a:p>
            <a:pPr marL="0" indent="0">
              <a:spcBef>
                <a:spcPts val="1800"/>
              </a:spcBef>
              <a:spcAft>
                <a:spcPts val="600"/>
              </a:spcAft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3604753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31772"/>
            <a:ext cx="10515600" cy="2852737"/>
          </a:xfrm>
        </p:spPr>
        <p:txBody>
          <a:bodyPr>
            <a:noAutofit/>
          </a:bodyPr>
          <a:lstStyle/>
          <a:p>
            <a:r>
              <a:rPr lang="en-US" sz="3200" dirty="0"/>
              <a:t>--Misinformation/disinformation not only “prohibits collective knowledge and understanding,” it can “do harm by deliberately and persistently perpetuating racist and culturally insensitive images and messages.”</a:t>
            </a:r>
            <a:br>
              <a:rPr lang="en-US" sz="3200" dirty="0"/>
            </a:br>
            <a:r>
              <a:rPr lang="en-US" sz="3200" dirty="0"/>
              <a:t> </a:t>
            </a:r>
            <a:br>
              <a:rPr lang="en-US" sz="3200" dirty="0"/>
            </a:br>
            <a:r>
              <a:rPr lang="en-US" sz="3200" dirty="0"/>
              <a:t>-- Users should “consider the underlying power structures that shape the information, and the acquisition of agency that can come with the acquisition of quality information.”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93713" y="4886922"/>
            <a:ext cx="10207051" cy="1500187"/>
          </a:xfrm>
        </p:spPr>
        <p:txBody>
          <a:bodyPr/>
          <a:lstStyle/>
          <a:p>
            <a:r>
              <a:rPr lang="en-US" dirty="0">
                <a:solidFill>
                  <a:schemeClr val="tx1">
                    <a:lumMod val="95000"/>
                    <a:lumOff val="5000"/>
                  </a:schemeClr>
                </a:solidFill>
              </a:rPr>
              <a:t>Nicole Cooke, Critical Literacy as an Approach to Combating Cultural Misinformation/Disinformation on the Internet, </a:t>
            </a:r>
            <a:r>
              <a:rPr lang="en-US" i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Information Literacy and Libraries in the Age of Fake News</a:t>
            </a:r>
            <a:r>
              <a:rPr lang="en-US" dirty="0">
                <a:solidFill>
                  <a:schemeClr val="tx1">
                    <a:lumMod val="95000"/>
                    <a:lumOff val="5000"/>
                  </a:schemeClr>
                </a:solidFill>
              </a:rPr>
              <a:t>, Libraries Unlimited, 2018.</a:t>
            </a:r>
          </a:p>
        </p:txBody>
      </p:sp>
    </p:spTree>
    <p:extLst>
      <p:ext uri="{BB962C8B-B14F-4D97-AF65-F5344CB8AC3E}">
        <p14:creationId xmlns:p14="http://schemas.microsoft.com/office/powerpoint/2010/main" val="307683679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chemeClr val="accent5">
                    <a:lumMod val="50000"/>
                  </a:schemeClr>
                </a:solidFill>
                <a:latin typeface="+mn-lt"/>
              </a:rPr>
              <a:t>The Real Issue: User Confusion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421039" cy="4351338"/>
          </a:xfrm>
        </p:spPr>
        <p:txBody>
          <a:bodyPr>
            <a:normAutofit lnSpcReduction="10000"/>
          </a:bodyPr>
          <a:lstStyle/>
          <a:p>
            <a:pPr marL="0" lvl="0" indent="0">
              <a:buNone/>
            </a:pPr>
            <a:r>
              <a:rPr lang="en-US" sz="2900" dirty="0" err="1"/>
              <a:t>Wineburg</a:t>
            </a:r>
            <a:r>
              <a:rPr lang="en-US" sz="2900" dirty="0"/>
              <a:t> &amp; McGrew, 2016:</a:t>
            </a:r>
          </a:p>
          <a:p>
            <a:pPr lvl="1">
              <a:spcBef>
                <a:spcPts val="1800"/>
              </a:spcBef>
            </a:pPr>
            <a:r>
              <a:rPr lang="en-US" sz="2700" dirty="0"/>
              <a:t>Widespread confusion among middle school, high school, and college students </a:t>
            </a:r>
          </a:p>
          <a:p>
            <a:pPr lvl="1"/>
            <a:r>
              <a:rPr lang="en-US" sz="2700" dirty="0"/>
              <a:t>Conflation of news and advertising content</a:t>
            </a:r>
          </a:p>
          <a:p>
            <a:pPr lvl="1"/>
            <a:r>
              <a:rPr lang="en-US" sz="2700" dirty="0"/>
              <a:t>Little understanding of how biased perspectives affect news and other information</a:t>
            </a:r>
          </a:p>
          <a:p>
            <a:pPr marL="0" lvl="0" indent="0">
              <a:spcBef>
                <a:spcPts val="1800"/>
              </a:spcBef>
              <a:buNone/>
            </a:pPr>
            <a:r>
              <a:rPr lang="en-US" dirty="0"/>
              <a:t>Widespread confusion in knowing what information to trust crosses age, educational, income, geographic, and other demographic variables.</a:t>
            </a:r>
          </a:p>
          <a:p>
            <a:pPr marL="0" lvl="0" indent="0">
              <a:buNone/>
            </a:pPr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35392284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6842" y="365125"/>
            <a:ext cx="10883747" cy="1325563"/>
          </a:xfrm>
        </p:spPr>
        <p:txBody>
          <a:bodyPr>
            <a:normAutofit/>
          </a:bodyPr>
          <a:lstStyle/>
          <a:p>
            <a:pPr algn="ctr"/>
            <a:r>
              <a:rPr lang="en-US" sz="4800" b="1" dirty="0">
                <a:solidFill>
                  <a:schemeClr val="accent1">
                    <a:lumMod val="50000"/>
                  </a:schemeClr>
                </a:solidFill>
                <a:latin typeface="+mn-lt"/>
              </a:rPr>
              <a:t>Fake news isn’t new.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01486" y="1872343"/>
            <a:ext cx="10395857" cy="4800599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It can be traced back at least a century to the era of yellow journalism.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sz="2600" dirty="0"/>
          </a:p>
          <a:p>
            <a:pPr marL="0" indent="0" algn="ctr">
              <a:buNone/>
            </a:pPr>
            <a:endParaRPr lang="en-US" sz="1600" dirty="0">
              <a:hlinkClick r:id="rId2"/>
            </a:endParaRPr>
          </a:p>
          <a:p>
            <a:pPr marL="0" indent="0" algn="ctr">
              <a:spcAft>
                <a:spcPts val="600"/>
              </a:spcAft>
              <a:buNone/>
            </a:pPr>
            <a:r>
              <a:rPr lang="en-US" sz="1600" dirty="0">
                <a:hlinkClick r:id="rId2"/>
              </a:rPr>
              <a:t>https://www.flickr.com/photos/publicdomainreview/33030479845</a:t>
            </a:r>
            <a:r>
              <a:rPr lang="en-US" sz="1600" dirty="0"/>
              <a:t> </a:t>
            </a:r>
            <a:endParaRPr lang="en-US" sz="2400" dirty="0"/>
          </a:p>
          <a:p>
            <a:pPr marL="0" indent="0">
              <a:spcAft>
                <a:spcPts val="600"/>
              </a:spcAft>
              <a:buNone/>
            </a:pPr>
            <a:r>
              <a:rPr lang="en-US" sz="2400" dirty="0"/>
              <a:t>(For a detailed history of fake news, see: “From Yellow Journalism to Tabloids to Clickbait: The Origins of Fake News in the United States,” Sharon McQueen, in </a:t>
            </a:r>
            <a:r>
              <a:rPr lang="en-US" sz="2400" i="1" dirty="0"/>
              <a:t>Information Literacy and Libraries in the Age of Fake News</a:t>
            </a:r>
            <a:r>
              <a:rPr lang="en-US" sz="2400" dirty="0"/>
              <a:t>, 2018.)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02983" y="2558822"/>
            <a:ext cx="3702602" cy="2057400"/>
          </a:xfrm>
          <a:prstGeom prst="rect">
            <a:avLst/>
          </a:prstGeom>
          <a:ln w="15875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28430071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625816"/>
            <a:ext cx="10515600" cy="1518669"/>
          </a:xfrm>
        </p:spPr>
        <p:txBody>
          <a:bodyPr>
            <a:normAutofit fontScale="90000"/>
          </a:bodyPr>
          <a:lstStyle/>
          <a:p>
            <a:pPr algn="ctr"/>
            <a:r>
              <a:rPr lang="en-US" sz="4700" b="1" dirty="0">
                <a:latin typeface="+mn-lt"/>
              </a:rPr>
              <a:t>The Event that Got All of Us </a:t>
            </a:r>
            <a:br>
              <a:rPr lang="en-US" sz="4700" b="1" dirty="0">
                <a:latin typeface="+mn-lt"/>
              </a:rPr>
            </a:br>
            <a:r>
              <a:rPr lang="en-US" sz="4700" b="1" dirty="0">
                <a:latin typeface="+mn-lt"/>
              </a:rPr>
              <a:t>Talking about Fake News</a:t>
            </a:r>
            <a:r>
              <a:rPr lang="en-US" b="1" dirty="0"/>
              <a:t> </a:t>
            </a:r>
            <a:br>
              <a:rPr lang="en-US" b="1" dirty="0"/>
            </a:br>
            <a:br>
              <a:rPr lang="en-US" sz="700" b="1" dirty="0"/>
            </a:br>
            <a:r>
              <a:rPr lang="en-US" sz="3600" b="1" dirty="0">
                <a:solidFill>
                  <a:schemeClr val="accent1">
                    <a:lumMod val="50000"/>
                  </a:schemeClr>
                </a:solidFill>
              </a:rPr>
              <a:t>(Yeah, that’s the one: November 8, 2016.)</a:t>
            </a:r>
            <a:endParaRPr lang="en-US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2075995"/>
            <a:ext cx="10515600" cy="4512113"/>
          </a:xfrm>
        </p:spPr>
        <p:txBody>
          <a:bodyPr>
            <a:normAutofit/>
          </a:bodyPr>
          <a:lstStyle/>
          <a:p>
            <a:pPr marL="0" indent="0">
              <a:spcBef>
                <a:spcPts val="1800"/>
              </a:spcBef>
              <a:buNone/>
            </a:pPr>
            <a:endParaRPr lang="en-US" sz="3600" dirty="0"/>
          </a:p>
          <a:p>
            <a:r>
              <a:rPr lang="en-US" sz="3200" dirty="0"/>
              <a:t>An estimated 14% of U.S. adults relied on social media as their </a:t>
            </a:r>
            <a:r>
              <a:rPr lang="en-US" sz="3200" i="1" dirty="0"/>
              <a:t>most important</a:t>
            </a:r>
            <a:r>
              <a:rPr lang="en-US" sz="3200" dirty="0"/>
              <a:t> source of news about the 2016 U.S. Presidential election. (</a:t>
            </a:r>
            <a:r>
              <a:rPr lang="en-US" sz="3200" dirty="0" err="1"/>
              <a:t>Allcott</a:t>
            </a:r>
            <a:r>
              <a:rPr lang="en-US" sz="3200" dirty="0"/>
              <a:t> and </a:t>
            </a:r>
            <a:r>
              <a:rPr lang="en-US" sz="3200" dirty="0" err="1"/>
              <a:t>Gentzkow</a:t>
            </a:r>
            <a:r>
              <a:rPr lang="en-US" sz="3200" dirty="0"/>
              <a:t> 2017)</a:t>
            </a:r>
          </a:p>
          <a:p>
            <a:pPr marL="0" indent="0">
              <a:buNone/>
            </a:pPr>
            <a:endParaRPr lang="en-US" sz="1200" dirty="0"/>
          </a:p>
          <a:p>
            <a:r>
              <a:rPr lang="en-US" sz="3200" dirty="0"/>
              <a:t>That’s more than 30 million potential voters in an election in which about 137 million votes in total were cast. (United States Election Project 2016)</a:t>
            </a:r>
          </a:p>
          <a:p>
            <a:pPr marL="0" indent="0">
              <a:buNone/>
            </a:pP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06498872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2630" y="474771"/>
            <a:ext cx="10515600" cy="1325563"/>
          </a:xfrm>
        </p:spPr>
        <p:txBody>
          <a:bodyPr/>
          <a:lstStyle/>
          <a:p>
            <a:pPr algn="ctr"/>
            <a:r>
              <a:rPr lang="en-US" b="1" dirty="0">
                <a:latin typeface="+mn-lt"/>
              </a:rPr>
              <a:t>Why do people believe fake news?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1424" y="2020980"/>
            <a:ext cx="6869152" cy="3657600"/>
          </a:xfrm>
          <a:ln w="38100">
            <a:solidFill>
              <a:schemeClr val="accent1">
                <a:shade val="50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382797917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153886"/>
            <a:ext cx="10515600" cy="5023077"/>
          </a:xfrm>
        </p:spPr>
        <p:txBody>
          <a:bodyPr>
            <a:normAutofit/>
          </a:bodyPr>
          <a:lstStyle/>
          <a:p>
            <a:pPr>
              <a:spcAft>
                <a:spcPts val="1200"/>
              </a:spcAft>
            </a:pPr>
            <a:r>
              <a:rPr lang="en-US" sz="32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Lack of understanding of how online information is created</a:t>
            </a:r>
          </a:p>
          <a:p>
            <a:pPr>
              <a:spcAft>
                <a:spcPts val="1200"/>
              </a:spcAft>
            </a:pPr>
            <a:r>
              <a:rPr lang="en-US" sz="32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Lack of understanding of how to evaluate information sources</a:t>
            </a:r>
          </a:p>
          <a:p>
            <a:pPr>
              <a:spcAft>
                <a:spcPts val="1200"/>
              </a:spcAft>
            </a:pPr>
            <a:r>
              <a:rPr lang="en-US" sz="32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Emotionally-charged content tends to be more compelling than facts or statistics (</a:t>
            </a:r>
            <a:r>
              <a:rPr lang="en-US" sz="32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Sharot</a:t>
            </a:r>
            <a:r>
              <a:rPr lang="en-US" sz="32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2017)</a:t>
            </a:r>
          </a:p>
          <a:p>
            <a:pPr>
              <a:spcAft>
                <a:spcPts val="1200"/>
              </a:spcAft>
            </a:pPr>
            <a:r>
              <a:rPr lang="en-US" sz="32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Confirmation bias--the human tendency to believe information that agrees with or confirms a person’s beliefs or biases (Nickerson 1998) </a:t>
            </a:r>
          </a:p>
        </p:txBody>
      </p:sp>
    </p:spTree>
    <p:extLst>
      <p:ext uri="{BB962C8B-B14F-4D97-AF65-F5344CB8AC3E}">
        <p14:creationId xmlns:p14="http://schemas.microsoft.com/office/powerpoint/2010/main" val="190411027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chemeClr val="accent2">
                    <a:lumMod val="50000"/>
                  </a:schemeClr>
                </a:solidFill>
                <a:latin typeface="+mn-lt"/>
              </a:rPr>
              <a:t>Example: </a:t>
            </a:r>
            <a:r>
              <a:rPr lang="en-US" b="1" dirty="0" err="1">
                <a:solidFill>
                  <a:schemeClr val="accent2">
                    <a:lumMod val="50000"/>
                  </a:schemeClr>
                </a:solidFill>
                <a:latin typeface="+mn-lt"/>
              </a:rPr>
              <a:t>Pizzagate</a:t>
            </a:r>
            <a:r>
              <a:rPr lang="en-US" b="1" dirty="0"/>
              <a:t>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 marL="0" indent="0">
              <a:spcAft>
                <a:spcPts val="600"/>
              </a:spcAft>
              <a:buNone/>
            </a:pPr>
            <a:r>
              <a:rPr lang="en-US" sz="3200" b="1" dirty="0"/>
              <a:t>November 2016</a:t>
            </a:r>
            <a:r>
              <a:rPr lang="en-US" sz="3200" dirty="0"/>
              <a:t>: </a:t>
            </a:r>
            <a:r>
              <a:rPr lang="en-US" sz="3200" dirty="0" err="1"/>
              <a:t>InfoWars</a:t>
            </a:r>
            <a:r>
              <a:rPr lang="en-US" sz="3200" dirty="0"/>
              <a:t> and conspiracy theorist Alex Jones posts “</a:t>
            </a:r>
            <a:r>
              <a:rPr lang="en-US" sz="3200" dirty="0" err="1"/>
              <a:t>PizzaGate</a:t>
            </a:r>
            <a:r>
              <a:rPr lang="en-US" sz="3200" dirty="0"/>
              <a:t> is Real.” </a:t>
            </a:r>
          </a:p>
          <a:p>
            <a:pPr marL="0" indent="0">
              <a:spcAft>
                <a:spcPts val="600"/>
              </a:spcAft>
              <a:buNone/>
            </a:pPr>
            <a:r>
              <a:rPr lang="en-US" sz="3200" b="1" dirty="0"/>
              <a:t>November – December 2016:</a:t>
            </a:r>
            <a:r>
              <a:rPr lang="en-US" sz="3200" dirty="0"/>
              <a:t> “</a:t>
            </a:r>
            <a:r>
              <a:rPr lang="en-US" sz="3200" dirty="0" err="1"/>
              <a:t>PizzaGate</a:t>
            </a:r>
            <a:r>
              <a:rPr lang="en-US" sz="3200" dirty="0"/>
              <a:t> is Real” garners nearly half a million views and 1.5 million tweets (Robb 2017).</a:t>
            </a:r>
          </a:p>
          <a:p>
            <a:pPr marL="0" indent="0">
              <a:spcAft>
                <a:spcPts val="600"/>
              </a:spcAft>
              <a:buNone/>
            </a:pPr>
            <a:r>
              <a:rPr lang="en-US" sz="3200" b="1" dirty="0"/>
              <a:t>December 2016: </a:t>
            </a:r>
            <a:r>
              <a:rPr lang="en-US" sz="3200" dirty="0"/>
              <a:t>Edgar Maddison Welch drives from North Carolina to Washington to liberate enslaved children from the basement of the Comet Ping Pong Pizza Parlor, armed with an AR-15 semiautomatic rifle, a .38 handgun, and a folding knife. There is no basement.</a:t>
            </a:r>
            <a:endParaRPr lang="en-US" sz="3200" b="1" dirty="0"/>
          </a:p>
          <a:p>
            <a:pPr marL="0" indent="0">
              <a:spcAft>
                <a:spcPts val="600"/>
              </a:spcAft>
              <a:buNone/>
            </a:pPr>
            <a:r>
              <a:rPr lang="en-US" sz="3200" b="1" dirty="0"/>
              <a:t>March 2017:</a:t>
            </a:r>
            <a:r>
              <a:rPr lang="en-US" sz="3200" dirty="0"/>
              <a:t> Alex Jones apologizes and retracts “</a:t>
            </a:r>
            <a:r>
              <a:rPr lang="en-US" sz="3200" dirty="0" err="1"/>
              <a:t>PizzaGate</a:t>
            </a:r>
            <a:r>
              <a:rPr lang="en-US" sz="3200" dirty="0"/>
              <a:t> is Real” video.</a:t>
            </a:r>
          </a:p>
          <a:p>
            <a:pPr marL="0" indent="0">
              <a:spcAft>
                <a:spcPts val="600"/>
              </a:spcAft>
              <a:buNone/>
            </a:pPr>
            <a:r>
              <a:rPr lang="en-US" sz="3200" b="1" dirty="0"/>
              <a:t>October 2019: </a:t>
            </a:r>
            <a:r>
              <a:rPr lang="en-US" sz="3200" dirty="0" err="1"/>
              <a:t>PizzaGate</a:t>
            </a:r>
            <a:r>
              <a:rPr lang="en-US" sz="3200" dirty="0"/>
              <a:t> lives on </a:t>
            </a:r>
            <a:r>
              <a:rPr lang="en-US" sz="3200" dirty="0" err="1"/>
              <a:t>on</a:t>
            </a:r>
            <a:r>
              <a:rPr lang="en-US" sz="3200" dirty="0"/>
              <a:t> Twitter.</a:t>
            </a:r>
            <a:r>
              <a:rPr lang="en-US" sz="3200" b="1" dirty="0"/>
              <a:t> 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257139395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80" y="0"/>
            <a:ext cx="11978640" cy="7223760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1861456" y="1719942"/>
            <a:ext cx="8523515" cy="4365171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491342" y="1475303"/>
            <a:ext cx="9144000" cy="1397877"/>
          </a:xfrm>
        </p:spPr>
        <p:txBody>
          <a:bodyPr>
            <a:normAutofit/>
          </a:bodyPr>
          <a:lstStyle/>
          <a:p>
            <a:r>
              <a:rPr lang="en-US" b="1" dirty="0">
                <a:solidFill>
                  <a:schemeClr val="accent1">
                    <a:lumMod val="50000"/>
                  </a:schemeClr>
                </a:solidFill>
              </a:rPr>
              <a:t>Setting the Stage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50576" y="3196633"/>
            <a:ext cx="8305801" cy="2493579"/>
          </a:xfrm>
        </p:spPr>
        <p:txBody>
          <a:bodyPr>
            <a:noAutofit/>
          </a:bodyPr>
          <a:lstStyle/>
          <a:p>
            <a:pPr>
              <a:spcAft>
                <a:spcPts val="600"/>
              </a:spcAft>
            </a:pPr>
            <a:r>
              <a:rPr lang="en-US" sz="3400" dirty="0"/>
              <a:t>What is fake news? </a:t>
            </a:r>
          </a:p>
          <a:p>
            <a:pPr>
              <a:spcAft>
                <a:spcPts val="600"/>
              </a:spcAft>
            </a:pPr>
            <a:r>
              <a:rPr lang="en-US" sz="3400" dirty="0"/>
              <a:t>Why does it matter?</a:t>
            </a:r>
          </a:p>
          <a:p>
            <a:pPr>
              <a:spcAft>
                <a:spcPts val="600"/>
              </a:spcAft>
            </a:pPr>
            <a:r>
              <a:rPr lang="en-US" sz="3400" dirty="0"/>
              <a:t>Why do people believe it?</a:t>
            </a:r>
          </a:p>
          <a:p>
            <a:pPr>
              <a:spcAft>
                <a:spcPts val="600"/>
              </a:spcAft>
            </a:pPr>
            <a:r>
              <a:rPr lang="en-US" sz="3400" dirty="0"/>
              <a:t>Why is it relevant to library services?</a:t>
            </a:r>
          </a:p>
        </p:txBody>
      </p:sp>
    </p:spTree>
    <p:extLst>
      <p:ext uri="{BB962C8B-B14F-4D97-AF65-F5344CB8AC3E}">
        <p14:creationId xmlns:p14="http://schemas.microsoft.com/office/powerpoint/2010/main" val="21659308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3752060B-4978-44B0-910C-A813C12DCD6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733" t="17962" r="37932" b="18070"/>
          <a:stretch/>
        </p:blipFill>
        <p:spPr>
          <a:xfrm>
            <a:off x="1394129" y="432064"/>
            <a:ext cx="9447010" cy="58974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787015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>
                <a:solidFill>
                  <a:schemeClr val="accent5">
                    <a:lumMod val="50000"/>
                  </a:schemeClr>
                </a:solidFill>
                <a:latin typeface="+mn-lt"/>
              </a:rPr>
              <a:t>Reasons for Believing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4"/>
            <a:ext cx="10515600" cy="4476023"/>
          </a:xfrm>
        </p:spPr>
        <p:txBody>
          <a:bodyPr>
            <a:noAutofit/>
          </a:bodyPr>
          <a:lstStyle/>
          <a:p>
            <a:r>
              <a:rPr lang="en-US" sz="3000" dirty="0"/>
              <a:t>May not have heard the story was retracted</a:t>
            </a:r>
          </a:p>
          <a:p>
            <a:r>
              <a:rPr lang="en-US" sz="3000" dirty="0"/>
              <a:t>Confirmation bias--the tendency to believe information that agrees with or confirms a person’s beliefs or biases (Nickerson 1998)</a:t>
            </a:r>
          </a:p>
          <a:p>
            <a:r>
              <a:rPr lang="en-US" sz="3000" dirty="0"/>
              <a:t>Transfer of trust (</a:t>
            </a:r>
            <a:r>
              <a:rPr lang="en-US" sz="3000" dirty="0" err="1"/>
              <a:t>Pentina</a:t>
            </a:r>
            <a:r>
              <a:rPr lang="en-US" sz="3000" dirty="0"/>
              <a:t>, Zhang and </a:t>
            </a:r>
            <a:r>
              <a:rPr lang="en-US" sz="3000" dirty="0" err="1"/>
              <a:t>Basmanova</a:t>
            </a:r>
            <a:r>
              <a:rPr lang="en-US" sz="3000" dirty="0"/>
              <a:t> 2013) – stories/information/opinions shared by trusted friends or family members </a:t>
            </a:r>
          </a:p>
          <a:p>
            <a:r>
              <a:rPr lang="en-US" sz="3000" dirty="0"/>
              <a:t>People tend to find emotional content much more compelling than facts or statistics. (</a:t>
            </a:r>
            <a:r>
              <a:rPr lang="en-US" sz="3000" dirty="0" err="1"/>
              <a:t>Sharot</a:t>
            </a:r>
            <a:r>
              <a:rPr lang="en-US" sz="3000" dirty="0"/>
              <a:t> 2017)</a:t>
            </a:r>
          </a:p>
        </p:txBody>
      </p:sp>
    </p:spTree>
    <p:extLst>
      <p:ext uri="{BB962C8B-B14F-4D97-AF65-F5344CB8AC3E}">
        <p14:creationId xmlns:p14="http://schemas.microsoft.com/office/powerpoint/2010/main" val="300001732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>
                <a:solidFill>
                  <a:schemeClr val="accent5">
                    <a:lumMod val="50000"/>
                  </a:schemeClr>
                </a:solidFill>
                <a:latin typeface="+mn-lt"/>
              </a:rPr>
              <a:t>What roles can librarians play?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spcAft>
                <a:spcPts val="1200"/>
              </a:spcAft>
            </a:pPr>
            <a:r>
              <a:rPr lang="en-US" sz="30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Librarians as information experts</a:t>
            </a:r>
          </a:p>
          <a:p>
            <a:pPr>
              <a:spcAft>
                <a:spcPts val="1200"/>
              </a:spcAft>
            </a:pPr>
            <a:r>
              <a:rPr lang="en-US" sz="30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Teach users how information is created, vetted (or not), and shared online</a:t>
            </a:r>
          </a:p>
          <a:p>
            <a:pPr>
              <a:spcAft>
                <a:spcPts val="1200"/>
              </a:spcAft>
            </a:pPr>
            <a:r>
              <a:rPr lang="en-US" sz="30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Teach critical information evaluation: to “view authority with an attitude of informed skepticism and an openness to new perspectives, additional voices, and changes in schools of thought” (PALNI 2017)</a:t>
            </a:r>
          </a:p>
          <a:p>
            <a:pPr>
              <a:spcAft>
                <a:spcPts val="1200"/>
              </a:spcAft>
            </a:pPr>
            <a:r>
              <a:rPr lang="en-US" sz="30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Teach digital information literacy skills</a:t>
            </a:r>
          </a:p>
        </p:txBody>
      </p:sp>
    </p:spTree>
    <p:extLst>
      <p:ext uri="{BB962C8B-B14F-4D97-AF65-F5344CB8AC3E}">
        <p14:creationId xmlns:p14="http://schemas.microsoft.com/office/powerpoint/2010/main" val="354309596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2738" y="1476093"/>
            <a:ext cx="10046525" cy="2852737"/>
          </a:xfrm>
        </p:spPr>
        <p:txBody>
          <a:bodyPr>
            <a:noAutofit/>
          </a:bodyPr>
          <a:lstStyle/>
          <a:p>
            <a:r>
              <a:rPr lang="en-US" sz="3100" dirty="0">
                <a:latin typeface="+mn-lt"/>
              </a:rPr>
              <a:t>“Now and going forward we have many difficult issues to deal with for teaching people how to identify, evaluate, and apply [information evaluation techniques] - including dealing with attempts to rewrite history; interpret reality; ignore diversity, equity and inclusion; and shatter our standards and applications for authority and credibility.”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1979" y="5349484"/>
            <a:ext cx="10148042" cy="1500187"/>
          </a:xfrm>
        </p:spPr>
        <p:txBody>
          <a:bodyPr>
            <a:normAutofit/>
          </a:bodyPr>
          <a:lstStyle/>
          <a:p>
            <a:pPr algn="ctr"/>
            <a:r>
              <a:rPr lang="en-US" dirty="0">
                <a:solidFill>
                  <a:schemeClr val="accent2">
                    <a:lumMod val="50000"/>
                  </a:schemeClr>
                </a:solidFill>
              </a:rPr>
              <a:t>Julie </a:t>
            </a:r>
            <a:r>
              <a:rPr lang="en-US" dirty="0" err="1">
                <a:solidFill>
                  <a:schemeClr val="accent2">
                    <a:lumMod val="50000"/>
                  </a:schemeClr>
                </a:solidFill>
              </a:rPr>
              <a:t>Todoro</a:t>
            </a:r>
            <a:r>
              <a:rPr lang="en-US" dirty="0">
                <a:solidFill>
                  <a:schemeClr val="accent2">
                    <a:lumMod val="50000"/>
                  </a:schemeClr>
                </a:solidFill>
              </a:rPr>
              <a:t>, Foreword, </a:t>
            </a:r>
            <a:r>
              <a:rPr lang="en-US" i="1" dirty="0">
                <a:solidFill>
                  <a:schemeClr val="accent2">
                    <a:lumMod val="50000"/>
                  </a:schemeClr>
                </a:solidFill>
              </a:rPr>
              <a:t>Information Literacy and Libraries in the Age of Fake News</a:t>
            </a:r>
            <a:r>
              <a:rPr lang="en-US" dirty="0">
                <a:solidFill>
                  <a:schemeClr val="accent2">
                    <a:lumMod val="50000"/>
                  </a:schemeClr>
                </a:solidFill>
              </a:rPr>
              <a:t>, Libraries Unlimited, 2018.</a:t>
            </a:r>
          </a:p>
        </p:txBody>
      </p:sp>
    </p:spTree>
    <p:extLst>
      <p:ext uri="{BB962C8B-B14F-4D97-AF65-F5344CB8AC3E}">
        <p14:creationId xmlns:p14="http://schemas.microsoft.com/office/powerpoint/2010/main" val="337892289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>
                <a:solidFill>
                  <a:schemeClr val="accent5">
                    <a:lumMod val="50000"/>
                  </a:schemeClr>
                </a:solidFill>
                <a:latin typeface="+mn-lt"/>
              </a:rPr>
              <a:t>ACRL Framework for Information Literacy (ACRL 2016)</a:t>
            </a:r>
            <a:endParaRPr lang="en-US" dirty="0">
              <a:solidFill>
                <a:schemeClr val="accent5">
                  <a:lumMod val="50000"/>
                </a:schemeClr>
              </a:solidFill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2086881"/>
            <a:ext cx="10515600" cy="4351338"/>
          </a:xfrm>
        </p:spPr>
        <p:txBody>
          <a:bodyPr>
            <a:normAutofit lnSpcReduction="10000"/>
          </a:bodyPr>
          <a:lstStyle/>
          <a:p>
            <a:pPr marL="0" indent="0">
              <a:spcAft>
                <a:spcPts val="600"/>
              </a:spcAft>
              <a:buNone/>
            </a:pPr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</a:rPr>
              <a:t>Highlights the importance of understanding: </a:t>
            </a:r>
          </a:p>
          <a:p>
            <a:pPr>
              <a:spcAft>
                <a:spcPts val="600"/>
              </a:spcAft>
            </a:pPr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</a:rPr>
              <a:t>1) information authority varies with context</a:t>
            </a:r>
          </a:p>
          <a:p>
            <a:pPr>
              <a:spcAft>
                <a:spcPts val="600"/>
              </a:spcAft>
            </a:pPr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</a:rPr>
              <a:t>2) the many different processes through which information is created</a:t>
            </a:r>
          </a:p>
          <a:p>
            <a:pPr>
              <a:spcAft>
                <a:spcPts val="600"/>
              </a:spcAft>
            </a:pPr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</a:rPr>
              <a:t>3) information in itself has value</a:t>
            </a:r>
          </a:p>
          <a:p>
            <a:pPr>
              <a:spcAft>
                <a:spcPts val="600"/>
              </a:spcAft>
            </a:pPr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</a:rPr>
              <a:t>4) research is an inquiry-driven process</a:t>
            </a:r>
          </a:p>
          <a:p>
            <a:pPr>
              <a:spcAft>
                <a:spcPts val="600"/>
              </a:spcAft>
            </a:pPr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</a:rPr>
              <a:t>5) scholarship should be thought of as conversation and discussion</a:t>
            </a:r>
          </a:p>
          <a:p>
            <a:pPr>
              <a:spcAft>
                <a:spcPts val="600"/>
              </a:spcAft>
            </a:pPr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</a:rPr>
              <a:t>6) the process of searching for information involves strategic exploration (ACRL 2016)</a:t>
            </a:r>
          </a:p>
        </p:txBody>
      </p:sp>
    </p:spTree>
    <p:extLst>
      <p:ext uri="{BB962C8B-B14F-4D97-AF65-F5344CB8AC3E}">
        <p14:creationId xmlns:p14="http://schemas.microsoft.com/office/powerpoint/2010/main" val="185294532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>
                <a:solidFill>
                  <a:schemeClr val="accent5">
                    <a:lumMod val="50000"/>
                  </a:schemeClr>
                </a:solidFill>
                <a:latin typeface="+mn-lt"/>
              </a:rPr>
              <a:t>Active Library Programming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7538" y="1825625"/>
            <a:ext cx="9976262" cy="4351338"/>
          </a:xfrm>
        </p:spPr>
        <p:txBody>
          <a:bodyPr>
            <a:normAutofit/>
          </a:bodyPr>
          <a:lstStyle/>
          <a:p>
            <a:pPr marL="0" indent="0">
              <a:spcAft>
                <a:spcPts val="1200"/>
              </a:spcAft>
              <a:buNone/>
            </a:pPr>
            <a:endParaRPr lang="en-US" sz="30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lvl="0">
              <a:spcAft>
                <a:spcPts val="1200"/>
              </a:spcAft>
            </a:pPr>
            <a:r>
              <a:rPr lang="en-US" sz="30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In-house hands-on lab sessions</a:t>
            </a:r>
          </a:p>
          <a:p>
            <a:pPr lvl="0">
              <a:spcAft>
                <a:spcPts val="1200"/>
              </a:spcAft>
            </a:pPr>
            <a:r>
              <a:rPr lang="en-US" sz="30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Outreach-based hand-on lab sessions</a:t>
            </a:r>
          </a:p>
          <a:p>
            <a:pPr lvl="0">
              <a:spcAft>
                <a:spcPts val="1200"/>
              </a:spcAft>
            </a:pPr>
            <a:r>
              <a:rPr lang="en-US" sz="30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Discussion groups</a:t>
            </a:r>
          </a:p>
          <a:p>
            <a:pPr lvl="0">
              <a:spcAft>
                <a:spcPts val="1200"/>
              </a:spcAft>
            </a:pPr>
            <a:r>
              <a:rPr lang="en-US" sz="30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Lectures led by community experts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13618" y="4212071"/>
            <a:ext cx="2840182" cy="1964892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69913919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>
                <a:solidFill>
                  <a:schemeClr val="accent5">
                    <a:lumMod val="50000"/>
                  </a:schemeClr>
                </a:solidFill>
                <a:latin typeface="+mn-lt"/>
              </a:rPr>
              <a:t>Passive Library Programming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68778" y="1631313"/>
            <a:ext cx="10285021" cy="4633911"/>
          </a:xfrm>
        </p:spPr>
        <p:txBody>
          <a:bodyPr>
            <a:normAutofit lnSpcReduction="10000"/>
          </a:bodyPr>
          <a:lstStyle/>
          <a:p>
            <a:pPr marL="0" indent="0">
              <a:spcAft>
                <a:spcPts val="1200"/>
              </a:spcAft>
              <a:buNone/>
            </a:pPr>
            <a:endParaRPr lang="en-US" sz="32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lvl="0">
              <a:spcAft>
                <a:spcPts val="600"/>
              </a:spcAft>
            </a:pPr>
            <a:r>
              <a:rPr lang="en-US" sz="31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Printed and electronic guides and evaluation tools</a:t>
            </a:r>
          </a:p>
          <a:p>
            <a:pPr lvl="0">
              <a:spcAft>
                <a:spcPts val="600"/>
              </a:spcAft>
            </a:pPr>
            <a:r>
              <a:rPr lang="en-US" sz="31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Printed bookmarks and single-sheets</a:t>
            </a:r>
          </a:p>
          <a:p>
            <a:pPr lvl="0">
              <a:spcAft>
                <a:spcPts val="1200"/>
              </a:spcAft>
            </a:pPr>
            <a:r>
              <a:rPr lang="en-US" sz="31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Recorded online sessions</a:t>
            </a:r>
          </a:p>
          <a:p>
            <a:pPr marL="0" indent="0">
              <a:spcBef>
                <a:spcPts val="1800"/>
              </a:spcBef>
              <a:spcAft>
                <a:spcPts val="1200"/>
              </a:spcAft>
              <a:buNone/>
            </a:pPr>
            <a:r>
              <a:rPr lang="en-US" sz="9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---------</a:t>
            </a:r>
          </a:p>
          <a:p>
            <a:pPr marL="0" indent="0">
              <a:spcBef>
                <a:spcPts val="1200"/>
              </a:spcBef>
              <a:buNone/>
            </a:pPr>
            <a:r>
              <a:rPr lang="en-US" sz="27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For more detailed active and passive programming ideas, see:</a:t>
            </a:r>
          </a:p>
          <a:p>
            <a:pPr marL="0" indent="0">
              <a:spcAft>
                <a:spcPts val="1200"/>
              </a:spcAft>
              <a:buNone/>
            </a:pPr>
            <a:r>
              <a:rPr lang="en-US" sz="27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Spratt, Hannah and Denise E. Agosto. 2017. “Fighting Fake News: Because We all Deserve the Truth.” </a:t>
            </a:r>
            <a:r>
              <a:rPr lang="en-US" sz="2700" i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Young Adult Library Services</a:t>
            </a:r>
            <a:r>
              <a:rPr lang="en-US" sz="27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 15, no, 4: 17-21</a:t>
            </a:r>
            <a:r>
              <a:rPr lang="en-US" sz="2700" i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.</a:t>
            </a:r>
            <a:endParaRPr lang="en-US" sz="27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048996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838200" y="724354"/>
            <a:ext cx="10515600" cy="1325563"/>
          </a:xfrm>
        </p:spPr>
        <p:txBody>
          <a:bodyPr>
            <a:noAutofit/>
          </a:bodyPr>
          <a:lstStyle/>
          <a:p>
            <a:pPr algn="ctr"/>
            <a:r>
              <a:rPr lang="en-US" sz="4800" b="1" dirty="0">
                <a:solidFill>
                  <a:schemeClr val="accent5">
                    <a:lumMod val="50000"/>
                  </a:schemeClr>
                </a:solidFill>
                <a:latin typeface="+mn-lt"/>
              </a:rPr>
              <a:t>Conclusion:</a:t>
            </a:r>
            <a:br>
              <a:rPr lang="en-US" sz="4800" b="1" dirty="0">
                <a:solidFill>
                  <a:schemeClr val="accent5">
                    <a:lumMod val="50000"/>
                  </a:schemeClr>
                </a:solidFill>
                <a:latin typeface="+mn-lt"/>
              </a:rPr>
            </a:br>
            <a:r>
              <a:rPr lang="en-US" sz="4800" b="1" dirty="0">
                <a:solidFill>
                  <a:schemeClr val="accent5">
                    <a:lumMod val="50000"/>
                  </a:schemeClr>
                </a:solidFill>
                <a:latin typeface="+mn-lt"/>
              </a:rPr>
              <a:t>Librarians as Information Educators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1142999" y="2623458"/>
            <a:ext cx="10297886" cy="3145972"/>
          </a:xfrm>
        </p:spPr>
        <p:txBody>
          <a:bodyPr>
            <a:normAutofit/>
          </a:bodyPr>
          <a:lstStyle/>
          <a:p>
            <a:pPr>
              <a:spcAft>
                <a:spcPts val="1800"/>
              </a:spcAft>
            </a:pPr>
            <a:r>
              <a:rPr lang="en-US" sz="30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Libraries of all types – public, academic, special, government, and school – are </a:t>
            </a:r>
            <a:r>
              <a:rPr lang="en-US" sz="3000" i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fundamentally</a:t>
            </a:r>
            <a:r>
              <a:rPr lang="en-US" sz="30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educational organizations. </a:t>
            </a:r>
          </a:p>
          <a:p>
            <a:pPr>
              <a:spcAft>
                <a:spcPts val="1800"/>
              </a:spcAft>
            </a:pPr>
            <a:r>
              <a:rPr lang="en-US" sz="30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Librarians should play the role of information educator, empowering users not just to access information but </a:t>
            </a:r>
            <a:r>
              <a:rPr lang="en-US" sz="3000" i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to understand which information to trust and share.</a:t>
            </a:r>
            <a:r>
              <a:rPr lang="en-US" sz="30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71980301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462708"/>
            <a:ext cx="10515600" cy="5982159"/>
          </a:xfrm>
        </p:spPr>
        <p:txBody>
          <a:bodyPr>
            <a:normAutofit fontScale="92500" lnSpcReduction="10000"/>
          </a:bodyPr>
          <a:lstStyle/>
          <a:p>
            <a:pPr marL="0" indent="0" algn="ctr">
              <a:spcBef>
                <a:spcPts val="1200"/>
              </a:spcBef>
              <a:buNone/>
            </a:pPr>
            <a:r>
              <a:rPr lang="en-US" sz="3500" b="1" dirty="0"/>
              <a:t>References</a:t>
            </a:r>
            <a:endParaRPr lang="en-US" b="1" dirty="0"/>
          </a:p>
          <a:p>
            <a:pPr marL="0" indent="0">
              <a:spcBef>
                <a:spcPts val="1200"/>
              </a:spcBef>
              <a:buNone/>
            </a:pPr>
            <a:r>
              <a:rPr lang="en-US" sz="2400" dirty="0"/>
              <a:t>  </a:t>
            </a:r>
            <a:r>
              <a:rPr lang="en-US" sz="2600" dirty="0"/>
              <a:t>Agosto, Denise E. 2018. </a:t>
            </a:r>
            <a:r>
              <a:rPr lang="en-US" sz="2600" i="1" dirty="0"/>
              <a:t>Information Literacy and Libraries in the Age of Fake News</a:t>
            </a:r>
            <a:r>
              <a:rPr lang="en-US" sz="2600" dirty="0"/>
              <a:t>. Santa Barbara, CA: Libraries Unlimited.</a:t>
            </a:r>
          </a:p>
          <a:p>
            <a:pPr marL="0" indent="0">
              <a:spcBef>
                <a:spcPts val="1200"/>
              </a:spcBef>
              <a:buNone/>
            </a:pPr>
            <a:r>
              <a:rPr lang="en-US" sz="2600" dirty="0"/>
              <a:t>  </a:t>
            </a:r>
            <a:r>
              <a:rPr lang="en-US" sz="2600" dirty="0" err="1"/>
              <a:t>Allcott</a:t>
            </a:r>
            <a:r>
              <a:rPr lang="en-US" sz="2600" dirty="0"/>
              <a:t>, Hunt, and Matthew </a:t>
            </a:r>
            <a:r>
              <a:rPr lang="en-US" sz="2600" dirty="0" err="1"/>
              <a:t>Gentzkow</a:t>
            </a:r>
            <a:r>
              <a:rPr lang="en-US" sz="2600" dirty="0"/>
              <a:t>. "Social Media and Fake News in the 2016 Election." </a:t>
            </a:r>
            <a:r>
              <a:rPr lang="en-US" sz="2600" i="1" dirty="0"/>
              <a:t>Journal of Economic Perspectives </a:t>
            </a:r>
            <a:r>
              <a:rPr lang="en-US" sz="2600" dirty="0"/>
              <a:t>31, no. 2 (2017): 211-36. </a:t>
            </a:r>
            <a:r>
              <a:rPr lang="en-US" sz="2600" u="sng" dirty="0">
                <a:hlinkClick r:id="rId2"/>
              </a:rPr>
              <a:t>https://web.stanford.edu/~gentzkow/research/fakenews.pdf</a:t>
            </a:r>
            <a:r>
              <a:rPr lang="en-US" sz="2600" dirty="0"/>
              <a:t>. </a:t>
            </a:r>
          </a:p>
          <a:p>
            <a:pPr marL="0" indent="0">
              <a:spcBef>
                <a:spcPts val="1200"/>
              </a:spcBef>
              <a:buNone/>
            </a:pPr>
            <a:r>
              <a:rPr lang="en-US" sz="2600" dirty="0"/>
              <a:t>  </a:t>
            </a:r>
            <a:r>
              <a:rPr lang="en-US" sz="2600" dirty="0" err="1"/>
              <a:t>Farhi</a:t>
            </a:r>
            <a:r>
              <a:rPr lang="en-US" sz="2600" dirty="0"/>
              <a:t>, Paul. 24 March 2017. “Conspiracy Theorist Alex Jones Apologizes for Role in Fake '</a:t>
            </a:r>
            <a:r>
              <a:rPr lang="en-US" sz="2600" dirty="0" err="1"/>
              <a:t>Pizzagate</a:t>
            </a:r>
            <a:r>
              <a:rPr lang="en-US" sz="2600" dirty="0"/>
              <a:t>' Story.” </a:t>
            </a:r>
            <a:r>
              <a:rPr lang="en-US" sz="2600" i="1" dirty="0"/>
              <a:t>Washington Post,</a:t>
            </a:r>
            <a:r>
              <a:rPr lang="en-US" sz="2600" dirty="0"/>
              <a:t> </a:t>
            </a:r>
            <a:r>
              <a:rPr lang="en-US" sz="2600" u="sng" dirty="0">
                <a:hlinkClick r:id="rId3"/>
              </a:rPr>
              <a:t>http://www.chicagotribune.com/news/nationworld/ct-alex-jones-pizzagate-apology-20170324-story.html</a:t>
            </a:r>
            <a:r>
              <a:rPr lang="en-US" sz="2600" dirty="0"/>
              <a:t>.</a:t>
            </a:r>
          </a:p>
          <a:p>
            <a:pPr marL="0" indent="0">
              <a:spcBef>
                <a:spcPts val="1200"/>
              </a:spcBef>
              <a:buNone/>
            </a:pPr>
            <a:r>
              <a:rPr lang="en-US" sz="2600" dirty="0"/>
              <a:t>   </a:t>
            </a:r>
            <a:r>
              <a:rPr lang="en-US" sz="2600" dirty="0" err="1"/>
              <a:t>Holan</a:t>
            </a:r>
            <a:r>
              <a:rPr lang="en-US" sz="2600" dirty="0"/>
              <a:t>, Angie </a:t>
            </a:r>
            <a:r>
              <a:rPr lang="en-US" sz="2600" dirty="0" err="1"/>
              <a:t>Drobnic</a:t>
            </a:r>
            <a:r>
              <a:rPr lang="en-US" sz="2600" dirty="0"/>
              <a:t>. 2016. "2016 Lie of the Year: Fake news." </a:t>
            </a:r>
            <a:r>
              <a:rPr lang="en-US" sz="2600" i="1" dirty="0" err="1"/>
              <a:t>Politifact</a:t>
            </a:r>
            <a:r>
              <a:rPr lang="en-US" sz="2600" dirty="0"/>
              <a:t>, </a:t>
            </a:r>
            <a:r>
              <a:rPr lang="en-US" sz="2600" u="sng" dirty="0">
                <a:hlinkClick r:id="rId4"/>
              </a:rPr>
              <a:t>http://www.politifact.com/truth-o-meter/article/2016/dec/13/2016-lie-year-fake-news/</a:t>
            </a:r>
            <a:r>
              <a:rPr lang="en-US" sz="2600" dirty="0"/>
              <a:t>. </a:t>
            </a:r>
          </a:p>
          <a:p>
            <a:pPr marL="0" indent="0">
              <a:spcBef>
                <a:spcPts val="1200"/>
              </a:spcBef>
              <a:buNone/>
            </a:pPr>
            <a:r>
              <a:rPr lang="en-US" sz="2600" dirty="0"/>
              <a:t>   Howard, J. July 29, 2016. Americans devote more than 10 hours a day to screen time, and growing. </a:t>
            </a:r>
            <a:r>
              <a:rPr lang="en-US" sz="2600" dirty="0">
                <a:hlinkClick r:id="rId5"/>
              </a:rPr>
              <a:t>http://www.cnn.com/2016/06/30/health/americans-screen-time-nielsen/</a:t>
            </a:r>
            <a:r>
              <a:rPr lang="en-US" sz="2600" dirty="0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70655296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7829" y="261251"/>
            <a:ext cx="11145135" cy="6253397"/>
          </a:xfrm>
        </p:spPr>
        <p:txBody>
          <a:bodyPr>
            <a:noAutofit/>
          </a:bodyPr>
          <a:lstStyle/>
          <a:p>
            <a:pPr marL="0" indent="0">
              <a:spcBef>
                <a:spcPts val="600"/>
              </a:spcBef>
              <a:buNone/>
            </a:pPr>
            <a:r>
              <a:rPr lang="en-US" sz="2600" dirty="0"/>
              <a:t>  Mitchell, A., Gottfried, J., </a:t>
            </a:r>
            <a:r>
              <a:rPr lang="en-US" sz="2600" dirty="0" err="1"/>
              <a:t>Barthel</a:t>
            </a:r>
            <a:r>
              <a:rPr lang="en-US" sz="2600" dirty="0"/>
              <a:t>, M., &amp; Shearer, E. July 7, 2016. Pathways to news. Pew Research Center, </a:t>
            </a:r>
            <a:r>
              <a:rPr lang="en-US" sz="2600" u="sng" dirty="0">
                <a:hlinkClick r:id="rId2"/>
              </a:rPr>
              <a:t>http://www.journalism.org/2016/07/07/pathways-to-news/</a:t>
            </a:r>
            <a:r>
              <a:rPr lang="en-US" sz="2600" dirty="0"/>
              <a:t>.   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en-US" sz="2600" dirty="0"/>
              <a:t>  Nickerson, R. S. 1998. Confirmation Bias: A Ubiquitous Phenomenon in Many Guises. </a:t>
            </a:r>
            <a:r>
              <a:rPr lang="en-US" sz="2600" i="1" dirty="0"/>
              <a:t>Review of General Psychology</a:t>
            </a:r>
            <a:r>
              <a:rPr lang="en-US" sz="2600" dirty="0"/>
              <a:t> 2, no. 2: 737-759.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en-US" sz="2600" dirty="0"/>
              <a:t>  </a:t>
            </a:r>
            <a:r>
              <a:rPr lang="en-US" sz="2600" dirty="0" err="1"/>
              <a:t>Ohlheiser</a:t>
            </a:r>
            <a:r>
              <a:rPr lang="en-US" sz="2600" dirty="0"/>
              <a:t>, Abby. 18 November 2016. This is how Facebook’s Fake-News Writers make Money. </a:t>
            </a:r>
            <a:r>
              <a:rPr lang="en-US" sz="2600" i="1" dirty="0"/>
              <a:t>Washington Post</a:t>
            </a:r>
            <a:r>
              <a:rPr lang="en-US" sz="2600" dirty="0"/>
              <a:t>, </a:t>
            </a:r>
            <a:r>
              <a:rPr lang="en-US" sz="2600" u="sng" dirty="0">
                <a:hlinkClick r:id="rId3"/>
              </a:rPr>
              <a:t>https://www.washingtonpost.com/news/the-intersect/wp/2016/11/18/this-is-how-the-internets-fake-news-writers-make-money/?utm_term=.43c3d046a1e5</a:t>
            </a:r>
            <a:r>
              <a:rPr lang="en-US" sz="2600" dirty="0"/>
              <a:t>.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en-US" sz="2600" dirty="0"/>
              <a:t>   PALNI. 6 March 2017. Framework for higher education. http://libguides.palni.edu/c.php?g=185459&amp;p=1224981. 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en-US" sz="2600" dirty="0"/>
              <a:t>  </a:t>
            </a:r>
            <a:r>
              <a:rPr lang="en-US" sz="2600" dirty="0" err="1"/>
              <a:t>Pentina</a:t>
            </a:r>
            <a:r>
              <a:rPr lang="en-US" sz="2600" dirty="0"/>
              <a:t>, I., Zhang, L., &amp; </a:t>
            </a:r>
            <a:r>
              <a:rPr lang="en-US" sz="2600" dirty="0" err="1"/>
              <a:t>Basmanova</a:t>
            </a:r>
            <a:r>
              <a:rPr lang="en-US" sz="2600" dirty="0"/>
              <a:t>, O. 2013. Antecedents and consequences of trust in a social media brand: A cross-cultural study of Twitter. </a:t>
            </a:r>
            <a:r>
              <a:rPr lang="en-US" sz="2600" i="1" dirty="0"/>
              <a:t>Computers in Human Behavior</a:t>
            </a:r>
            <a:r>
              <a:rPr lang="en-US" sz="2600" dirty="0"/>
              <a:t>, </a:t>
            </a:r>
            <a:r>
              <a:rPr lang="en-US" sz="2600" i="1" dirty="0"/>
              <a:t>29</a:t>
            </a:r>
            <a:r>
              <a:rPr lang="en-US" sz="2600" dirty="0"/>
              <a:t>(4), 1546-1555.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en-US" sz="2600" dirty="0"/>
              <a:t>  Pew Research Center. 5 February 2018. “Internet/Broadband Factsheet.” </a:t>
            </a:r>
            <a:r>
              <a:rPr lang="en-US" sz="2600" dirty="0">
                <a:hlinkClick r:id="rId4"/>
              </a:rPr>
              <a:t>http://www.pewinternet.org/fact-sheet/internet-broadband/</a:t>
            </a:r>
            <a:r>
              <a:rPr lang="en-US" sz="2600" dirty="0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425958631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881349"/>
            <a:ext cx="10515600" cy="492454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200" dirty="0"/>
              <a:t>Pulitzer Prize-winning Politifact.com named fake news its 2016 “lie of the year:”</a:t>
            </a:r>
          </a:p>
          <a:p>
            <a:pPr marL="0" indent="0">
              <a:buNone/>
            </a:pPr>
            <a:endParaRPr lang="en-US" dirty="0"/>
          </a:p>
          <a:p>
            <a:pPr marL="457200" lvl="1" indent="0">
              <a:buNone/>
            </a:pPr>
            <a:r>
              <a:rPr lang="en-US" sz="2800" i="1" dirty="0"/>
              <a:t>“</a:t>
            </a:r>
            <a:r>
              <a:rPr lang="en-US" sz="2800" b="1" i="1" dirty="0"/>
              <a:t>Fake news: </a:t>
            </a:r>
            <a:r>
              <a:rPr lang="en-US" sz="2800" i="1" dirty="0"/>
              <a:t>Hillary Clinton is running a child sex ring out of a pizza shop.</a:t>
            </a:r>
            <a:endParaRPr lang="en-US" sz="2800" dirty="0"/>
          </a:p>
          <a:p>
            <a:pPr marL="457200" lvl="1" indent="0">
              <a:buNone/>
            </a:pPr>
            <a:r>
              <a:rPr lang="en-US" sz="2800" b="1" i="1" dirty="0"/>
              <a:t>Fake news: </a:t>
            </a:r>
            <a:r>
              <a:rPr lang="en-US" sz="2800" i="1" dirty="0"/>
              <a:t>Democrats want to impose Islamic law in Florida.</a:t>
            </a:r>
            <a:endParaRPr lang="en-US" sz="2800" dirty="0"/>
          </a:p>
          <a:p>
            <a:pPr marL="457200" lvl="1" indent="0">
              <a:buNone/>
            </a:pPr>
            <a:r>
              <a:rPr lang="en-US" sz="2800" b="1" i="1" dirty="0"/>
              <a:t>Fake news: </a:t>
            </a:r>
            <a:r>
              <a:rPr lang="en-US" sz="2800" i="1" dirty="0"/>
              <a:t>Thousands of people at a Donald Trump rally in Manhattan chanted, ‘We hate Muslims, we hate blacks, we want our great country back.’</a:t>
            </a:r>
            <a:endParaRPr lang="en-US" sz="2800" dirty="0"/>
          </a:p>
          <a:p>
            <a:pPr marL="457200" lvl="1" indent="0">
              <a:buNone/>
            </a:pPr>
            <a:r>
              <a:rPr lang="en-US" sz="2800" i="1" dirty="0"/>
              <a:t>None of those stories – and there are so many more like them –       is remotely true.” </a:t>
            </a:r>
            <a:r>
              <a:rPr lang="en-US" sz="2800" dirty="0"/>
              <a:t>(</a:t>
            </a:r>
            <a:r>
              <a:rPr lang="en-US" sz="2800" dirty="0" err="1"/>
              <a:t>Holan</a:t>
            </a:r>
            <a:r>
              <a:rPr lang="en-US" sz="2800" dirty="0"/>
              <a:t> 2016)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3692537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620486"/>
            <a:ext cx="10515600" cy="5556477"/>
          </a:xfrm>
        </p:spPr>
        <p:txBody>
          <a:bodyPr>
            <a:normAutofit fontScale="92500"/>
          </a:bodyPr>
          <a:lstStyle/>
          <a:p>
            <a:pPr marL="0" indent="0">
              <a:spcBef>
                <a:spcPts val="600"/>
              </a:spcBef>
              <a:buNone/>
            </a:pPr>
            <a:r>
              <a:rPr lang="en-US" dirty="0"/>
              <a:t>  Robb, Amanda. 16 November 2017. “Anatomy of a Fake News Scandal.” Rolling Stone. https://www.rollingstone.com/politics/news/pizzagate-anatomy-of-a-fake-news-scandal-w511904. 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en-US" dirty="0"/>
              <a:t>   </a:t>
            </a:r>
            <a:r>
              <a:rPr lang="en-US" dirty="0" err="1"/>
              <a:t>Sharot</a:t>
            </a:r>
            <a:r>
              <a:rPr lang="en-US" dirty="0"/>
              <a:t>, </a:t>
            </a:r>
            <a:r>
              <a:rPr lang="en-US" dirty="0" err="1"/>
              <a:t>Tali</a:t>
            </a:r>
            <a:r>
              <a:rPr lang="en-US" dirty="0"/>
              <a:t>. </a:t>
            </a:r>
            <a:r>
              <a:rPr lang="en-US" i="1" dirty="0"/>
              <a:t>The Influential Mind: What the Brain Reveals about Our Power to Change Others</a:t>
            </a:r>
            <a:r>
              <a:rPr lang="en-US" dirty="0"/>
              <a:t>. New York: Henry Holt and Company, 2017.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en-US" dirty="0"/>
              <a:t>  United States Election Project. 2016. </a:t>
            </a:r>
            <a:r>
              <a:rPr lang="en-US" u="sng" dirty="0">
                <a:hlinkClick r:id="rId2"/>
              </a:rPr>
              <a:t>http://www.electproject.org/2016g</a:t>
            </a:r>
            <a:r>
              <a:rPr lang="en-US" dirty="0"/>
              <a:t>. 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en-US" dirty="0"/>
              <a:t>  </a:t>
            </a:r>
            <a:r>
              <a:rPr lang="en-US" dirty="0" err="1"/>
              <a:t>Verstraete</a:t>
            </a:r>
            <a:r>
              <a:rPr lang="en-US" dirty="0"/>
              <a:t>, M., </a:t>
            </a:r>
            <a:r>
              <a:rPr lang="en-US" dirty="0" err="1"/>
              <a:t>Bambauer</a:t>
            </a:r>
            <a:r>
              <a:rPr lang="en-US" dirty="0"/>
              <a:t>, D. E., &amp; </a:t>
            </a:r>
            <a:r>
              <a:rPr lang="en-US" dirty="0" err="1"/>
              <a:t>Bambauer</a:t>
            </a:r>
            <a:r>
              <a:rPr lang="en-US" dirty="0"/>
              <a:t>, J. R. 2017. Identifying and countering fake news. , University of Arizona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en-US" dirty="0"/>
              <a:t>  </a:t>
            </a:r>
            <a:r>
              <a:rPr lang="en-US" dirty="0" err="1"/>
              <a:t>Wineburg</a:t>
            </a:r>
            <a:r>
              <a:rPr lang="en-US" dirty="0"/>
              <a:t>, Sam, Sarah McGrew, Joel Breakstone, and Teresa Ortega. "Evaluating Information: The Cornerstone of Civic Online Reasoning." </a:t>
            </a:r>
            <a:r>
              <a:rPr lang="en-US" i="1" dirty="0"/>
              <a:t>Stanford Digital Repository</a:t>
            </a:r>
            <a:r>
              <a:rPr lang="en-US" dirty="0"/>
              <a:t> (22 Nov 2016). Stanford History Education Group, </a:t>
            </a:r>
            <a:r>
              <a:rPr lang="en-US" u="sng" dirty="0">
                <a:hlinkClick r:id="rId3"/>
              </a:rPr>
              <a:t>https://sheg.stanford.edu/upload/V3LessonPlans/Executive%20Summary%2011.21.16.pdf</a:t>
            </a:r>
            <a:r>
              <a:rPr lang="en-US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66401530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latin typeface="+mn-lt"/>
              </a:rPr>
              <a:t>What is fake news?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2034948"/>
            <a:ext cx="10515600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False or misleading stories that are “masterfully manipulated to look like credible journalistic reports [and] are easily spread online to large audiences willing to believe the fictions and spread the word” (</a:t>
            </a:r>
            <a:r>
              <a:rPr lang="en-US" dirty="0" err="1"/>
              <a:t>Holan</a:t>
            </a:r>
            <a:r>
              <a:rPr lang="en-US" dirty="0"/>
              <a:t> 2016). 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84" t="10043"/>
          <a:stretch/>
        </p:blipFill>
        <p:spPr>
          <a:xfrm>
            <a:off x="8868578" y="3646582"/>
            <a:ext cx="2327900" cy="2632225"/>
          </a:xfrm>
          <a:prstGeom prst="rect">
            <a:avLst/>
          </a:prstGeom>
          <a:ln w="2540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36157374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495757"/>
            <a:ext cx="10515600" cy="1325563"/>
          </a:xfrm>
        </p:spPr>
        <p:txBody>
          <a:bodyPr/>
          <a:lstStyle/>
          <a:p>
            <a:pPr algn="ctr"/>
            <a:r>
              <a:rPr lang="en-US" b="1" dirty="0">
                <a:solidFill>
                  <a:schemeClr val="accent5">
                    <a:lumMod val="50000"/>
                  </a:schemeClr>
                </a:solidFill>
                <a:latin typeface="+mn-lt"/>
              </a:rPr>
              <a:t>Fake </a:t>
            </a:r>
            <a:r>
              <a:rPr lang="en-US" sz="4800" b="1" dirty="0">
                <a:solidFill>
                  <a:schemeClr val="accent5">
                    <a:lumMod val="50000"/>
                  </a:schemeClr>
                </a:solidFill>
                <a:latin typeface="+mn-lt"/>
              </a:rPr>
              <a:t>news</a:t>
            </a:r>
            <a:r>
              <a:rPr lang="en-US" b="1" dirty="0">
                <a:solidFill>
                  <a:schemeClr val="accent5">
                    <a:lumMod val="50000"/>
                  </a:schemeClr>
                </a:solidFill>
                <a:latin typeface="+mn-lt"/>
              </a:rPr>
              <a:t> is big business.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34144" y="2369911"/>
            <a:ext cx="9993086" cy="4351338"/>
          </a:xfrm>
        </p:spPr>
        <p:txBody>
          <a:bodyPr>
            <a:normAutofit/>
          </a:bodyPr>
          <a:lstStyle/>
          <a:p>
            <a:pPr>
              <a:spcAft>
                <a:spcPts val="1200"/>
              </a:spcAft>
            </a:pPr>
            <a:r>
              <a:rPr lang="en-US" sz="32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Motivating factors include profit, ideology, and/or mischief</a:t>
            </a:r>
          </a:p>
          <a:p>
            <a:pPr>
              <a:spcAft>
                <a:spcPts val="1200"/>
              </a:spcAft>
            </a:pPr>
            <a:r>
              <a:rPr lang="en-US" sz="32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Fake news writers and distributors can make thousands of dollars per month from advertising revenue (</a:t>
            </a:r>
            <a:r>
              <a:rPr lang="en-US" sz="32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Ohlheiser</a:t>
            </a:r>
            <a:r>
              <a:rPr lang="en-US" sz="32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2016).</a:t>
            </a:r>
          </a:p>
          <a:p>
            <a:pPr>
              <a:spcAft>
                <a:spcPts val="1200"/>
              </a:spcAft>
            </a:pPr>
            <a:r>
              <a:rPr lang="en-US" sz="32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No oversight agency in the U.S. </a:t>
            </a:r>
          </a:p>
        </p:txBody>
      </p:sp>
      <p:sp>
        <p:nvSpPr>
          <p:cNvPr id="5" name="Rectangle 4"/>
          <p:cNvSpPr/>
          <p:nvPr/>
        </p:nvSpPr>
        <p:spPr>
          <a:xfrm>
            <a:off x="515916" y="65318"/>
            <a:ext cx="1770095" cy="186204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115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$</a:t>
            </a:r>
            <a:endParaRPr lang="en-US" sz="5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0008253" y="152404"/>
            <a:ext cx="1770095" cy="186204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115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$</a:t>
            </a:r>
            <a:endParaRPr lang="en-US" sz="5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29673935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767900"/>
            <a:ext cx="10515600" cy="1325563"/>
          </a:xfrm>
        </p:spPr>
        <p:txBody>
          <a:bodyPr/>
          <a:lstStyle/>
          <a:p>
            <a:pPr algn="ctr"/>
            <a:r>
              <a:rPr lang="en-US" b="1" dirty="0">
                <a:latin typeface="+mn-lt"/>
              </a:rPr>
              <a:t>Why now? Why libraries?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08314" y="2456997"/>
            <a:ext cx="9927772" cy="3388632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r>
              <a:rPr lang="en-US" sz="3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The most recent surge of fake news correlates with a rise in widespread public reliance on online information.</a:t>
            </a:r>
          </a:p>
          <a:p>
            <a:pPr marL="0" indent="0">
              <a:spcAft>
                <a:spcPts val="600"/>
              </a:spcAft>
              <a:buNone/>
            </a:pPr>
            <a:endParaRPr lang="en-US" sz="105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>
              <a:spcAft>
                <a:spcPts val="600"/>
              </a:spcAft>
            </a:pPr>
            <a:r>
              <a:rPr lang="en-US" sz="3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Librarians have the </a:t>
            </a:r>
            <a:r>
              <a:rPr lang="en-US" sz="3200" i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opportunity</a:t>
            </a:r>
            <a:r>
              <a:rPr lang="en-US" sz="3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and the </a:t>
            </a:r>
            <a:r>
              <a:rPr lang="en-US" sz="3200" i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responsibility</a:t>
            </a:r>
            <a:r>
              <a:rPr lang="en-US" sz="3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for teaching users how to determine if information is accurate, reliable, and worthy of being shared.</a:t>
            </a:r>
          </a:p>
          <a:p>
            <a:pPr marL="0" indent="0">
              <a:buNone/>
            </a:pP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08034852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278086" y="1915889"/>
            <a:ext cx="7077302" cy="3026225"/>
          </a:xfrm>
          <a:ln w="63500">
            <a:gradFill>
              <a:gsLst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a:ln>
        </p:spPr>
        <p:txBody>
          <a:bodyPr>
            <a:normAutofit lnSpcReduction="10000"/>
          </a:bodyPr>
          <a:lstStyle/>
          <a:p>
            <a:pPr>
              <a:spcBef>
                <a:spcPts val="1200"/>
              </a:spcBef>
              <a:spcAft>
                <a:spcPts val="1800"/>
              </a:spcAft>
            </a:pP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Internet/WWW = led to changes in how information is vetted and distributed</a:t>
            </a:r>
          </a:p>
          <a:p>
            <a:pPr>
              <a:spcAft>
                <a:spcPts val="1800"/>
              </a:spcAft>
            </a:pP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User-produced information versus information written by professional writers, researchers, news reporters, and academics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half" idx="2"/>
          </p:nvPr>
        </p:nvSpPr>
        <p:spPr>
          <a:xfrm>
            <a:off x="839790" y="1390202"/>
            <a:ext cx="2915781" cy="3998228"/>
          </a:xfrm>
          <a:ln w="149225">
            <a:gradFill>
              <a:gsLst>
                <a:gs pos="58047">
                  <a:srgbClr val="C3DBF0"/>
                </a:gs>
                <a:gs pos="39000">
                  <a:srgbClr val="D8E7F5"/>
                </a:gs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a:ln>
        </p:spPr>
        <p:txBody>
          <a:bodyPr>
            <a:normAutofit/>
          </a:bodyPr>
          <a:lstStyle/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en-US" sz="4000" b="1" dirty="0"/>
              <a:t>Today’s Complex Information Environment</a:t>
            </a:r>
          </a:p>
          <a:p>
            <a:pPr>
              <a:lnSpc>
                <a:spcPct val="150000"/>
              </a:lnSpc>
              <a:spcBef>
                <a:spcPts val="0"/>
              </a:spcBef>
            </a:pPr>
            <a:endParaRPr lang="en-US" sz="4000" b="1" dirty="0"/>
          </a:p>
        </p:txBody>
      </p:sp>
    </p:spTree>
    <p:extLst>
      <p:ext uri="{BB962C8B-B14F-4D97-AF65-F5344CB8AC3E}">
        <p14:creationId xmlns:p14="http://schemas.microsoft.com/office/powerpoint/2010/main" val="108744375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749" y="-21111"/>
            <a:ext cx="1219199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119266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6319" y="97324"/>
            <a:ext cx="11785599" cy="6629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907342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1360</TotalTime>
  <Words>1363</Words>
  <Application>Microsoft Office PowerPoint</Application>
  <PresentationFormat>Widescreen</PresentationFormat>
  <Paragraphs>134</Paragraphs>
  <Slides>30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4" baseType="lpstr">
      <vt:lpstr>Arial</vt:lpstr>
      <vt:lpstr>Calibri</vt:lpstr>
      <vt:lpstr>Calibri Light</vt:lpstr>
      <vt:lpstr>Office Theme</vt:lpstr>
      <vt:lpstr>Information Literacy &amp; Libraries  in the Age of Fake News   Denise E. Agosto, Ph.D. Drexel University </vt:lpstr>
      <vt:lpstr>Setting the Stage</vt:lpstr>
      <vt:lpstr>PowerPoint Presentation</vt:lpstr>
      <vt:lpstr>What is fake news?</vt:lpstr>
      <vt:lpstr>Fake news is big business.</vt:lpstr>
      <vt:lpstr>Why now? Why libraries?</vt:lpstr>
      <vt:lpstr>PowerPoint Presentation</vt:lpstr>
      <vt:lpstr>PowerPoint Presentation</vt:lpstr>
      <vt:lpstr>PowerPoint Presentation</vt:lpstr>
      <vt:lpstr>Not so fast!</vt:lpstr>
      <vt:lpstr>PowerPoint Presentation</vt:lpstr>
      <vt:lpstr>Beyond Fake News: Misinformation/Disinformation</vt:lpstr>
      <vt:lpstr>--Misinformation/disinformation not only “prohibits collective knowledge and understanding,” it can “do harm by deliberately and persistently perpetuating racist and culturally insensitive images and messages.”   -- Users should “consider the underlying power structures that shape the information, and the acquisition of agency that can come with the acquisition of quality information.”</vt:lpstr>
      <vt:lpstr>The Real Issue: User Confusion</vt:lpstr>
      <vt:lpstr>Fake news isn’t new. </vt:lpstr>
      <vt:lpstr>The Event that Got All of Us  Talking about Fake News   (Yeah, that’s the one: November 8, 2016.)</vt:lpstr>
      <vt:lpstr>Why do people believe fake news?</vt:lpstr>
      <vt:lpstr>PowerPoint Presentation</vt:lpstr>
      <vt:lpstr>Example: Pizzagate </vt:lpstr>
      <vt:lpstr>PowerPoint Presentation</vt:lpstr>
      <vt:lpstr>Reasons for Believing</vt:lpstr>
      <vt:lpstr>What roles can librarians play?</vt:lpstr>
      <vt:lpstr>“Now and going forward we have many difficult issues to deal with for teaching people how to identify, evaluate, and apply [information evaluation techniques] - including dealing with attempts to rewrite history; interpret reality; ignore diversity, equity and inclusion; and shatter our standards and applications for authority and credibility.”</vt:lpstr>
      <vt:lpstr>ACRL Framework for Information Literacy (ACRL 2016)</vt:lpstr>
      <vt:lpstr>Active Library Programming</vt:lpstr>
      <vt:lpstr>Passive Library Programming </vt:lpstr>
      <vt:lpstr>Conclusion: Librarians as Information Educators</vt:lpstr>
      <vt:lpstr>PowerPoint Presentation</vt:lpstr>
      <vt:lpstr>PowerPoint Presentation</vt:lpstr>
      <vt:lpstr>PowerPoint Presentation</vt:lpstr>
    </vt:vector>
  </TitlesOfParts>
  <Company>Drexel University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Agosto,Denise</dc:creator>
  <cp:lastModifiedBy>Agosto,Denise</cp:lastModifiedBy>
  <cp:revision>138</cp:revision>
  <dcterms:created xsi:type="dcterms:W3CDTF">2018-11-12T00:39:17Z</dcterms:created>
  <dcterms:modified xsi:type="dcterms:W3CDTF">2019-10-03T16:01:16Z</dcterms:modified>
</cp:coreProperties>
</file>