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62" r:id="rId4"/>
    <p:sldId id="258" r:id="rId5"/>
    <p:sldId id="261" r:id="rId6"/>
    <p:sldId id="273" r:id="rId7"/>
    <p:sldId id="271" r:id="rId8"/>
    <p:sldId id="267" r:id="rId9"/>
    <p:sldId id="264" r:id="rId10"/>
    <p:sldId id="265" r:id="rId11"/>
    <p:sldId id="268" r:id="rId12"/>
    <p:sldId id="269" r:id="rId13"/>
    <p:sldId id="272" r:id="rId14"/>
    <p:sldId id="259" r:id="rId15"/>
    <p:sldId id="266" r:id="rId16"/>
    <p:sldId id="274" r:id="rId17"/>
    <p:sldId id="270" r:id="rId1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2" autoAdjust="0"/>
    <p:restoredTop sz="94595" autoAdjust="0"/>
  </p:normalViewPr>
  <p:slideViewPr>
    <p:cSldViewPr>
      <p:cViewPr varScale="1">
        <p:scale>
          <a:sx n="114" d="100"/>
          <a:sy n="114" d="100"/>
        </p:scale>
        <p:origin x="125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2088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5B76707-AC9A-4442-8DB6-8EF87C8FC046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1098FF0-EE4C-4798-9662-C499A2C97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6030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DFE5C1A-C0F7-4243-B512-63D00881E3E7}" type="datetimeFigureOut">
              <a:rPr lang="en-US" smtClean="0"/>
              <a:pPr/>
              <a:t>10/17/2018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AAC5AC0-FEF2-4DD5-B78E-802B3A5557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9847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AC5AC0-FEF2-4DD5-B78E-802B3A555760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8950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2CE3048-CA37-4F86-B1F3-D577B097E00F}" type="datetimeFigureOut">
              <a:rPr lang="en-US" smtClean="0"/>
              <a:pPr/>
              <a:t>10/17/2018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A5125A8-74D1-4E2B-8505-854DFD01ED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E3048-CA37-4F86-B1F3-D577B097E00F}" type="datetimeFigureOut">
              <a:rPr lang="en-US" smtClean="0"/>
              <a:pPr/>
              <a:t>10/17/2018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125A8-74D1-4E2B-8505-854DFD01ED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E3048-CA37-4F86-B1F3-D577B097E00F}" type="datetimeFigureOut">
              <a:rPr lang="en-US" smtClean="0"/>
              <a:pPr/>
              <a:t>10/17/2018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125A8-74D1-4E2B-8505-854DFD01ED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2CE3048-CA37-4F86-B1F3-D577B097E00F}" type="datetimeFigureOut">
              <a:rPr lang="en-US" smtClean="0"/>
              <a:pPr/>
              <a:t>10/17/2018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A5125A8-74D1-4E2B-8505-854DFD01ED8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2CE3048-CA37-4F86-B1F3-D577B097E00F}" type="datetimeFigureOut">
              <a:rPr lang="en-US" smtClean="0"/>
              <a:pPr/>
              <a:t>10/17/2018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A5125A8-74D1-4E2B-8505-854DFD01ED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E3048-CA37-4F86-B1F3-D577B097E00F}" type="datetimeFigureOut">
              <a:rPr lang="en-US" smtClean="0"/>
              <a:pPr/>
              <a:t>10/17/2018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125A8-74D1-4E2B-8505-854DFD01ED8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E3048-CA37-4F86-B1F3-D577B097E00F}" type="datetimeFigureOut">
              <a:rPr lang="en-US" smtClean="0"/>
              <a:pPr/>
              <a:t>10/17/2018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125A8-74D1-4E2B-8505-854DFD01ED8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2CE3048-CA37-4F86-B1F3-D577B097E00F}" type="datetimeFigureOut">
              <a:rPr lang="en-US" smtClean="0"/>
              <a:pPr/>
              <a:t>10/17/2018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A5125A8-74D1-4E2B-8505-854DFD01ED8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E3048-CA37-4F86-B1F3-D577B097E00F}" type="datetimeFigureOut">
              <a:rPr lang="en-US" smtClean="0"/>
              <a:pPr/>
              <a:t>10/17/2018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125A8-74D1-4E2B-8505-854DFD01ED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2CE3048-CA37-4F86-B1F3-D577B097E00F}" type="datetimeFigureOut">
              <a:rPr lang="en-US" smtClean="0"/>
              <a:pPr/>
              <a:t>10/17/2018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A5125A8-74D1-4E2B-8505-854DFD01ED8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2CE3048-CA37-4F86-B1F3-D577B097E00F}" type="datetimeFigureOut">
              <a:rPr lang="en-US" smtClean="0"/>
              <a:pPr/>
              <a:t>10/17/2018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A5125A8-74D1-4E2B-8505-854DFD01ED8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2CE3048-CA37-4F86-B1F3-D577B097E00F}" type="datetimeFigureOut">
              <a:rPr lang="en-US" smtClean="0"/>
              <a:pPr/>
              <a:t>10/17/2018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A5125A8-74D1-4E2B-8505-854DFD01ED8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books.google.com/intl/en/googlebooks/library/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athitrust.org/partnership" TargetMode="External"/><Relationship Id="rId2" Type="http://schemas.openxmlformats.org/officeDocument/2006/relationships/hyperlink" Target="http://books.google.com/intl/en/googlebooks/about/history.html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ritersservices.com/wps/p_word_count.htm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mailto:Christopher.Brown@du.ed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google.com/search?q=tld&amp;btnG=Google+Search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libguides.du.edu/content.php?pid=86031&amp;sid=639860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400800" cy="1894362"/>
          </a:xfrm>
        </p:spPr>
        <p:txBody>
          <a:bodyPr/>
          <a:lstStyle/>
          <a:p>
            <a:r>
              <a:rPr lang="en-US" dirty="0" smtClean="0"/>
              <a:t>Harnessing the Power of Google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Online </a:t>
            </a:r>
            <a:r>
              <a:rPr lang="en-US" sz="1400" dirty="0" smtClean="0"/>
              <a:t>Webinar for Niche Academy</a:t>
            </a:r>
            <a:br>
              <a:rPr lang="en-US" sz="1400" dirty="0" smtClean="0"/>
            </a:br>
            <a:r>
              <a:rPr lang="en-US" sz="1400" dirty="0" smtClean="0"/>
              <a:t>October 17, 2018</a:t>
            </a:r>
            <a:endParaRPr lang="en-US" sz="1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Christopher C. Brown</a:t>
            </a:r>
          </a:p>
          <a:p>
            <a:r>
              <a:rPr lang="en-US" dirty="0" smtClean="0"/>
              <a:t>Reference </a:t>
            </a:r>
            <a:r>
              <a:rPr lang="en-US" dirty="0" smtClean="0"/>
              <a:t>Librarian</a:t>
            </a:r>
          </a:p>
          <a:p>
            <a:r>
              <a:rPr lang="en-US" dirty="0" smtClean="0"/>
              <a:t>University of Denver Libraries</a:t>
            </a:r>
          </a:p>
          <a:p>
            <a:r>
              <a:rPr lang="en-US" dirty="0" smtClean="0"/>
              <a:t>christopher.brown@du.edu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Google Books Views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543800" cy="1828800"/>
          </a:xfrm>
        </p:spPr>
        <p:txBody>
          <a:bodyPr>
            <a:normAutofit fontScale="77500" lnSpcReduction="20000"/>
          </a:bodyPr>
          <a:lstStyle/>
          <a:p>
            <a:r>
              <a:rPr lang="en-US" smtClean="0"/>
              <a:t>Full View – if in public domain may be able to download PDF</a:t>
            </a:r>
          </a:p>
          <a:p>
            <a:r>
              <a:rPr lang="en-US" smtClean="0"/>
              <a:t>Limited Preview – publisher has given permission for preview of up to 20% or work</a:t>
            </a:r>
          </a:p>
          <a:p>
            <a:r>
              <a:rPr lang="en-US" smtClean="0"/>
              <a:t>Snippet View – shows a few snippets that match search terms</a:t>
            </a:r>
          </a:p>
          <a:p>
            <a:r>
              <a:rPr lang="en-US" smtClean="0"/>
              <a:t>No Preview – only basic information; sometimes not able to search full text</a:t>
            </a:r>
          </a:p>
          <a:p>
            <a:endParaRPr lang="en-US" smtClean="0"/>
          </a:p>
          <a:p>
            <a:endParaRPr lang="en-US" sz="180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352800"/>
            <a:ext cx="7991475" cy="24633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1600200" y="5943600"/>
            <a:ext cx="54102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smtClean="0"/>
              <a:t>From:</a:t>
            </a:r>
            <a:r>
              <a:rPr lang="en-US" sz="1400" smtClean="0">
                <a:hlinkClick r:id="rId3"/>
              </a:rPr>
              <a:t>http://books.google.com/intl/en/googlebooks/library/</a:t>
            </a:r>
            <a:r>
              <a:rPr lang="en-US" sz="1400" smtClean="0"/>
              <a:t> </a:t>
            </a:r>
            <a:endParaRPr lang="en-US" sz="1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Google Books and HathiTrust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914400"/>
          </a:xfrm>
        </p:spPr>
        <p:txBody>
          <a:bodyPr/>
          <a:lstStyle/>
          <a:p>
            <a:r>
              <a:rPr lang="en-US" sz="1800" smtClean="0">
                <a:hlinkClick r:id="rId2"/>
              </a:rPr>
              <a:t>http://books.google.com/intl/en/googlebooks/about/history.html</a:t>
            </a:r>
            <a:endParaRPr lang="en-US" sz="1800" smtClean="0"/>
          </a:p>
          <a:p>
            <a:r>
              <a:rPr lang="en-US" sz="1800" smtClean="0">
                <a:hlinkClick r:id="rId3"/>
              </a:rPr>
              <a:t>http://www.hathitrust.org/partnership</a:t>
            </a:r>
            <a:endParaRPr lang="en-US" sz="1800" smtClean="0"/>
          </a:p>
          <a:p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1295400" y="3048000"/>
            <a:ext cx="2362200" cy="2362200"/>
          </a:xfrm>
          <a:prstGeom prst="ellipse">
            <a:avLst/>
          </a:prstGeom>
          <a:solidFill>
            <a:schemeClr val="accent1">
              <a:alpha val="2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rgbClr val="FF0000"/>
                </a:solidFill>
              </a:rPr>
              <a:t>GB</a:t>
            </a:r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1752600" y="3352800"/>
            <a:ext cx="2362200" cy="2362200"/>
          </a:xfrm>
          <a:prstGeom prst="ellipse">
            <a:avLst/>
          </a:prstGeom>
          <a:solidFill>
            <a:schemeClr val="accent2">
              <a:alpha val="2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accent2">
                    <a:lumMod val="75000"/>
                  </a:schemeClr>
                </a:solidFill>
              </a:rPr>
              <a:t>HT</a:t>
            </a:r>
            <a:endParaRPr lang="en-US" b="1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72000" y="3733800"/>
            <a:ext cx="2895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There are materials that are in GB that are not in HT, and vice versa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Sometimes Easier to use HT than GB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533400"/>
          </a:xfrm>
        </p:spPr>
        <p:txBody>
          <a:bodyPr>
            <a:normAutofit/>
          </a:bodyPr>
          <a:lstStyle/>
          <a:p>
            <a:r>
              <a:rPr lang="en-US" sz="1800" smtClean="0"/>
              <a:t>Annual Report on Introduction of Domestic Reindeer Into Alaska</a:t>
            </a:r>
            <a:endParaRPr lang="en-US" sz="180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438401"/>
            <a:ext cx="3810000" cy="3331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24400" y="2438400"/>
            <a:ext cx="3297998" cy="296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62600" y="5638800"/>
            <a:ext cx="1466850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95400" y="5638800"/>
            <a:ext cx="2175368" cy="8249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Feature Differences</a:t>
            </a:r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70363052"/>
              </p:ext>
            </p:extLst>
          </p:nvPr>
        </p:nvGraphicFramePr>
        <p:xfrm>
          <a:off x="457200" y="1600200"/>
          <a:ext cx="8077200" cy="3906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9300">
                  <a:extLst>
                    <a:ext uri="{9D8B030D-6E8A-4147-A177-3AD203B41FA5}">
                      <a16:colId xmlns:a16="http://schemas.microsoft.com/office/drawing/2014/main" val="479564127"/>
                    </a:ext>
                  </a:extLst>
                </a:gridCol>
                <a:gridCol w="2019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9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9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Google</a:t>
                      </a:r>
                      <a:r>
                        <a:rPr lang="en-US" baseline="0" dirty="0" smtClean="0"/>
                        <a:t> Web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Google Scholar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Google Books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Metadata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Very little useable metadata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Extensive metadata provided</a:t>
                      </a:r>
                      <a:r>
                        <a:rPr lang="en-US" sz="1600" baseline="0" dirty="0" smtClean="0"/>
                        <a:t> by publishers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Extensive metadata provided by OCLC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Citations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No ability</a:t>
                      </a:r>
                      <a:r>
                        <a:rPr lang="en-US" sz="1600" baseline="0" dirty="0" smtClean="0"/>
                        <a:t> to cite resources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Citations can be displayed</a:t>
                      </a:r>
                      <a:r>
                        <a:rPr lang="en-US" sz="1600" baseline="0" dirty="0" smtClean="0"/>
                        <a:t> (APA, MLA, Chicago) and exported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Export</a:t>
                      </a:r>
                      <a:r>
                        <a:rPr lang="en-US" sz="1600" baseline="0" dirty="0" smtClean="0"/>
                        <a:t> citations only in selected formats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Links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Links</a:t>
                      </a:r>
                      <a:r>
                        <a:rPr lang="en-US" sz="1600" baseline="0" dirty="0" smtClean="0"/>
                        <a:t> to Web content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Links to subscribed</a:t>
                      </a:r>
                      <a:r>
                        <a:rPr lang="en-US" sz="1600" baseline="0" smtClean="0"/>
                        <a:t> library content</a:t>
                      </a:r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Links</a:t>
                      </a:r>
                      <a:r>
                        <a:rPr lang="en-US" sz="1600" baseline="0" dirty="0" smtClean="0"/>
                        <a:t> to library holdings and bookstore sales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Date Limits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Date limits for compliant Web pages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Facets for date limits</a:t>
                      </a:r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Limit</a:t>
                      </a:r>
                      <a:r>
                        <a:rPr lang="en-US" sz="1600" baseline="0" dirty="0" smtClean="0"/>
                        <a:t> by century or custom date range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Three </a:t>
            </a:r>
            <a:r>
              <a:rPr lang="en-US" dirty="0" err="1" smtClean="0"/>
              <a:t>Googles</a:t>
            </a:r>
            <a:r>
              <a:rPr lang="en-US" dirty="0" smtClean="0"/>
              <a:t>: Summary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2209800" y="1828800"/>
            <a:ext cx="2362200" cy="2362200"/>
          </a:xfrm>
          <a:prstGeom prst="ellipse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GW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962400" y="1827726"/>
            <a:ext cx="2362200" cy="2362200"/>
          </a:xfrm>
          <a:prstGeom prst="ellipse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GS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3112395" y="3342069"/>
            <a:ext cx="2362200" cy="2362200"/>
          </a:xfrm>
          <a:prstGeom prst="ellipse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GB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5800" y="1981200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Primary source materials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248400" y="1752600"/>
            <a:ext cx="205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Academic, scholarly journal articles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828800" y="4800600"/>
            <a:ext cx="175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Full text of books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762000" y="2819400"/>
            <a:ext cx="190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Discovery + Fulfillment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400800" y="2667000"/>
            <a:ext cx="190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Discovery + Fulfillment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953000" y="541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Discovery Only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Information Access Anomaly</a:t>
            </a:r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62000" y="1752600"/>
          <a:ext cx="7696200" cy="2362200"/>
        </p:xfrm>
        <a:graphic>
          <a:graphicData uri="http://schemas.openxmlformats.org/drawingml/2006/table">
            <a:tbl>
              <a:tblPr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1924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85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90550">
                <a:tc>
                  <a:txBody>
                    <a:bodyPr/>
                    <a:lstStyle/>
                    <a:p>
                      <a:r>
                        <a:rPr lang="en-US" dirty="0"/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Book (average)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Journal Article (average)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Google (Scholar/Books)</a:t>
                      </a:r>
                      <a:endParaRPr lang="en-US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5825">
                <a:tc>
                  <a:txBody>
                    <a:bodyPr/>
                    <a:lstStyle/>
                    <a:p>
                      <a:r>
                        <a:rPr lang="en-US" dirty="0"/>
                        <a:t>Typical Length - full text (FT)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15888" indent="0"/>
                      <a:r>
                        <a:rPr lang="en-US" sz="1400" dirty="0"/>
                        <a:t>200 pages x </a:t>
                      </a:r>
                      <a:r>
                        <a:rPr lang="en-US" sz="1400" dirty="0" smtClean="0"/>
                        <a:t>400 </a:t>
                      </a:r>
                      <a:r>
                        <a:rPr lang="en-US" sz="1400" dirty="0"/>
                        <a:t>= 80,000 words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15888" indent="0"/>
                      <a:r>
                        <a:rPr lang="fr-FR" sz="1400" dirty="0"/>
                        <a:t>15 pages x </a:t>
                      </a:r>
                      <a:r>
                        <a:rPr lang="fr-FR" sz="1400" dirty="0" smtClean="0"/>
                        <a:t>400 </a:t>
                      </a:r>
                      <a:r>
                        <a:rPr lang="fr-FR" sz="1400" dirty="0"/>
                        <a:t>= </a:t>
                      </a:r>
                      <a:r>
                        <a:rPr lang="fr-FR" sz="1400" dirty="0" smtClean="0"/>
                        <a:t>6,000 </a:t>
                      </a:r>
                      <a:r>
                        <a:rPr lang="fr-FR" sz="1400" dirty="0" err="1" smtClean="0"/>
                        <a:t>words</a:t>
                      </a:r>
                      <a:endParaRPr lang="fr-FR" sz="1400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0550">
                <a:tc>
                  <a:txBody>
                    <a:bodyPr/>
                    <a:lstStyle/>
                    <a:p>
                      <a:r>
                        <a:rPr lang="en-US"/>
                        <a:t>Surrogate Record (SR)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15888" indent="0"/>
                      <a:r>
                        <a:rPr lang="en-US" sz="1400"/>
                        <a:t>50-100 words (75 ave.)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15888" indent="0"/>
                      <a:r>
                        <a:rPr lang="en-US" sz="1400" dirty="0"/>
                        <a:t>300-500 words (400 </a:t>
                      </a:r>
                      <a:r>
                        <a:rPr lang="en-US" sz="1400" dirty="0" err="1"/>
                        <a:t>ave</a:t>
                      </a:r>
                      <a:r>
                        <a:rPr lang="en-US" sz="1400" dirty="0" smtClean="0"/>
                        <a:t>.</a:t>
                      </a:r>
                      <a:r>
                        <a:rPr kumimoji="0" lang="en-US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1</a:t>
                      </a:r>
                      <a:r>
                        <a:rPr lang="en-US" sz="1400" dirty="0" smtClean="0"/>
                        <a:t>)</a:t>
                      </a:r>
                      <a:endParaRPr lang="en-US" sz="1400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r>
                        <a:rPr lang="en-US"/>
                        <a:t>SR to FT ratio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15888" indent="0"/>
                      <a:r>
                        <a:rPr lang="en-US"/>
                        <a:t>1 to 10,666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15888" indent="0"/>
                      <a:r>
                        <a:rPr lang="en-US" dirty="0"/>
                        <a:t>1 to 15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15888" indent="0"/>
                      <a:r>
                        <a:rPr lang="en-US" dirty="0" smtClean="0"/>
                        <a:t>1 to 1</a:t>
                      </a:r>
                      <a:endParaRPr lang="en-US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762000" y="5139898"/>
            <a:ext cx="7315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1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 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  <a:hlinkClick r:id="rId2"/>
              </a:rPr>
              <a:t>http://www.writersservices.com/wps/p_word_count.htm 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Recommended Reading</a:t>
            </a:r>
            <a:endParaRPr lang="en-US" dirty="0"/>
          </a:p>
        </p:txBody>
      </p:sp>
      <p:pic>
        <p:nvPicPr>
          <p:cNvPr id="1026" name="Picture 2" descr="Cover image for Harnessing the Power of Google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8249" y="1524000"/>
            <a:ext cx="2900014" cy="3751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1412256" y="5486400"/>
            <a:ext cx="59029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Brown, Christopher C. </a:t>
            </a:r>
            <a:r>
              <a:rPr lang="en-US" i="1" dirty="0">
                <a:solidFill>
                  <a:srgbClr val="222222"/>
                </a:solidFill>
                <a:latin typeface="Arial" panose="020B0604020202020204" pitchFamily="34" charset="0"/>
              </a:rPr>
              <a:t>Harnessing the power of Google: </a:t>
            </a:r>
            <a:r>
              <a:rPr lang="en-US" i="1" dirty="0" smtClean="0">
                <a:solidFill>
                  <a:srgbClr val="222222"/>
                </a:solidFill>
                <a:latin typeface="Arial" panose="020B0604020202020204" pitchFamily="34" charset="0"/>
              </a:rPr>
              <a:t>What </a:t>
            </a:r>
            <a:r>
              <a:rPr lang="en-US" i="1" dirty="0">
                <a:solidFill>
                  <a:srgbClr val="222222"/>
                </a:solidFill>
                <a:latin typeface="Arial" panose="020B0604020202020204" pitchFamily="34" charset="0"/>
              </a:rPr>
              <a:t>every researcher should know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. ABC-CLIO, 2017</a:t>
            </a:r>
            <a:r>
              <a:rPr lang="en-US" dirty="0" smtClean="0">
                <a:solidFill>
                  <a:srgbClr val="222222"/>
                </a:solidFill>
                <a:latin typeface="Arial" panose="020B0604020202020204" pitchFamily="34" charset="0"/>
              </a:rPr>
              <a:t>.</a:t>
            </a:r>
          </a:p>
          <a:p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</a:rPr>
              <a:t>Discount Code from ABC-Clio: </a:t>
            </a:r>
            <a:r>
              <a:rPr lang="en-US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Q41820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20% discount valid through end of 2018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92843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Questions?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Contact Chris Brown:</a:t>
            </a:r>
          </a:p>
          <a:p>
            <a:r>
              <a:rPr lang="en-US" smtClean="0">
                <a:hlinkClick r:id="rId2"/>
              </a:rPr>
              <a:t>Christopher.Brown@du.edu</a:t>
            </a:r>
            <a:r>
              <a:rPr lang="en-US" smtClean="0"/>
              <a:t> 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Overview of the Three Googles</a:t>
            </a:r>
            <a:br>
              <a:rPr lang="en-US" smtClean="0"/>
            </a:br>
            <a:r>
              <a:rPr lang="en-US" smtClean="0"/>
              <a:t>Overlapping </a:t>
            </a:r>
            <a:r>
              <a:rPr lang="en-US" dirty="0" smtClean="0"/>
              <a:t>at Times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2209800" y="1828800"/>
            <a:ext cx="2362200" cy="2362200"/>
          </a:xfrm>
          <a:prstGeom prst="ellipse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GW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3962400" y="1827726"/>
            <a:ext cx="2362200" cy="2362200"/>
          </a:xfrm>
          <a:prstGeom prst="ellipse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GS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3112395" y="3342069"/>
            <a:ext cx="2362200" cy="2362200"/>
          </a:xfrm>
          <a:prstGeom prst="ellipse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GB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5800" y="5791200"/>
            <a:ext cx="731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smtClean="0"/>
              <a:t>Note: this chart does not represent the actual Google architecture. It shows that different features are foregrounded in different environments.</a:t>
            </a:r>
            <a:endParaRPr lang="en-US" sz="1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Google Web: How to leverage it for academic purposes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2133600"/>
          </a:xfrm>
        </p:spPr>
        <p:txBody>
          <a:bodyPr/>
          <a:lstStyle/>
          <a:p>
            <a:r>
              <a:rPr lang="en-US" smtClean="0"/>
              <a:t>Primary source materials (government documents, international materials, technical reports, company policies, etc.)</a:t>
            </a:r>
          </a:p>
          <a:p>
            <a:r>
              <a:rPr lang="en-US" smtClean="0"/>
              <a:t>Locating these with site-specific searching (domain searching; TLD searching)</a:t>
            </a:r>
          </a:p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62000" y="3886200"/>
            <a:ext cx="6248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Examples:</a:t>
            </a:r>
          </a:p>
          <a:p>
            <a:r>
              <a:rPr lang="en-US" smtClean="0"/>
              <a:t>site:gov.ng domestic staffing</a:t>
            </a:r>
          </a:p>
          <a:p>
            <a:r>
              <a:rPr lang="en-US" smtClean="0"/>
              <a:t>site:state.gov country reports human rights</a:t>
            </a:r>
          </a:p>
          <a:p>
            <a:r>
              <a:rPr lang="en-US" smtClean="0"/>
              <a:t>site:undp.org development indicators climate change</a:t>
            </a:r>
          </a:p>
          <a:p>
            <a:r>
              <a:rPr lang="en-US" smtClean="0"/>
              <a:t>site:state.co.us marijuana regulation filetype:pdf</a:t>
            </a:r>
          </a:p>
          <a:p>
            <a:r>
              <a:rPr lang="en-US" smtClean="0"/>
              <a:t>site:gob.mx water statistics filetype:pdf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TLDs: Top-Level Domains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51054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Google Web is most effectively searched when you can restrict searching to a top-level domain (like .</a:t>
            </a:r>
            <a:r>
              <a:rPr lang="en-US" dirty="0" err="1" smtClean="0"/>
              <a:t>edu</a:t>
            </a:r>
            <a:r>
              <a:rPr lang="en-US" dirty="0" smtClean="0"/>
              <a:t>, .</a:t>
            </a:r>
            <a:r>
              <a:rPr lang="en-US" dirty="0" err="1" smtClean="0"/>
              <a:t>gov</a:t>
            </a:r>
            <a:r>
              <a:rPr lang="en-US" dirty="0" smtClean="0"/>
              <a:t>, .</a:t>
            </a:r>
            <a:r>
              <a:rPr lang="en-US" dirty="0" err="1" smtClean="0"/>
              <a:t>jp</a:t>
            </a:r>
            <a:r>
              <a:rPr lang="en-US" dirty="0" smtClean="0"/>
              <a:t>)</a:t>
            </a:r>
          </a:p>
          <a:p>
            <a:r>
              <a:rPr lang="en-US" dirty="0" smtClean="0"/>
              <a:t>To discover all the TLDs for countries, type </a:t>
            </a:r>
            <a:r>
              <a:rPr lang="en-US" dirty="0" smtClean="0">
                <a:hlinkClick r:id="rId2"/>
              </a:rPr>
              <a:t>TLD in a Google search box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62600" y="1600200"/>
            <a:ext cx="3017634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3870473"/>
            <a:ext cx="3657600" cy="1768327"/>
          </a:xfrm>
          <a:prstGeom prst="rect">
            <a:avLst/>
          </a:prstGeom>
          <a:noFill/>
          <a:ln w="9525" cmpd="dbl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9" name="Right Arrow 8"/>
          <p:cNvSpPr/>
          <p:nvPr/>
        </p:nvSpPr>
        <p:spPr>
          <a:xfrm rot="12403665">
            <a:off x="4643455" y="4504271"/>
            <a:ext cx="1371600" cy="685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Google Scholar Content</a:t>
            </a:r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1828800"/>
            <a:ext cx="3452812" cy="2672942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8" name="Right Arrow 7"/>
          <p:cNvSpPr/>
          <p:nvPr/>
        </p:nvSpPr>
        <p:spPr>
          <a:xfrm rot="8863105">
            <a:off x="3984781" y="2671234"/>
            <a:ext cx="1926433" cy="685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638800" y="2057400"/>
            <a:ext cx="2895600" cy="9906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smtClean="0">
                <a:solidFill>
                  <a:srgbClr val="00B050"/>
                </a:solidFill>
              </a:rPr>
              <a:t>Publisher-supplied indexing and full text content</a:t>
            </a:r>
            <a:endParaRPr lang="en-US" sz="1400" b="1">
              <a:solidFill>
                <a:srgbClr val="00B05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715000" y="4572000"/>
            <a:ext cx="2895600" cy="10668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smtClean="0">
                <a:solidFill>
                  <a:srgbClr val="00B050"/>
                </a:solidFill>
              </a:rPr>
              <a:t>Library-supplied journal holdings. Every online journal subscription from every publisher and aggregator</a:t>
            </a:r>
            <a:endParaRPr lang="en-US" sz="1400" b="1">
              <a:solidFill>
                <a:srgbClr val="00B050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685800" y="1600200"/>
            <a:ext cx="4495800" cy="4495800"/>
          </a:xfrm>
          <a:prstGeom prst="ellipse">
            <a:avLst/>
          </a:prstGeom>
          <a:solidFill>
            <a:schemeClr val="accent1">
              <a:alpha val="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smtClean="0">
                <a:solidFill>
                  <a:srgbClr val="FF0000"/>
                </a:solidFill>
              </a:rPr>
              <a:t>GS</a:t>
            </a:r>
            <a:endParaRPr lang="en-US" sz="54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Features of Google Scholar</a:t>
            </a:r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1676400"/>
            <a:ext cx="6482331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What’s in Google Scholar?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429000" cy="4343400"/>
          </a:xfrm>
        </p:spPr>
        <p:txBody>
          <a:bodyPr/>
          <a:lstStyle/>
          <a:p>
            <a:r>
              <a:rPr lang="en-US" smtClean="0"/>
              <a:t>Google isn’t saying – so they leave it up to us to figure it out.</a:t>
            </a:r>
          </a:p>
          <a:p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91000" y="1676400"/>
            <a:ext cx="3871311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685800" y="5943600"/>
            <a:ext cx="7162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mtClean="0">
                <a:hlinkClick r:id="rId3"/>
              </a:rPr>
              <a:t>http://libguides.du.edu/content.php?pid=86031&amp;sid=639860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Google Scholar Settings</a:t>
            </a:r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3706" y="1524000"/>
            <a:ext cx="7283406" cy="4495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Google Books: Background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Google Scholar is a metadata and full text search project</a:t>
            </a:r>
          </a:p>
          <a:p>
            <a:r>
              <a:rPr lang="en-US" smtClean="0"/>
              <a:t>Where do books come from?</a:t>
            </a:r>
          </a:p>
          <a:p>
            <a:pPr lvl="1"/>
            <a:r>
              <a:rPr lang="en-US" smtClean="0"/>
              <a:t>Partner Program – publishers and authors make their works more discoverable</a:t>
            </a:r>
          </a:p>
          <a:p>
            <a:pPr lvl="1"/>
            <a:r>
              <a:rPr lang="en-US" smtClean="0"/>
              <a:t>Library Project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3158</TotalTime>
  <Words>547</Words>
  <Application>Microsoft Office PowerPoint</Application>
  <PresentationFormat>On-screen Show (4:3)</PresentationFormat>
  <Paragraphs>104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Calibri</vt:lpstr>
      <vt:lpstr>Century Schoolbook</vt:lpstr>
      <vt:lpstr>Times New Roman</vt:lpstr>
      <vt:lpstr>Wingdings</vt:lpstr>
      <vt:lpstr>Wingdings 2</vt:lpstr>
      <vt:lpstr>Oriel</vt:lpstr>
      <vt:lpstr>Harnessing the Power of Google   Online Webinar for Niche Academy October 17, 2018</vt:lpstr>
      <vt:lpstr>Overview of the Three Googles Overlapping at Times</vt:lpstr>
      <vt:lpstr>Google Web: How to leverage it for academic purposes</vt:lpstr>
      <vt:lpstr>TLDs: Top-Level Domains</vt:lpstr>
      <vt:lpstr>Google Scholar Content</vt:lpstr>
      <vt:lpstr>Features of Google Scholar</vt:lpstr>
      <vt:lpstr>What’s in Google Scholar?</vt:lpstr>
      <vt:lpstr>Google Scholar Settings</vt:lpstr>
      <vt:lpstr>Google Books: Background</vt:lpstr>
      <vt:lpstr>Google Books Views</vt:lpstr>
      <vt:lpstr>Google Books and HathiTrust</vt:lpstr>
      <vt:lpstr>Sometimes Easier to use HT than GB</vt:lpstr>
      <vt:lpstr>Feature Differences</vt:lpstr>
      <vt:lpstr>The Three Googles: Summary</vt:lpstr>
      <vt:lpstr>The Information Access Anomaly</vt:lpstr>
      <vt:lpstr>Recommended Reading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Three Googles</dc:title>
  <dc:creator>University Of Denver</dc:creator>
  <cp:lastModifiedBy>Christopher Brown</cp:lastModifiedBy>
  <cp:revision>145</cp:revision>
  <cp:lastPrinted>2018-10-17T17:21:58Z</cp:lastPrinted>
  <dcterms:created xsi:type="dcterms:W3CDTF">2011-04-19T19:39:33Z</dcterms:created>
  <dcterms:modified xsi:type="dcterms:W3CDTF">2018-10-17T17:42:21Z</dcterms:modified>
</cp:coreProperties>
</file>