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01"/>
    <p:restoredTop sz="48244"/>
  </p:normalViewPr>
  <p:slideViewPr>
    <p:cSldViewPr snapToGrid="0">
      <p:cViewPr varScale="1">
        <p:scale>
          <a:sx n="74" d="100"/>
          <a:sy n="74" d="100"/>
        </p:scale>
        <p:origin x="1928" y="17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dirty="0">
                <a:solidFill>
                  <a:schemeClr val="dk1"/>
                </a:solidFill>
                <a:latin typeface="Arial"/>
                <a:ea typeface="Arial"/>
                <a:cs typeface="Arial"/>
                <a:sym typeface="Arial"/>
              </a:rPr>
              <a:t>N: The ‘Guiding Family Media Use’ training </a:t>
            </a:r>
            <a:r>
              <a:rPr lang="en" sz="1100" b="1" dirty="0">
                <a:solidFill>
                  <a:srgbClr val="000000"/>
                </a:solidFill>
                <a:latin typeface="Arial"/>
                <a:ea typeface="Arial"/>
                <a:cs typeface="Arial"/>
                <a:sym typeface="Arial"/>
              </a:rPr>
              <a:t>helps professionals consider different family contexts for media use. The training uses examples from our interviews with parents to consider ways that ‘every family and community is different’, and how these differences impact on media uses in the home.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R: The expression “joint media engagement” comes from the organization responsible for founding Sesame Street, the Joan Ganz Cooney Center. It refers to spontaneous and designed experiences of people using media together. Joint media engagement broadens the notion of “co-viewing,” as it can happen anywhere and at any time when there are multiple people </a:t>
            </a:r>
            <a:r>
              <a:rPr lang="en" b="1" i="1" dirty="0"/>
              <a:t>interacting</a:t>
            </a:r>
            <a:r>
              <a:rPr lang="en" b="1" dirty="0"/>
              <a:t> together and engaging with any form of media. Modes of Joint Media Engagement include viewing, playing, searching, reading, contributing, and creating, with either digital or traditional media. Joint Media Engagement can support learning by providing resources for making sense and making meaning of particular situations.</a:t>
            </a:r>
            <a:endParaRPr dirty="0"/>
          </a:p>
          <a:p>
            <a:pPr marL="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21486b11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721486b11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t>R: Here are some examples of different ways children might experience joint media engagement. </a:t>
            </a:r>
            <a:r>
              <a:rPr lang="en-US" sz="1100" b="0" i="0" u="none" strike="noStrike" cap="none" dirty="0">
                <a:solidFill>
                  <a:srgbClr val="000000"/>
                </a:solidFill>
                <a:effectLst/>
                <a:latin typeface="Arial"/>
                <a:ea typeface="Arial"/>
                <a:cs typeface="Arial"/>
                <a:sym typeface="Arial"/>
              </a:rPr>
              <a:t>I’m sure you have other examples. As we are talking through all of these frameworks, please feel free to share ideas from your own professional practice in the chat box.</a:t>
            </a:r>
            <a:endParaRPr lang="en-US" dirty="0">
              <a:effectLst/>
            </a:endParaRPr>
          </a:p>
          <a:p>
            <a:pPr marL="0" lvl="0" indent="0" algn="l" rtl="0">
              <a:lnSpc>
                <a:spcPct val="100000"/>
              </a:lnSpc>
              <a:spcBef>
                <a:spcPts val="0"/>
              </a:spcBef>
              <a:spcAft>
                <a:spcPts val="0"/>
              </a:spcAft>
              <a:buSzPts val="1100"/>
              <a:buNone/>
            </a:pPr>
            <a:endParaRPr b="1" dirty="0"/>
          </a:p>
          <a:p>
            <a:pPr marL="158750" lvl="0" indent="0" algn="l" rtl="0">
              <a:lnSpc>
                <a:spcPct val="100000"/>
              </a:lnSpc>
              <a:spcBef>
                <a:spcPts val="0"/>
              </a:spcBef>
              <a:spcAft>
                <a:spcPts val="0"/>
              </a:spcAft>
              <a:buSzPts val="1100"/>
              <a:buNone/>
            </a:pPr>
            <a:endParaRPr b="0"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 b="1" dirty="0"/>
              <a:t>N: Author and </a:t>
            </a:r>
            <a:r>
              <a:rPr lang="en" b="1" i="1" dirty="0"/>
              <a:t>NYTimes</a:t>
            </a:r>
            <a:r>
              <a:rPr lang="en" b="1" dirty="0"/>
              <a:t> Education contributor Lisa Guernsey created the 3 C’s framework. This framework offers librarians and other professionals an easy-to-remember, practical model for addressing complex questions involving digital media use, parenting, and youth. E</a:t>
            </a:r>
            <a:r>
              <a:rPr lang="en" b="1" dirty="0">
                <a:highlight>
                  <a:srgbClr val="FFFFFF"/>
                </a:highlight>
              </a:rPr>
              <a:t>very CHILD comes to media or technology with their own needs and interests that can be either fostered or squelched, depending on how media are used. The CONTEXT, or what is happening around the viewing or playing, as well as the extent to which screen time dominates a child's daily routines can also make a difference. According to a growing number of studies on toddlers, preschoolers and elementary school children, the CONTENT, or information portrayed on screen, impacts whether a child learns from what they see.</a:t>
            </a:r>
            <a:endParaRPr b="1" dirty="0">
              <a:highlight>
                <a:srgbClr val="FFFFFF"/>
              </a:highlight>
            </a:endParaRPr>
          </a:p>
          <a:p>
            <a:pPr marL="0" lvl="0" indent="0" algn="l" rtl="0">
              <a:lnSpc>
                <a:spcPct val="100000"/>
              </a:lnSpc>
              <a:spcBef>
                <a:spcPts val="0"/>
              </a:spcBef>
              <a:spcAft>
                <a:spcPts val="0"/>
              </a:spcAft>
              <a:buSzPts val="1100"/>
              <a:buNone/>
            </a:pPr>
            <a:endParaRPr b="0"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21486b11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721486b11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buNone/>
            </a:pPr>
            <a:r>
              <a:rPr lang="en" b="1" dirty="0"/>
              <a:t>N: </a:t>
            </a:r>
            <a:r>
              <a:rPr lang="en-US" sz="1100" b="0" i="0" u="none" strike="noStrike" cap="none" dirty="0">
                <a:solidFill>
                  <a:srgbClr val="000000"/>
                </a:solidFill>
                <a:effectLst/>
                <a:latin typeface="Arial"/>
                <a:ea typeface="Arial"/>
                <a:cs typeface="Arial"/>
                <a:sym typeface="Arial"/>
              </a:rPr>
              <a:t>Let’s imagine for a moment that you’re approached by a parent/caregiver asking for recommendations re: kids’ apps and games. Now that you have the 3C’s at your disposal, you can confidently address the patron inquiry starting with the first C, Child...questions related to the child that you might want to ask are (read from slides)... </a:t>
            </a:r>
            <a:endParaRPr lang="en-US" dirty="0">
              <a:effectLst/>
            </a:endParaRPr>
          </a:p>
          <a:p>
            <a:pPr marL="0" lvl="0" indent="0" algn="l" rtl="0">
              <a:lnSpc>
                <a:spcPct val="100000"/>
              </a:lnSpc>
              <a:spcBef>
                <a:spcPts val="0"/>
              </a:spcBef>
              <a:spcAft>
                <a:spcPts val="0"/>
              </a:spcAft>
              <a:buSzPts val="1100"/>
              <a:buNone/>
            </a:pPr>
            <a:endParaRPr b="0"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solidFill>
                  <a:srgbClr val="222222"/>
                </a:solidFill>
                <a:highlight>
                  <a:schemeClr val="lt1"/>
                </a:highlight>
              </a:rPr>
              <a:t>R: This framework is based on extensive research with families by Livingstone, a Professor in Media and Communications at the London School of Economics, and Blum-Ross, the Global Public Policy Lead for Children and Families at Google/YouTube. The framework identifies three “genres of digital parenting”—embrace, balance, or resist—at different times </a:t>
            </a:r>
            <a:r>
              <a:rPr lang="en" b="1" i="1" dirty="0">
                <a:solidFill>
                  <a:srgbClr val="222222"/>
                </a:solidFill>
                <a:highlight>
                  <a:schemeClr val="lt1"/>
                </a:highlight>
              </a:rPr>
              <a:t>depending on context</a:t>
            </a:r>
            <a:r>
              <a:rPr lang="en" b="1" i="1" dirty="0">
                <a:solidFill>
                  <a:srgbClr val="000000"/>
                </a:solidFill>
                <a:highlight>
                  <a:schemeClr val="lt1"/>
                </a:highlight>
              </a:rPr>
              <a:t>. </a:t>
            </a:r>
            <a:r>
              <a:rPr lang="en" b="1" dirty="0">
                <a:solidFill>
                  <a:srgbClr val="222222"/>
                </a:solidFill>
                <a:highlight>
                  <a:schemeClr val="lt1"/>
                </a:highlight>
              </a:rPr>
              <a:t>Parents might embrace, balance &amp; resist in different contexts and in relation to different media. Think about how parenting with media changes according to the delivery medium, age of consumer, in various spaces, or even situations like weather, while traveling, or on vacation. This framework provides a potentially useful way of thinking and empowering parents &amp; caregivers and librarians &amp; other professionals as they approach navigating screens in their lives. </a:t>
            </a:r>
            <a:endParaRPr dirty="0"/>
          </a:p>
          <a:p>
            <a:pPr marL="0" lvl="0" indent="0" algn="l" rtl="0">
              <a:lnSpc>
                <a:spcPct val="100000"/>
              </a:lnSpc>
              <a:spcBef>
                <a:spcPts val="0"/>
              </a:spcBef>
              <a:spcAft>
                <a:spcPts val="0"/>
              </a:spcAft>
              <a:buSzPts val="1100"/>
              <a:buNone/>
            </a:pPr>
            <a:endParaRPr b="0" dirty="0"/>
          </a:p>
          <a:p>
            <a:pPr marL="0" lvl="0" indent="0" algn="l" rtl="0">
              <a:lnSpc>
                <a:spcPct val="100000"/>
              </a:lnSpc>
              <a:spcBef>
                <a:spcPts val="1500"/>
              </a:spcBef>
              <a:spcAft>
                <a:spcPts val="0"/>
              </a:spcAft>
              <a:buSzPts val="1100"/>
              <a:buNone/>
            </a:pPr>
            <a:endParaRPr b="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highlight>
                  <a:srgbClr val="FFFFFF"/>
                </a:highlight>
              </a:rPr>
              <a:t>N: In conclusion, contextual factors such as race, ethnicity, socioeconomic status, geographic location, (dis)ability, parents work schedules, and religious beliefs/values, etc. shape family decision-making in regard to media use. These 3 media use framework can assist professionals in not only understanding, but also supporting families as they navigate screens and digital media in their daily lives. </a:t>
            </a:r>
            <a:endParaRPr b="1" dirty="0"/>
          </a:p>
          <a:p>
            <a:pPr marL="0" lvl="0" indent="0" algn="l" rtl="0">
              <a:lnSpc>
                <a:spcPct val="115000"/>
              </a:lnSpc>
              <a:spcBef>
                <a:spcPts val="1000"/>
              </a:spcBef>
              <a:spcAft>
                <a:spcPts val="0"/>
              </a:spcAft>
              <a:buSzPts val="1100"/>
              <a:buNone/>
            </a:pPr>
            <a:endParaRPr sz="1800" i="1" dirty="0">
              <a:solidFill>
                <a:schemeClr val="lt2"/>
              </a:solidFill>
              <a:latin typeface="Roboto"/>
              <a:ea typeface="Roboto"/>
              <a:cs typeface="Roboto"/>
              <a:sym typeface="Roboto"/>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b="1" dirty="0"/>
              <a:t>R: </a:t>
            </a:r>
            <a:r>
              <a:rPr lang="en" sz="1100" b="1" dirty="0">
                <a:solidFill>
                  <a:srgbClr val="000000"/>
                </a:solidFill>
                <a:latin typeface="Arial"/>
                <a:ea typeface="Arial"/>
                <a:cs typeface="Arial"/>
                <a:sym typeface="Arial"/>
              </a:rPr>
              <a:t>The goal is to consider how to support families in culturally relevant ways. First, t</a:t>
            </a:r>
            <a:r>
              <a:rPr lang="en" b="1" dirty="0"/>
              <a:t>he training presents data that show how differences in family, and contextual factors such as socioeconomic status, ethnicity, (dis)ability, location, parents’ work schedules, and religious beliefs or values impact family decisions connected with media use. </a:t>
            </a:r>
          </a:p>
          <a:p>
            <a:pPr marL="0" marR="0" lvl="0" indent="0" algn="l" rtl="0">
              <a:lnSpc>
                <a:spcPct val="115000"/>
              </a:lnSpc>
              <a:spcBef>
                <a:spcPts val="0"/>
              </a:spcBef>
              <a:spcAft>
                <a:spcPts val="0"/>
              </a:spcAft>
              <a:buClr>
                <a:srgbClr val="000000"/>
              </a:buClr>
              <a:buSzPts val="1100"/>
              <a:buFont typeface="Arial"/>
              <a:buNone/>
            </a:pPr>
            <a:endParaRPr lang="en" b="1" dirty="0"/>
          </a:p>
          <a:p>
            <a:pPr marL="0" marR="0" lvl="0" indent="0" algn="l" rtl="0">
              <a:lnSpc>
                <a:spcPct val="115000"/>
              </a:lnSpc>
              <a:spcBef>
                <a:spcPts val="0"/>
              </a:spcBef>
              <a:spcAft>
                <a:spcPts val="0"/>
              </a:spcAft>
              <a:buClr>
                <a:srgbClr val="000000"/>
              </a:buClr>
              <a:buSzPts val="1100"/>
              <a:buFont typeface="Arial"/>
              <a:buNone/>
            </a:pPr>
            <a:r>
              <a:rPr lang="en" b="1" dirty="0"/>
              <a:t>Second, the training introduces three frameworks that describe family media use. Thinking through these frameworks can help professionals better understand and guide families in their decisions about their media use. </a:t>
            </a:r>
          </a:p>
          <a:p>
            <a:pPr marL="0" marR="0" lvl="0" indent="0" algn="l" rtl="0">
              <a:lnSpc>
                <a:spcPct val="115000"/>
              </a:lnSpc>
              <a:spcBef>
                <a:spcPts val="0"/>
              </a:spcBef>
              <a:spcAft>
                <a:spcPts val="0"/>
              </a:spcAft>
              <a:buClr>
                <a:srgbClr val="000000"/>
              </a:buClr>
              <a:buSzPts val="1100"/>
              <a:buFont typeface="Arial"/>
              <a:buNone/>
            </a:pPr>
            <a:endParaRPr lang="en"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solidFill>
                  <a:srgbClr val="303030"/>
                </a:solidFill>
              </a:rPr>
              <a:t>N: The message on this screen is probably not new to anyone! However, we often hear one-size-fits-all solutions about topics like screen time. In an increasingly media-saturated world, parents seek solutions to challenges they face.  The reality, however, is that </a:t>
            </a:r>
            <a:r>
              <a:rPr lang="en" b="1" i="1" dirty="0">
                <a:solidFill>
                  <a:srgbClr val="303030"/>
                </a:solidFill>
              </a:rPr>
              <a:t>every community, family, and child is different.</a:t>
            </a:r>
            <a:r>
              <a:rPr lang="en" b="1" dirty="0">
                <a:solidFill>
                  <a:srgbClr val="303030"/>
                </a:solidFill>
              </a:rPr>
              <a:t> </a:t>
            </a:r>
            <a:endParaRPr b="1" dirty="0">
              <a:solidFill>
                <a:srgbClr val="303030"/>
              </a:solidFill>
            </a:endParaRPr>
          </a:p>
          <a:p>
            <a:pPr marL="0" lvl="0" indent="0" algn="l" rtl="0">
              <a:lnSpc>
                <a:spcPct val="100000"/>
              </a:lnSpc>
              <a:spcBef>
                <a:spcPts val="0"/>
              </a:spcBef>
              <a:spcAft>
                <a:spcPts val="0"/>
              </a:spcAft>
              <a:buSzPts val="1100"/>
              <a:buNone/>
            </a:pPr>
            <a:endParaRPr b="1" dirty="0">
              <a:solidFill>
                <a:srgbClr val="303030"/>
              </a:solidFill>
            </a:endParaRPr>
          </a:p>
          <a:p>
            <a:pPr marL="0" marR="0" lvl="0" indent="0" algn="l" rtl="0">
              <a:lnSpc>
                <a:spcPct val="100000"/>
              </a:lnSpc>
              <a:spcBef>
                <a:spcPts val="0"/>
              </a:spcBef>
              <a:spcAft>
                <a:spcPts val="0"/>
              </a:spcAft>
              <a:buClr>
                <a:srgbClr val="000000"/>
              </a:buClr>
              <a:buSzPts val="1100"/>
              <a:buFont typeface="Arial"/>
              <a:buNone/>
            </a:pPr>
            <a:r>
              <a:rPr lang="en" dirty="0"/>
              <a:t>(30 sec)</a:t>
            </a:r>
            <a:endParaRPr dirty="0"/>
          </a:p>
          <a:p>
            <a:pPr marL="0" lvl="0" indent="0" algn="l" rtl="0">
              <a:lnSpc>
                <a:spcPct val="100000"/>
              </a:lnSpc>
              <a:spcBef>
                <a:spcPts val="0"/>
              </a:spcBef>
              <a:spcAft>
                <a:spcPts val="0"/>
              </a:spcAft>
              <a:buSzPts val="1100"/>
              <a:buNone/>
            </a:pPr>
            <a:endParaRPr dirty="0">
              <a:solidFill>
                <a:srgbClr val="30303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1b2863c9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1b2863c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dirty="0">
                <a:solidFill>
                  <a:srgbClr val="303030"/>
                </a:solidFill>
              </a:rPr>
              <a:t>R: One-size-fits-all messages and recommendations do not work for many families, like the (now defunct and revised) 1999 American Academy of Pediatrics oft-cited ‘2x2’ rule. The rule stated that children under age two should have no access to screens, and for children over age two, screen time should be limited to 1-2 hours per day. You might think about messages from news media, like those shown here, and how these messages might alienate some parents &amp; caregivers. </a:t>
            </a:r>
            <a:endParaRPr b="1" dirty="0">
              <a:solidFill>
                <a:srgbClr val="303030"/>
              </a:solidFill>
            </a:endParaRPr>
          </a:p>
          <a:p>
            <a:pPr marL="0" lvl="0" indent="0" algn="l" rtl="0">
              <a:spcBef>
                <a:spcPts val="0"/>
              </a:spcBef>
              <a:spcAft>
                <a:spcPts val="0"/>
              </a:spcAft>
              <a:buClr>
                <a:srgbClr val="000000"/>
              </a:buClr>
              <a:buSzPts val="1100"/>
              <a:buFont typeface="Arial"/>
              <a:buNone/>
            </a:pPr>
            <a:endParaRPr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21486b11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21486b1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dirty="0">
                <a:solidFill>
                  <a:srgbClr val="303030"/>
                </a:solidFill>
              </a:rPr>
              <a:t>N: This next section, entitled “In Their Own Words,” contains 3 slides from the research data demonstrating different family contexts which depict some of the challenging realities faced by everyday American families in relation to screen media use. These excerpts illustrate how different contexts impact parental decision-making surrounding family media use.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solidFill>
                  <a:srgbClr val="303030"/>
                </a:solidFill>
              </a:rPr>
              <a:t>R: </a:t>
            </a:r>
            <a:r>
              <a:rPr lang="en-US" sz="1100" b="0" i="0" u="none" strike="noStrike" cap="none" dirty="0">
                <a:solidFill>
                  <a:srgbClr val="000000"/>
                </a:solidFill>
                <a:effectLst/>
                <a:latin typeface="Arial"/>
                <a:ea typeface="Arial"/>
                <a:cs typeface="Arial"/>
                <a:sym typeface="Arial"/>
              </a:rPr>
              <a:t>this quote is from Latinx mom with 5 boys under age 8. We chose this quote to highlight the role</a:t>
            </a:r>
            <a:r>
              <a:rPr lang="en-US" sz="1100" b="0" i="0" u="sng" strike="noStrike" cap="none" dirty="0">
                <a:solidFill>
                  <a:srgbClr val="000000"/>
                </a:solidFill>
                <a:effectLst/>
                <a:latin typeface="Arial"/>
                <a:ea typeface="Arial"/>
                <a:cs typeface="Arial"/>
                <a:sym typeface="Arial"/>
              </a:rPr>
              <a:t> ethnicity </a:t>
            </a:r>
            <a:r>
              <a:rPr lang="en-US" sz="1100" b="0" i="0" u="none" strike="noStrike" cap="none" dirty="0">
                <a:solidFill>
                  <a:srgbClr val="000000"/>
                </a:solidFill>
                <a:effectLst/>
                <a:latin typeface="Arial"/>
                <a:ea typeface="Arial"/>
                <a:cs typeface="Arial"/>
                <a:sym typeface="Arial"/>
              </a:rPr>
              <a:t>and </a:t>
            </a:r>
            <a:r>
              <a:rPr lang="en-US" sz="1100" b="0" i="0" u="sng" strike="noStrike" cap="none" dirty="0">
                <a:solidFill>
                  <a:srgbClr val="000000"/>
                </a:solidFill>
                <a:effectLst/>
                <a:latin typeface="Arial"/>
                <a:ea typeface="Arial"/>
                <a:cs typeface="Arial"/>
                <a:sym typeface="Arial"/>
              </a:rPr>
              <a:t>gender</a:t>
            </a:r>
            <a:r>
              <a:rPr lang="en-US" sz="1100" b="0" i="0" u="none" strike="noStrike" cap="none" dirty="0">
                <a:solidFill>
                  <a:srgbClr val="000000"/>
                </a:solidFill>
                <a:effectLst/>
                <a:latin typeface="Arial"/>
                <a:ea typeface="Arial"/>
                <a:cs typeface="Arial"/>
                <a:sym typeface="Arial"/>
              </a:rPr>
              <a:t> play in parents’ decision-making. </a:t>
            </a:r>
            <a:endParaRPr lang="en-US" dirty="0">
              <a:effectLst/>
            </a:endParaRPr>
          </a:p>
          <a:p>
            <a:pPr marL="0" marR="0" lvl="0" indent="0" algn="l" rtl="0">
              <a:lnSpc>
                <a:spcPct val="100000"/>
              </a:lnSpc>
              <a:spcBef>
                <a:spcPts val="0"/>
              </a:spcBef>
              <a:spcAft>
                <a:spcPts val="0"/>
              </a:spcAft>
              <a:buClr>
                <a:srgbClr val="000000"/>
              </a:buClr>
              <a:buSzPts val="1100"/>
              <a:buFont typeface="Arial"/>
              <a:buNone/>
            </a:pPr>
            <a:r>
              <a:rPr lang="en" b="1" dirty="0">
                <a:solidFill>
                  <a:srgbClr val="303030"/>
                </a:solidFill>
              </a:rPr>
              <a:t>[read quote]</a:t>
            </a:r>
            <a:endParaRPr b="1" dirty="0"/>
          </a:p>
          <a:p>
            <a:pPr marL="914400" lvl="0" indent="0" algn="l" rtl="0">
              <a:lnSpc>
                <a:spcPct val="200000"/>
              </a:lnSpc>
              <a:spcBef>
                <a:spcPts val="1600"/>
              </a:spcBef>
              <a:spcAft>
                <a:spcPts val="160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t>N: This second quote indicates how disability and location impact decisions about screen media use. </a:t>
            </a:r>
            <a:r>
              <a:rPr lang="en-US" b="1" dirty="0">
                <a:solidFill>
                  <a:srgbClr val="303030"/>
                </a:solidFill>
              </a:rPr>
              <a:t>[read quote]</a:t>
            </a:r>
            <a:endParaRPr lang="en-US" b="1" dirty="0"/>
          </a:p>
          <a:p>
            <a:pPr marL="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t>R: Finally, this quote indicates the role </a:t>
            </a:r>
            <a:r>
              <a:rPr lang="en" b="1" u="sng" dirty="0"/>
              <a:t>religion</a:t>
            </a:r>
            <a:r>
              <a:rPr lang="en" b="1" dirty="0"/>
              <a:t> (including values and ethics) plays in decision-making about family media use </a:t>
            </a:r>
            <a:r>
              <a:rPr lang="en-US" b="1" dirty="0">
                <a:solidFill>
                  <a:srgbClr val="303030"/>
                </a:solidFill>
              </a:rPr>
              <a:t>[read quote]</a:t>
            </a:r>
            <a:endParaRPr lang="en-US" b="1" dirty="0"/>
          </a:p>
          <a:p>
            <a:pPr marL="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N: </a:t>
            </a:r>
            <a:r>
              <a:rPr lang="en-US" sz="1100" b="0" i="0" u="none" strike="noStrike" cap="none" dirty="0">
                <a:solidFill>
                  <a:srgbClr val="000000"/>
                </a:solidFill>
                <a:effectLst/>
                <a:latin typeface="Arial"/>
                <a:ea typeface="Arial"/>
                <a:cs typeface="Arial"/>
                <a:sym typeface="Arial"/>
              </a:rPr>
              <a:t>Now we’ll turn our attention to the core of this training: these are 3 frameworks from researchers for helping to guide and understand family media use. </a:t>
            </a:r>
            <a:r>
              <a:rPr lang="en" b="1" dirty="0"/>
              <a:t>As we introduce each framework you might consider how one’s personal biases shape perceptions of media use, and ways these frameworks might help to create more open-ended and individualized guidance tools. On our website, you’ll find two handouts to accompany this section of the presentation: the first is a “Quick Reference Guide” which summarizes the frameworks for understanding family media use, and the second contains 5 (real life) parent quotes from the data to practice applying the three frameworks.  </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2000"/>
              </a:spcBef>
              <a:spcAft>
                <a:spcPts val="100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23" name="Google Shape;23;p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5"/>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8" name="Google Shape;28;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1" name="Google Shape;31;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7" name="Google Shape;37;p7"/>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8"/>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8"/>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3" name="Google Shape;43;p8"/>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44" name="Google Shape;44;p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0"/>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joanganzcooneycenter.org/wp-content/uploads/2011/12/jgc_coviewing_desktop.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joanganzcooneycenter.org/wp-content/uploads/2011/12/jgc_coviewing_desktop.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tapclickread.org/wp-content/uploads/2016/05/2016.06.26_NA_TCR_3C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ww.tapclickread.org/wp-content/uploads/2016/05/2016.06.26_NA_TCR_3C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blogs.lse.ac.uk/parenting4digitalfuture/2018/11/07/parenting-for-a-digital-future-the-boo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560025"/>
            <a:ext cx="8222100" cy="1619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4000" b="1">
                <a:solidFill>
                  <a:srgbClr val="000000"/>
                </a:solidFill>
                <a:latin typeface="Arial"/>
                <a:ea typeface="Arial"/>
                <a:cs typeface="Arial"/>
                <a:sym typeface="Arial"/>
              </a:rPr>
              <a:t>Guiding Family Media Use: Every Family &amp; Community is Different</a:t>
            </a:r>
            <a:endParaRPr sz="4000" b="1">
              <a:solidFill>
                <a:srgbClr val="000000"/>
              </a:solidFill>
              <a:latin typeface="Arial"/>
              <a:ea typeface="Arial"/>
              <a:cs typeface="Arial"/>
              <a:sym typeface="Arial"/>
            </a:endParaRPr>
          </a:p>
        </p:txBody>
      </p:sp>
      <p:sp>
        <p:nvSpPr>
          <p:cNvPr id="68" name="Google Shape;68;p13"/>
          <p:cNvSpPr txBox="1">
            <a:spLocks noGrp="1"/>
          </p:cNvSpPr>
          <p:nvPr>
            <p:ph type="subTitle" idx="1"/>
          </p:nvPr>
        </p:nvSpPr>
        <p:spPr>
          <a:xfrm>
            <a:off x="390525" y="2408100"/>
            <a:ext cx="8418600" cy="209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endParaRPr i="1" dirty="0">
              <a:solidFill>
                <a:srgbClr val="000000"/>
              </a:solidFill>
              <a:latin typeface="Arial"/>
              <a:ea typeface="Arial"/>
              <a:cs typeface="Arial"/>
              <a:sym typeface="Arial"/>
            </a:endParaRPr>
          </a:p>
          <a:p>
            <a:pPr marL="0" lvl="0" indent="0" algn="ctr" rtl="0">
              <a:lnSpc>
                <a:spcPct val="100000"/>
              </a:lnSpc>
              <a:spcBef>
                <a:spcPts val="0"/>
              </a:spcBef>
              <a:spcAft>
                <a:spcPts val="0"/>
              </a:spcAft>
              <a:buSzPts val="1800"/>
              <a:buNone/>
            </a:pPr>
            <a:endParaRPr i="1" dirty="0">
              <a:solidFill>
                <a:srgbClr val="000000"/>
              </a:solidFill>
              <a:latin typeface="Arial"/>
              <a:ea typeface="Arial"/>
              <a:cs typeface="Arial"/>
              <a:sym typeface="Arial"/>
            </a:endParaRPr>
          </a:p>
          <a:p>
            <a:pPr marL="0" lvl="0" indent="0" algn="ctr" rtl="0">
              <a:lnSpc>
                <a:spcPct val="100000"/>
              </a:lnSpc>
              <a:spcBef>
                <a:spcPts val="0"/>
              </a:spcBef>
              <a:spcAft>
                <a:spcPts val="0"/>
              </a:spcAft>
              <a:buSzPts val="1800"/>
              <a:buNone/>
            </a:pPr>
            <a:endParaRPr i="1" dirty="0">
              <a:solidFill>
                <a:srgbClr val="000000"/>
              </a:solidFill>
              <a:latin typeface="Arial"/>
              <a:ea typeface="Arial"/>
              <a:cs typeface="Arial"/>
              <a:sym typeface="Arial"/>
            </a:endParaRPr>
          </a:p>
        </p:txBody>
      </p:sp>
      <p:pic>
        <p:nvPicPr>
          <p:cNvPr id="69" name="Google Shape;69;p13"/>
          <p:cNvPicPr preferRelativeResize="0"/>
          <p:nvPr/>
        </p:nvPicPr>
        <p:blipFill rotWithShape="1">
          <a:blip r:embed="rId3">
            <a:alphaModFix/>
          </a:blip>
          <a:srcRect/>
          <a:stretch/>
        </p:blipFill>
        <p:spPr>
          <a:xfrm>
            <a:off x="4031823" y="3516550"/>
            <a:ext cx="1326875" cy="676850"/>
          </a:xfrm>
          <a:prstGeom prst="rect">
            <a:avLst/>
          </a:prstGeom>
          <a:noFill/>
          <a:ln w="9525" cap="flat" cmpd="sng">
            <a:solidFill>
              <a:srgbClr val="000000"/>
            </a:solidFill>
            <a:prstDash val="solid"/>
            <a:round/>
            <a:headEnd type="none" w="sm" len="sm"/>
            <a:tailEnd type="none" w="sm" len="sm"/>
          </a:ln>
        </p:spPr>
      </p:pic>
      <p:sp>
        <p:nvSpPr>
          <p:cNvPr id="70" name="Google Shape;70;p13"/>
          <p:cNvSpPr txBox="1"/>
          <p:nvPr/>
        </p:nvSpPr>
        <p:spPr>
          <a:xfrm>
            <a:off x="3042775" y="4168550"/>
            <a:ext cx="3410100" cy="74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1" u="none" strike="noStrike" cap="none" dirty="0">
                <a:solidFill>
                  <a:srgbClr val="000000"/>
                </a:solidFill>
                <a:latin typeface="Arial"/>
                <a:ea typeface="Arial"/>
                <a:cs typeface="Arial"/>
                <a:sym typeface="Arial"/>
              </a:rPr>
              <a:t>This project was made possible in part by the Institute of Museum and Library Services</a:t>
            </a:r>
            <a:endParaRPr lang="en" sz="1200" i="1" dirty="0"/>
          </a:p>
          <a:p>
            <a:pPr marL="0" marR="0" lvl="0" indent="0" algn="ctr" rtl="0">
              <a:lnSpc>
                <a:spcPct val="100000"/>
              </a:lnSpc>
              <a:spcBef>
                <a:spcPts val="0"/>
              </a:spcBef>
              <a:spcAft>
                <a:spcPts val="0"/>
              </a:spcAft>
              <a:buClr>
                <a:srgbClr val="000000"/>
              </a:buClr>
              <a:buSzPts val="1200"/>
              <a:buFont typeface="Arial"/>
              <a:buNone/>
            </a:pPr>
            <a:r>
              <a:rPr lang="en" sz="1200" b="0" i="1" u="none" strike="noStrike" cap="none" dirty="0">
                <a:solidFill>
                  <a:srgbClr val="000000"/>
                </a:solidFill>
                <a:latin typeface="Arial"/>
                <a:ea typeface="Arial"/>
                <a:cs typeface="Arial"/>
                <a:sym typeface="Arial"/>
              </a:rPr>
              <a:t>IMLS grant #LG-96-17-0220-17.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advTm="50000">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460950" y="116250"/>
            <a:ext cx="8222100" cy="1524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3600">
                <a:solidFill>
                  <a:srgbClr val="000000"/>
                </a:solidFill>
                <a:latin typeface="Arial"/>
                <a:ea typeface="Arial"/>
                <a:cs typeface="Arial"/>
                <a:sym typeface="Arial"/>
              </a:rPr>
              <a:t>Framework #1 </a:t>
            </a:r>
            <a:endParaRPr sz="3600">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3600" b="1">
                <a:solidFill>
                  <a:srgbClr val="000000"/>
                </a:solidFill>
                <a:latin typeface="Arial"/>
                <a:ea typeface="Arial"/>
                <a:cs typeface="Arial"/>
                <a:sym typeface="Arial"/>
              </a:rPr>
              <a:t>Joint Media Engagement</a:t>
            </a:r>
            <a:r>
              <a:rPr lang="en" sz="3000" b="1">
                <a:solidFill>
                  <a:srgbClr val="000000"/>
                </a:solidFill>
                <a:latin typeface="Arial"/>
                <a:ea typeface="Arial"/>
                <a:cs typeface="Arial"/>
                <a:sym typeface="Arial"/>
              </a:rPr>
              <a:t> </a:t>
            </a:r>
            <a:endParaRPr sz="30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1800">
                <a:solidFill>
                  <a:srgbClr val="000000"/>
                </a:solidFill>
                <a:latin typeface="Arial"/>
                <a:ea typeface="Arial"/>
                <a:cs typeface="Arial"/>
                <a:sym typeface="Arial"/>
              </a:rPr>
              <a:t>Joan Ganz Cooney Center</a:t>
            </a:r>
            <a:endParaRPr sz="1800">
              <a:solidFill>
                <a:srgbClr val="000000"/>
              </a:solidFill>
              <a:latin typeface="Arial"/>
              <a:ea typeface="Arial"/>
              <a:cs typeface="Arial"/>
              <a:sym typeface="Arial"/>
            </a:endParaRPr>
          </a:p>
        </p:txBody>
      </p:sp>
      <p:sp>
        <p:nvSpPr>
          <p:cNvPr id="136" name="Google Shape;136;p22"/>
          <p:cNvSpPr txBox="1">
            <a:spLocks noGrp="1"/>
          </p:cNvSpPr>
          <p:nvPr>
            <p:ph type="body" idx="1"/>
          </p:nvPr>
        </p:nvSpPr>
        <p:spPr>
          <a:xfrm>
            <a:off x="460950" y="1787600"/>
            <a:ext cx="8683200" cy="33559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People using media together </a:t>
            </a:r>
            <a:r>
              <a:rPr lang="en" sz="2000" i="1" dirty="0">
                <a:solidFill>
                  <a:srgbClr val="000000"/>
                </a:solidFill>
                <a:latin typeface="Arial"/>
                <a:ea typeface="Arial"/>
                <a:cs typeface="Arial"/>
                <a:sym typeface="Arial"/>
              </a:rPr>
              <a:t>interactively </a:t>
            </a:r>
            <a:endParaRPr sz="2000" i="1" dirty="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Multiple persons engaging with </a:t>
            </a:r>
            <a:r>
              <a:rPr lang="en" sz="2000" i="1" dirty="0">
                <a:solidFill>
                  <a:srgbClr val="000000"/>
                </a:solidFill>
                <a:latin typeface="Arial"/>
                <a:ea typeface="Arial"/>
                <a:cs typeface="Arial"/>
                <a:sym typeface="Arial"/>
              </a:rPr>
              <a:t>any</a:t>
            </a:r>
            <a:r>
              <a:rPr lang="en" sz="2000" dirty="0">
                <a:solidFill>
                  <a:srgbClr val="000000"/>
                </a:solidFill>
                <a:latin typeface="Arial"/>
                <a:ea typeface="Arial"/>
                <a:cs typeface="Arial"/>
                <a:sym typeface="Arial"/>
              </a:rPr>
              <a:t> form of media (e.g. technology), including traditional media like books or magazines </a:t>
            </a:r>
            <a:endParaRPr sz="2000"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Modes: viewing, playing, searching, reading, contributing and creating!</a:t>
            </a:r>
            <a:endParaRPr sz="2000" dirty="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Supports learning and literacy by providing resources for making sense and making meaning of situations </a:t>
            </a:r>
            <a:endParaRPr sz="2000" dirty="0">
              <a:solidFill>
                <a:srgbClr val="000000"/>
              </a:solidFill>
              <a:latin typeface="Arial"/>
              <a:ea typeface="Arial"/>
              <a:cs typeface="Arial"/>
              <a:sym typeface="Arial"/>
            </a:endParaRPr>
          </a:p>
          <a:p>
            <a:pPr marL="0" lvl="0" indent="0" algn="l" rtl="0">
              <a:lnSpc>
                <a:spcPct val="115000"/>
              </a:lnSpc>
              <a:spcBef>
                <a:spcPts val="0"/>
              </a:spcBef>
              <a:spcAft>
                <a:spcPts val="0"/>
              </a:spcAft>
              <a:buClr>
                <a:srgbClr val="000000"/>
              </a:buClr>
              <a:buSzPts val="2000"/>
              <a:buNone/>
            </a:pPr>
            <a:endParaRPr sz="1000" b="1" dirty="0">
              <a:solidFill>
                <a:srgbClr val="FF0000"/>
              </a:solidFill>
              <a:latin typeface="Arial"/>
              <a:ea typeface="Arial"/>
              <a:cs typeface="Arial"/>
              <a:sym typeface="Arial"/>
            </a:endParaRPr>
          </a:p>
          <a:p>
            <a:pPr marL="101600" lvl="0" indent="0" algn="ctr" rtl="0">
              <a:lnSpc>
                <a:spcPct val="115000"/>
              </a:lnSpc>
              <a:spcBef>
                <a:spcPts val="0"/>
              </a:spcBef>
              <a:spcAft>
                <a:spcPts val="0"/>
              </a:spcAft>
              <a:buClr>
                <a:srgbClr val="000000"/>
              </a:buClr>
              <a:buSzPts val="2000"/>
              <a:buNone/>
            </a:pPr>
            <a:r>
              <a:rPr lang="en" sz="1100" b="1" dirty="0">
                <a:solidFill>
                  <a:srgbClr val="FF0000"/>
                </a:solidFill>
                <a:latin typeface="Arial"/>
                <a:ea typeface="Arial"/>
                <a:cs typeface="Arial"/>
                <a:sym typeface="Arial"/>
              </a:rPr>
              <a:t>Digital Resource Link: </a:t>
            </a:r>
            <a:r>
              <a:rPr lang="en" sz="1100" b="1" u="sng" dirty="0">
                <a:solidFill>
                  <a:srgbClr val="FF0000"/>
                </a:solidFill>
                <a:latin typeface="Arial"/>
                <a:ea typeface="Arial"/>
                <a:cs typeface="Arial"/>
                <a:sym typeface="Arial"/>
                <a:hlinkClick r:id="rId3"/>
              </a:rPr>
              <a:t>http://joanganzcooneycenter.org/wp-content/uploads/2011/12/jgc_coviewing_desktop.pdf</a:t>
            </a:r>
            <a:endParaRPr sz="1100" b="1" dirty="0">
              <a:solidFill>
                <a:srgbClr val="FF0000"/>
              </a:solidFill>
              <a:latin typeface="Arial"/>
              <a:ea typeface="Arial"/>
              <a:cs typeface="Arial"/>
              <a:sym typeface="Arial"/>
            </a:endParaRPr>
          </a:p>
          <a:p>
            <a:pPr marL="457200" lvl="0" indent="-228600" algn="l" rtl="0">
              <a:lnSpc>
                <a:spcPct val="115000"/>
              </a:lnSpc>
              <a:spcBef>
                <a:spcPts val="0"/>
              </a:spcBef>
              <a:spcAft>
                <a:spcPts val="0"/>
              </a:spcAft>
              <a:buClr>
                <a:srgbClr val="000000"/>
              </a:buClr>
              <a:buSzPts val="2000"/>
              <a:buFont typeface="Arial"/>
              <a:buNone/>
            </a:pPr>
            <a:endParaRPr sz="1000" dirty="0">
              <a:solidFill>
                <a:srgbClr val="000000"/>
              </a:solidFill>
              <a:latin typeface="Arial"/>
              <a:ea typeface="Arial"/>
              <a:cs typeface="Arial"/>
              <a:sym typeface="Arial"/>
            </a:endParaRPr>
          </a:p>
          <a:p>
            <a:pPr marL="0" lvl="0" indent="0" algn="r" rtl="0">
              <a:lnSpc>
                <a:spcPct val="130000"/>
              </a:lnSpc>
              <a:spcBef>
                <a:spcPts val="1600"/>
              </a:spcBef>
              <a:spcAft>
                <a:spcPts val="0"/>
              </a:spcAft>
              <a:buSzPts val="1800"/>
              <a:buNone/>
            </a:pPr>
            <a:endParaRPr sz="2400" dirty="0">
              <a:solidFill>
                <a:srgbClr val="000000"/>
              </a:solidFill>
            </a:endParaRPr>
          </a:p>
        </p:txBody>
      </p:sp>
      <p:pic>
        <p:nvPicPr>
          <p:cNvPr id="137" name="Google Shape;137;p22"/>
          <p:cNvPicPr preferRelativeResize="0"/>
          <p:nvPr/>
        </p:nvPicPr>
        <p:blipFill rotWithShape="1">
          <a:blip r:embed="rId4">
            <a:alphaModFix/>
          </a:blip>
          <a:srcRect l="7786" r="29924" b="1631"/>
          <a:stretch/>
        </p:blipFill>
        <p:spPr>
          <a:xfrm>
            <a:off x="7368625" y="116250"/>
            <a:ext cx="1647875" cy="1463775"/>
          </a:xfrm>
          <a:prstGeom prst="rect">
            <a:avLst/>
          </a:prstGeom>
          <a:noFill/>
          <a:ln>
            <a:noFill/>
          </a:ln>
        </p:spPr>
      </p:pic>
      <p:sp>
        <p:nvSpPr>
          <p:cNvPr id="138" name="Google Shape;138;p22"/>
          <p:cNvSpPr txBox="1"/>
          <p:nvPr/>
        </p:nvSpPr>
        <p:spPr>
          <a:xfrm>
            <a:off x="6657150" y="1715200"/>
            <a:ext cx="2487000" cy="49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Roboto"/>
                <a:ea typeface="Roboto"/>
                <a:cs typeface="Roboto"/>
                <a:sym typeface="Roboto"/>
              </a:rPr>
              <a:t>Photo via: </a:t>
            </a:r>
            <a:r>
              <a:rPr lang="en" sz="800" b="0" i="0" u="sng" strike="noStrike" cap="none">
                <a:solidFill>
                  <a:srgbClr val="000000"/>
                </a:solidFill>
                <a:latin typeface="Arial"/>
                <a:ea typeface="Arial"/>
                <a:cs typeface="Arial"/>
                <a:sym typeface="Arial"/>
              </a:rPr>
              <a:t>https://littleelit.com/2014/01/01/4185/</a:t>
            </a:r>
            <a:r>
              <a:rPr lang="en" sz="800" b="0" i="0" u="none" strike="noStrike" cap="none">
                <a:solidFill>
                  <a:srgbClr val="000000"/>
                </a:solidFill>
                <a:latin typeface="Roboto"/>
                <a:ea typeface="Roboto"/>
                <a:cs typeface="Roboto"/>
                <a:sym typeface="Roboto"/>
              </a:rPr>
              <a:t>.Used under Little Elit: Young Children, New Media &amp; Libraries.</a:t>
            </a:r>
            <a:endParaRPr sz="800" b="0" i="0" u="none" strike="noStrike" cap="none">
              <a:solidFill>
                <a:srgbClr val="000000"/>
              </a:solidFill>
              <a:latin typeface="Roboto"/>
              <a:ea typeface="Roboto"/>
              <a:cs typeface="Roboto"/>
              <a:sym typeface="Roboto"/>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460950" y="116250"/>
            <a:ext cx="8222100" cy="1524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3600">
                <a:solidFill>
                  <a:srgbClr val="000000"/>
                </a:solidFill>
                <a:latin typeface="Arial"/>
                <a:ea typeface="Arial"/>
                <a:cs typeface="Arial"/>
                <a:sym typeface="Arial"/>
              </a:rPr>
              <a:t>Framework #1 </a:t>
            </a:r>
            <a:endParaRPr sz="3600">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3600" b="1">
                <a:solidFill>
                  <a:srgbClr val="000000"/>
                </a:solidFill>
                <a:latin typeface="Arial"/>
                <a:ea typeface="Arial"/>
                <a:cs typeface="Arial"/>
                <a:sym typeface="Arial"/>
              </a:rPr>
              <a:t>Joint Media Engagement</a:t>
            </a:r>
            <a:r>
              <a:rPr lang="en" sz="3000" b="1">
                <a:solidFill>
                  <a:srgbClr val="000000"/>
                </a:solidFill>
                <a:latin typeface="Arial"/>
                <a:ea typeface="Arial"/>
                <a:cs typeface="Arial"/>
                <a:sym typeface="Arial"/>
              </a:rPr>
              <a:t> </a:t>
            </a:r>
            <a:endParaRPr sz="30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1800">
                <a:solidFill>
                  <a:srgbClr val="000000"/>
                </a:solidFill>
                <a:latin typeface="Arial"/>
                <a:ea typeface="Arial"/>
                <a:cs typeface="Arial"/>
                <a:sym typeface="Arial"/>
              </a:rPr>
              <a:t>Joan Ganz Cooney Center</a:t>
            </a:r>
            <a:endParaRPr sz="1800">
              <a:solidFill>
                <a:srgbClr val="000000"/>
              </a:solidFill>
              <a:latin typeface="Arial"/>
              <a:ea typeface="Arial"/>
              <a:cs typeface="Arial"/>
              <a:sym typeface="Arial"/>
            </a:endParaRPr>
          </a:p>
        </p:txBody>
      </p:sp>
      <p:sp>
        <p:nvSpPr>
          <p:cNvPr id="144" name="Google Shape;144;p23"/>
          <p:cNvSpPr txBox="1">
            <a:spLocks noGrp="1"/>
          </p:cNvSpPr>
          <p:nvPr>
            <p:ph type="body" idx="1"/>
          </p:nvPr>
        </p:nvSpPr>
        <p:spPr>
          <a:xfrm>
            <a:off x="460950" y="1787600"/>
            <a:ext cx="8683200" cy="335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000" dirty="0">
                <a:solidFill>
                  <a:srgbClr val="000000"/>
                </a:solidFill>
                <a:latin typeface="Arial"/>
                <a:ea typeface="Arial"/>
                <a:cs typeface="Arial"/>
                <a:sym typeface="Arial"/>
              </a:rPr>
              <a:t>Examples of what it looks like:</a:t>
            </a:r>
            <a:endParaRPr sz="2000" dirty="0">
              <a:solidFill>
                <a:srgbClr val="000000"/>
              </a:solidFill>
              <a:latin typeface="Arial"/>
              <a:ea typeface="Arial"/>
              <a:cs typeface="Arial"/>
              <a:sym typeface="Arial"/>
            </a:endParaRPr>
          </a:p>
          <a:p>
            <a:pPr marL="457200" lvl="0" indent="-355600" algn="l" rtl="0">
              <a:lnSpc>
                <a:spcPct val="100000"/>
              </a:lnSpc>
              <a:spcBef>
                <a:spcPts val="160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Two children watching a </a:t>
            </a:r>
            <a:r>
              <a:rPr lang="en" sz="2000" i="1" dirty="0">
                <a:solidFill>
                  <a:srgbClr val="000000"/>
                </a:solidFill>
                <a:latin typeface="Arial"/>
                <a:ea typeface="Arial"/>
                <a:cs typeface="Arial"/>
                <a:sym typeface="Arial"/>
              </a:rPr>
              <a:t>YouTube</a:t>
            </a:r>
            <a:r>
              <a:rPr lang="en" sz="2000" dirty="0">
                <a:solidFill>
                  <a:srgbClr val="000000"/>
                </a:solidFill>
                <a:latin typeface="Arial"/>
                <a:ea typeface="Arial"/>
                <a:cs typeface="Arial"/>
                <a:sym typeface="Arial"/>
              </a:rPr>
              <a:t> video together</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A caregiver asks a child which app they want to play with </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Children playing </a:t>
            </a:r>
            <a:r>
              <a:rPr lang="en" sz="2000" i="1" dirty="0">
                <a:solidFill>
                  <a:srgbClr val="000000"/>
                </a:solidFill>
                <a:latin typeface="Arial"/>
                <a:ea typeface="Arial"/>
                <a:cs typeface="Arial"/>
                <a:sym typeface="Arial"/>
              </a:rPr>
              <a:t>Minecraft</a:t>
            </a:r>
            <a:r>
              <a:rPr lang="en" sz="2000" dirty="0">
                <a:solidFill>
                  <a:srgbClr val="000000"/>
                </a:solidFill>
                <a:latin typeface="Arial"/>
                <a:ea typeface="Arial"/>
                <a:cs typeface="Arial"/>
                <a:sym typeface="Arial"/>
              </a:rPr>
              <a:t> together (face-to-face and/or online)</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Children and a babysitter are taking photos of their neighborhood </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Video chatting with friends or family</a:t>
            </a:r>
            <a:endParaRPr sz="2000" dirty="0">
              <a:solidFill>
                <a:srgbClr val="000000"/>
              </a:solidFill>
              <a:latin typeface="Arial"/>
              <a:ea typeface="Arial"/>
              <a:cs typeface="Arial"/>
              <a:sym typeface="Arial"/>
            </a:endParaRPr>
          </a:p>
          <a:p>
            <a:pPr marL="457200" lvl="0" indent="-355600" algn="l" rtl="0">
              <a:lnSpc>
                <a:spcPct val="100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Children pretending to be characters from a videogame or singing a song from a television show </a:t>
            </a:r>
            <a:r>
              <a:rPr lang="en" sz="2000" b="1" dirty="0">
                <a:solidFill>
                  <a:schemeClr val="dk1"/>
                </a:solidFill>
                <a:latin typeface="Arial"/>
                <a:ea typeface="Arial"/>
                <a:cs typeface="Arial"/>
                <a:sym typeface="Arial"/>
              </a:rPr>
              <a:t>*</a:t>
            </a:r>
            <a:endParaRPr sz="2000" b="1" dirty="0">
              <a:solidFill>
                <a:schemeClr val="dk1"/>
              </a:solidFill>
              <a:latin typeface="Arial"/>
              <a:ea typeface="Arial"/>
              <a:cs typeface="Arial"/>
              <a:sym typeface="Arial"/>
            </a:endParaRPr>
          </a:p>
          <a:p>
            <a:pPr marL="101600" lvl="0" indent="0" algn="ctr" rtl="0">
              <a:lnSpc>
                <a:spcPct val="115000"/>
              </a:lnSpc>
              <a:spcBef>
                <a:spcPts val="0"/>
              </a:spcBef>
              <a:spcAft>
                <a:spcPts val="0"/>
              </a:spcAft>
              <a:buClr>
                <a:srgbClr val="000000"/>
              </a:buClr>
              <a:buSzPts val="2000"/>
              <a:buNone/>
            </a:pPr>
            <a:endParaRPr sz="1000" b="1" dirty="0">
              <a:solidFill>
                <a:srgbClr val="FF0000"/>
              </a:solidFill>
              <a:latin typeface="Arial"/>
              <a:ea typeface="Arial"/>
              <a:cs typeface="Arial"/>
              <a:sym typeface="Arial"/>
            </a:endParaRPr>
          </a:p>
          <a:p>
            <a:pPr marL="101600" lvl="0" indent="0" algn="ctr" rtl="0">
              <a:lnSpc>
                <a:spcPct val="115000"/>
              </a:lnSpc>
              <a:spcBef>
                <a:spcPts val="0"/>
              </a:spcBef>
              <a:spcAft>
                <a:spcPts val="0"/>
              </a:spcAft>
              <a:buClr>
                <a:srgbClr val="000000"/>
              </a:buClr>
              <a:buSzPts val="2000"/>
              <a:buNone/>
            </a:pPr>
            <a:r>
              <a:rPr lang="en" sz="1000" b="1" dirty="0">
                <a:solidFill>
                  <a:srgbClr val="FF0000"/>
                </a:solidFill>
                <a:latin typeface="Arial"/>
                <a:ea typeface="Arial"/>
                <a:cs typeface="Arial"/>
                <a:sym typeface="Arial"/>
              </a:rPr>
              <a:t>Digital Resource Link: </a:t>
            </a:r>
            <a:r>
              <a:rPr lang="en" sz="1000" b="1" u="sng" dirty="0">
                <a:solidFill>
                  <a:srgbClr val="FF0000"/>
                </a:solidFill>
                <a:latin typeface="Arial"/>
                <a:ea typeface="Arial"/>
                <a:cs typeface="Arial"/>
                <a:sym typeface="Arial"/>
                <a:hlinkClick r:id="rId3"/>
              </a:rPr>
              <a:t>http://joanganzcooneycenter.org/wp-content/uploads/2011/12/jgc_coviewing_desktop.pdf</a:t>
            </a:r>
            <a:endParaRPr sz="1000" b="1" dirty="0">
              <a:solidFill>
                <a:srgbClr val="FF0000"/>
              </a:solidFill>
              <a:latin typeface="Arial"/>
              <a:ea typeface="Arial"/>
              <a:cs typeface="Arial"/>
              <a:sym typeface="Arial"/>
            </a:endParaRPr>
          </a:p>
          <a:p>
            <a:pPr marL="457200" lvl="0" indent="-228600" algn="l" rtl="0">
              <a:lnSpc>
                <a:spcPct val="115000"/>
              </a:lnSpc>
              <a:spcBef>
                <a:spcPts val="0"/>
              </a:spcBef>
              <a:spcAft>
                <a:spcPts val="0"/>
              </a:spcAft>
              <a:buClr>
                <a:srgbClr val="000000"/>
              </a:buClr>
              <a:buSzPts val="2000"/>
              <a:buFont typeface="Arial"/>
              <a:buNone/>
            </a:pPr>
            <a:endParaRPr sz="1000" dirty="0">
              <a:solidFill>
                <a:srgbClr val="000000"/>
              </a:solidFill>
              <a:latin typeface="Arial"/>
              <a:ea typeface="Arial"/>
              <a:cs typeface="Arial"/>
              <a:sym typeface="Arial"/>
            </a:endParaRPr>
          </a:p>
          <a:p>
            <a:pPr marL="0" lvl="0" indent="0" algn="r" rtl="0">
              <a:lnSpc>
                <a:spcPct val="130000"/>
              </a:lnSpc>
              <a:spcBef>
                <a:spcPts val="1600"/>
              </a:spcBef>
              <a:spcAft>
                <a:spcPts val="0"/>
              </a:spcAft>
              <a:buSzPts val="1800"/>
              <a:buNone/>
            </a:pPr>
            <a:endParaRPr sz="2400" dirty="0">
              <a:solidFill>
                <a:srgbClr val="000000"/>
              </a:solidFill>
            </a:endParaRPr>
          </a:p>
        </p:txBody>
      </p:sp>
      <p:pic>
        <p:nvPicPr>
          <p:cNvPr id="145" name="Google Shape;145;p23"/>
          <p:cNvPicPr preferRelativeResize="0"/>
          <p:nvPr/>
        </p:nvPicPr>
        <p:blipFill rotWithShape="1">
          <a:blip r:embed="rId4">
            <a:alphaModFix/>
          </a:blip>
          <a:srcRect l="7786" r="29924" b="1632"/>
          <a:stretch/>
        </p:blipFill>
        <p:spPr>
          <a:xfrm>
            <a:off x="7368625" y="116250"/>
            <a:ext cx="1647875" cy="1463775"/>
          </a:xfrm>
          <a:prstGeom prst="rect">
            <a:avLst/>
          </a:prstGeom>
          <a:noFill/>
          <a:ln>
            <a:noFill/>
          </a:ln>
        </p:spPr>
      </p:pic>
      <p:sp>
        <p:nvSpPr>
          <p:cNvPr id="146" name="Google Shape;146;p23"/>
          <p:cNvSpPr txBox="1"/>
          <p:nvPr/>
        </p:nvSpPr>
        <p:spPr>
          <a:xfrm>
            <a:off x="5182300" y="796475"/>
            <a:ext cx="3144600" cy="27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47" name="Google Shape;147;p23"/>
          <p:cNvSpPr txBox="1"/>
          <p:nvPr/>
        </p:nvSpPr>
        <p:spPr>
          <a:xfrm>
            <a:off x="6657150" y="1715200"/>
            <a:ext cx="2487000" cy="49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Roboto"/>
                <a:ea typeface="Roboto"/>
                <a:cs typeface="Roboto"/>
                <a:sym typeface="Roboto"/>
              </a:rPr>
              <a:t>Photo via: </a:t>
            </a:r>
            <a:r>
              <a:rPr lang="en" sz="800" b="0" i="0" u="sng" strike="noStrike" cap="none">
                <a:solidFill>
                  <a:srgbClr val="000000"/>
                </a:solidFill>
                <a:latin typeface="Arial"/>
                <a:ea typeface="Arial"/>
                <a:cs typeface="Arial"/>
                <a:sym typeface="Arial"/>
              </a:rPr>
              <a:t>https://littleelit.com/2014/01/01/4185/</a:t>
            </a:r>
            <a:r>
              <a:rPr lang="en" sz="800" b="0" i="0" u="none" strike="noStrike" cap="none">
                <a:solidFill>
                  <a:srgbClr val="000000"/>
                </a:solidFill>
                <a:latin typeface="Roboto"/>
                <a:ea typeface="Roboto"/>
                <a:cs typeface="Roboto"/>
                <a:sym typeface="Roboto"/>
              </a:rPr>
              <a:t>.Used under Little Elit: Young Children, New Media &amp; Libraries.</a:t>
            </a:r>
            <a:endParaRPr sz="800" b="0" i="0" u="none" strike="noStrike" cap="none">
              <a:solidFill>
                <a:srgbClr val="000000"/>
              </a:solidFill>
              <a:latin typeface="Roboto"/>
              <a:ea typeface="Roboto"/>
              <a:cs typeface="Roboto"/>
              <a:sym typeface="Roboto"/>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200100" y="499400"/>
            <a:ext cx="6294900" cy="1085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3600">
                <a:solidFill>
                  <a:srgbClr val="000000"/>
                </a:solidFill>
                <a:latin typeface="Arial"/>
                <a:ea typeface="Arial"/>
                <a:cs typeface="Arial"/>
                <a:sym typeface="Arial"/>
              </a:rPr>
              <a:t>Framework #2 </a:t>
            </a:r>
            <a:endParaRPr sz="1000">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3400" b="1">
                <a:solidFill>
                  <a:srgbClr val="000000"/>
                </a:solidFill>
                <a:latin typeface="Arial"/>
                <a:ea typeface="Arial"/>
                <a:cs typeface="Arial"/>
                <a:sym typeface="Arial"/>
              </a:rPr>
              <a:t>3C’s: Child, Context, Content</a:t>
            </a:r>
            <a:endParaRPr sz="34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1800">
                <a:solidFill>
                  <a:srgbClr val="000000"/>
                </a:solidFill>
                <a:latin typeface="Arial"/>
                <a:ea typeface="Arial"/>
                <a:cs typeface="Arial"/>
                <a:sym typeface="Arial"/>
              </a:rPr>
              <a:t>Lisa Guernsey</a:t>
            </a:r>
            <a:endParaRPr sz="1800">
              <a:solidFill>
                <a:srgbClr val="000000"/>
              </a:solidFill>
              <a:latin typeface="Arial"/>
              <a:ea typeface="Arial"/>
              <a:cs typeface="Arial"/>
              <a:sym typeface="Arial"/>
            </a:endParaRPr>
          </a:p>
        </p:txBody>
      </p:sp>
      <p:sp>
        <p:nvSpPr>
          <p:cNvPr id="153" name="Google Shape;153;p24"/>
          <p:cNvSpPr txBox="1">
            <a:spLocks noGrp="1"/>
          </p:cNvSpPr>
          <p:nvPr>
            <p:ph type="body" idx="1"/>
          </p:nvPr>
        </p:nvSpPr>
        <p:spPr>
          <a:xfrm>
            <a:off x="84083" y="1722225"/>
            <a:ext cx="8986345" cy="34212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700" b="1">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Easy-to-remember and practical</a:t>
            </a:r>
            <a:endParaRPr sz="200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a:solidFill>
                  <a:srgbClr val="000000"/>
                </a:solidFill>
                <a:latin typeface="Arial"/>
                <a:ea typeface="Arial"/>
                <a:cs typeface="Arial"/>
                <a:sym typeface="Arial"/>
              </a:rPr>
              <a:t>A simple formula for addressing complex questions re: digital media use</a:t>
            </a:r>
            <a:endParaRPr sz="2000">
              <a:solidFill>
                <a:srgbClr val="000000"/>
              </a:solidFill>
              <a:latin typeface="Arial"/>
              <a:ea typeface="Arial"/>
              <a:cs typeface="Arial"/>
              <a:sym typeface="Arial"/>
            </a:endParaRPr>
          </a:p>
          <a:p>
            <a:pPr marL="914400" lvl="1"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Child</a:t>
            </a:r>
            <a:r>
              <a:rPr lang="en" sz="2000">
                <a:solidFill>
                  <a:srgbClr val="000000"/>
                </a:solidFill>
                <a:latin typeface="Arial"/>
                <a:ea typeface="Arial"/>
                <a:cs typeface="Arial"/>
                <a:sym typeface="Arial"/>
              </a:rPr>
              <a:t> = brings own needs interests to media use</a:t>
            </a:r>
            <a:endParaRPr sz="2000">
              <a:solidFill>
                <a:srgbClr val="000000"/>
              </a:solidFill>
              <a:latin typeface="Arial"/>
              <a:ea typeface="Arial"/>
              <a:cs typeface="Arial"/>
              <a:sym typeface="Arial"/>
            </a:endParaRPr>
          </a:p>
          <a:p>
            <a:pPr marL="914400" lvl="1"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Context</a:t>
            </a:r>
            <a:r>
              <a:rPr lang="en" sz="2000">
                <a:solidFill>
                  <a:srgbClr val="000000"/>
                </a:solidFill>
                <a:latin typeface="Arial"/>
                <a:ea typeface="Arial"/>
                <a:cs typeface="Arial"/>
                <a:sym typeface="Arial"/>
              </a:rPr>
              <a:t> = what is happening around the viewing or playing</a:t>
            </a:r>
            <a:endParaRPr sz="2000">
              <a:solidFill>
                <a:srgbClr val="000000"/>
              </a:solidFill>
              <a:latin typeface="Arial"/>
              <a:ea typeface="Arial"/>
              <a:cs typeface="Arial"/>
              <a:sym typeface="Arial"/>
            </a:endParaRPr>
          </a:p>
          <a:p>
            <a:pPr marL="914400" lvl="1"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Content</a:t>
            </a:r>
            <a:r>
              <a:rPr lang="en" sz="2000">
                <a:solidFill>
                  <a:srgbClr val="000000"/>
                </a:solidFill>
                <a:latin typeface="Arial"/>
                <a:ea typeface="Arial"/>
                <a:cs typeface="Arial"/>
                <a:sym typeface="Arial"/>
              </a:rPr>
              <a:t> = information portrayed on the screen</a:t>
            </a:r>
            <a:endParaRPr/>
          </a:p>
          <a:p>
            <a:pPr marL="114300" lvl="0" indent="0" algn="l" rtl="0">
              <a:lnSpc>
                <a:spcPct val="100000"/>
              </a:lnSpc>
              <a:spcBef>
                <a:spcPts val="0"/>
              </a:spcBef>
              <a:spcAft>
                <a:spcPts val="0"/>
              </a:spcAft>
              <a:buClr>
                <a:srgbClr val="000000"/>
              </a:buClr>
              <a:buSzPts val="1800"/>
              <a:buNone/>
            </a:pPr>
            <a:endParaRPr/>
          </a:p>
          <a:p>
            <a:pPr marL="114300" lvl="0" indent="0" algn="l" rtl="0">
              <a:lnSpc>
                <a:spcPct val="100000"/>
              </a:lnSpc>
              <a:spcBef>
                <a:spcPts val="0"/>
              </a:spcBef>
              <a:spcAft>
                <a:spcPts val="0"/>
              </a:spcAft>
              <a:buClr>
                <a:srgbClr val="000000"/>
              </a:buClr>
              <a:buSzPts val="1800"/>
              <a:buNone/>
            </a:pPr>
            <a:r>
              <a:rPr lang="en" sz="1000" b="1" u="sng">
                <a:solidFill>
                  <a:srgbClr val="FF0000"/>
                </a:solidFill>
                <a:latin typeface="Arial"/>
                <a:ea typeface="Arial"/>
                <a:cs typeface="Arial"/>
                <a:sym typeface="Arial"/>
                <a:hlinkClick r:id="rId3"/>
              </a:rPr>
              <a:t>Digital Resource Link: https://www.tapclickread.org/wp-content/uploads/2016/05/2016.06.26_NA_TCR_3Cs.pdf</a:t>
            </a:r>
            <a:endParaRPr sz="1000">
              <a:solidFill>
                <a:srgbClr val="FF0000"/>
              </a:solidFill>
              <a:latin typeface="Arial"/>
              <a:ea typeface="Arial"/>
              <a:cs typeface="Arial"/>
              <a:sym typeface="Arial"/>
            </a:endParaRPr>
          </a:p>
          <a:p>
            <a:pPr marL="0" lvl="0" indent="0" algn="l" rtl="0">
              <a:lnSpc>
                <a:spcPct val="115000"/>
              </a:lnSpc>
              <a:spcBef>
                <a:spcPts val="1600"/>
              </a:spcBef>
              <a:spcAft>
                <a:spcPts val="0"/>
              </a:spcAft>
              <a:buSzPts val="1800"/>
              <a:buNone/>
            </a:pPr>
            <a:endParaRPr>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endParaRPr/>
          </a:p>
        </p:txBody>
      </p:sp>
      <p:pic>
        <p:nvPicPr>
          <p:cNvPr id="154" name="Google Shape;154;p24"/>
          <p:cNvPicPr preferRelativeResize="0"/>
          <p:nvPr/>
        </p:nvPicPr>
        <p:blipFill rotWithShape="1">
          <a:blip r:embed="rId4">
            <a:alphaModFix/>
          </a:blip>
          <a:srcRect/>
          <a:stretch/>
        </p:blipFill>
        <p:spPr>
          <a:xfrm>
            <a:off x="6643796" y="300974"/>
            <a:ext cx="2203475" cy="1085850"/>
          </a:xfrm>
          <a:prstGeom prst="rect">
            <a:avLst/>
          </a:prstGeom>
          <a:noFill/>
          <a:ln>
            <a:noFill/>
          </a:ln>
        </p:spPr>
      </p:pic>
      <p:sp>
        <p:nvSpPr>
          <p:cNvPr id="155" name="Google Shape;155;p24"/>
          <p:cNvSpPr txBox="1"/>
          <p:nvPr/>
        </p:nvSpPr>
        <p:spPr>
          <a:xfrm>
            <a:off x="6895552" y="4369332"/>
            <a:ext cx="2164365" cy="71110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Photo via: </a:t>
            </a:r>
            <a:r>
              <a:rPr lang="en" sz="800" b="0" i="0" u="sng" strike="noStrike" cap="none">
                <a:solidFill>
                  <a:srgbClr val="000000"/>
                </a:solidFill>
                <a:latin typeface="Arial"/>
                <a:ea typeface="Arial"/>
                <a:cs typeface="Arial"/>
                <a:sym typeface="Arial"/>
              </a:rPr>
              <a:t>https://ctecs2110.wordpress.com/2016/03/24/the-3-cs-of-screen-time-with-children-content-context-and-child/</a:t>
            </a:r>
            <a:r>
              <a:rPr lang="en" sz="800" b="0" i="0" u="none" strike="noStrike" cap="none">
                <a:solidFill>
                  <a:srgbClr val="000000"/>
                </a:solidFill>
                <a:latin typeface="Arial"/>
                <a:ea typeface="Arial"/>
                <a:cs typeface="Arial"/>
                <a:sym typeface="Arial"/>
              </a:rPr>
              <a:t>. Used under “Children and Technology.” Carmen, 2016.</a:t>
            </a:r>
            <a:endParaRPr sz="800" b="0" i="0" u="none" strike="noStrike" cap="none">
              <a:solidFill>
                <a:srgbClr val="000000"/>
              </a:solidFill>
              <a:latin typeface="Arial"/>
              <a:ea typeface="Arial"/>
              <a:cs typeface="Arial"/>
              <a:sym typeface="Arial"/>
            </a:endParaRPr>
          </a:p>
        </p:txBody>
      </p:sp>
    </p:spTree>
  </p:cSld>
  <p:clrMapOvr>
    <a:masterClrMapping/>
  </p:clrMapOvr>
  <p:transition spd="slow" advTm="49522">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200100" y="499400"/>
            <a:ext cx="6294900" cy="1085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3600">
                <a:solidFill>
                  <a:srgbClr val="000000"/>
                </a:solidFill>
                <a:latin typeface="Arial"/>
                <a:ea typeface="Arial"/>
                <a:cs typeface="Arial"/>
                <a:sym typeface="Arial"/>
              </a:rPr>
              <a:t>Framework #2 </a:t>
            </a:r>
            <a:endParaRPr sz="1000">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3400" b="1">
                <a:solidFill>
                  <a:srgbClr val="000000"/>
                </a:solidFill>
                <a:latin typeface="Arial"/>
                <a:ea typeface="Arial"/>
                <a:cs typeface="Arial"/>
                <a:sym typeface="Arial"/>
              </a:rPr>
              <a:t>3C’s: Child, Context, Content</a:t>
            </a:r>
            <a:endParaRPr sz="34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1800">
                <a:solidFill>
                  <a:srgbClr val="000000"/>
                </a:solidFill>
                <a:latin typeface="Arial"/>
                <a:ea typeface="Arial"/>
                <a:cs typeface="Arial"/>
                <a:sym typeface="Arial"/>
              </a:rPr>
              <a:t>Lisa Guernsey</a:t>
            </a:r>
            <a:endParaRPr sz="1800">
              <a:solidFill>
                <a:srgbClr val="000000"/>
              </a:solidFill>
              <a:latin typeface="Arial"/>
              <a:ea typeface="Arial"/>
              <a:cs typeface="Arial"/>
              <a:sym typeface="Arial"/>
            </a:endParaRPr>
          </a:p>
        </p:txBody>
      </p:sp>
      <p:sp>
        <p:nvSpPr>
          <p:cNvPr id="161" name="Google Shape;161;p25"/>
          <p:cNvSpPr txBox="1">
            <a:spLocks noGrp="1"/>
          </p:cNvSpPr>
          <p:nvPr>
            <p:ph type="body" idx="1"/>
          </p:nvPr>
        </p:nvSpPr>
        <p:spPr>
          <a:xfrm>
            <a:off x="84083" y="1722225"/>
            <a:ext cx="8986200" cy="342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1700" b="1" dirty="0">
                <a:solidFill>
                  <a:srgbClr val="000000"/>
                </a:solidFill>
                <a:latin typeface="Arial"/>
                <a:ea typeface="Arial"/>
                <a:cs typeface="Arial"/>
                <a:sym typeface="Arial"/>
              </a:rPr>
              <a:t>Parent/Caregiver:</a:t>
            </a:r>
            <a:r>
              <a:rPr lang="en" sz="1700" i="1" dirty="0">
                <a:solidFill>
                  <a:srgbClr val="000000"/>
                </a:solidFill>
                <a:latin typeface="Arial"/>
                <a:ea typeface="Arial"/>
                <a:cs typeface="Arial"/>
                <a:sym typeface="Arial"/>
              </a:rPr>
              <a:t> Do you have any recommendations for kids’ apps and games? </a:t>
            </a:r>
            <a:br>
              <a:rPr lang="en" sz="1700" dirty="0">
                <a:solidFill>
                  <a:srgbClr val="000000"/>
                </a:solidFill>
                <a:latin typeface="Arial"/>
                <a:ea typeface="Arial"/>
                <a:cs typeface="Arial"/>
                <a:sym typeface="Arial"/>
              </a:rPr>
            </a:br>
            <a:r>
              <a:rPr lang="en" sz="1700" b="1" dirty="0">
                <a:solidFill>
                  <a:srgbClr val="000000"/>
                </a:solidFill>
                <a:latin typeface="Arial"/>
                <a:ea typeface="Arial"/>
                <a:cs typeface="Arial"/>
                <a:sym typeface="Arial"/>
              </a:rPr>
              <a:t>Librarian: </a:t>
            </a:r>
            <a:r>
              <a:rPr lang="en" sz="1700" i="1" dirty="0">
                <a:solidFill>
                  <a:srgbClr val="000000"/>
                </a:solidFill>
                <a:latin typeface="Arial"/>
                <a:ea typeface="Arial"/>
                <a:cs typeface="Arial"/>
                <a:sym typeface="Arial"/>
              </a:rPr>
              <a:t>It depends (thinks to themselves: “child, context, content”). Let me ask you some questions.</a:t>
            </a:r>
            <a:endParaRPr sz="1700" i="1" dirty="0">
              <a:solidFill>
                <a:srgbClr val="000000"/>
              </a:solidFill>
              <a:latin typeface="Arial"/>
              <a:ea typeface="Arial"/>
              <a:cs typeface="Arial"/>
              <a:sym typeface="Arial"/>
            </a:endParaRPr>
          </a:p>
          <a:p>
            <a:pPr marL="457200" lvl="0" indent="-342900" algn="l" rtl="0">
              <a:lnSpc>
                <a:spcPct val="100000"/>
              </a:lnSpc>
              <a:spcBef>
                <a:spcPts val="1600"/>
              </a:spcBef>
              <a:spcAft>
                <a:spcPts val="0"/>
              </a:spcAft>
              <a:buClr>
                <a:srgbClr val="000000"/>
              </a:buClr>
              <a:buSzPts val="1800"/>
              <a:buFont typeface="Arial"/>
              <a:buChar char="●"/>
            </a:pPr>
            <a:r>
              <a:rPr lang="en" b="1" dirty="0">
                <a:solidFill>
                  <a:srgbClr val="000000"/>
                </a:solidFill>
                <a:latin typeface="Arial"/>
                <a:ea typeface="Arial"/>
                <a:cs typeface="Arial"/>
                <a:sym typeface="Arial"/>
              </a:rPr>
              <a:t>CHILD</a:t>
            </a:r>
            <a:r>
              <a:rPr lang="en" dirty="0">
                <a:solidFill>
                  <a:srgbClr val="000000"/>
                </a:solidFill>
                <a:latin typeface="Arial"/>
                <a:ea typeface="Arial"/>
                <a:cs typeface="Arial"/>
                <a:sym typeface="Arial"/>
              </a:rPr>
              <a:t>: How old is your child? What are their interests? Do they have any special physical or learning needs? What language do you want to use?  </a:t>
            </a:r>
            <a:endParaRPr dirty="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b="1" dirty="0">
                <a:solidFill>
                  <a:srgbClr val="000000"/>
                </a:solidFill>
                <a:latin typeface="Arial"/>
                <a:ea typeface="Arial"/>
                <a:cs typeface="Arial"/>
                <a:sym typeface="Arial"/>
              </a:rPr>
              <a:t>CONTEXT</a:t>
            </a:r>
            <a:r>
              <a:rPr lang="en" dirty="0">
                <a:solidFill>
                  <a:srgbClr val="000000"/>
                </a:solidFill>
                <a:latin typeface="Arial"/>
                <a:ea typeface="Arial"/>
                <a:cs typeface="Arial"/>
                <a:sym typeface="Arial"/>
              </a:rPr>
              <a:t>: Will they be playing with friends or by themselves? Where and with whom will they use the media? Are there any particular times of the day or week the apps will be used? </a:t>
            </a:r>
            <a:endParaRPr b="1" dirty="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b="1" dirty="0">
                <a:solidFill>
                  <a:srgbClr val="000000"/>
                </a:solidFill>
                <a:latin typeface="Arial"/>
                <a:ea typeface="Arial"/>
                <a:cs typeface="Arial"/>
                <a:sym typeface="Arial"/>
              </a:rPr>
              <a:t>CONTENT</a:t>
            </a:r>
            <a:r>
              <a:rPr lang="en" dirty="0">
                <a:solidFill>
                  <a:srgbClr val="000000"/>
                </a:solidFill>
                <a:latin typeface="Arial"/>
                <a:ea typeface="Arial"/>
                <a:cs typeface="Arial"/>
                <a:sym typeface="Arial"/>
              </a:rPr>
              <a:t>: Are you looking for a game, story app, creative production app, learning app? </a:t>
            </a:r>
            <a:endParaRPr dirty="0">
              <a:solidFill>
                <a:srgbClr val="000000"/>
              </a:solidFill>
              <a:latin typeface="Arial"/>
              <a:ea typeface="Arial"/>
              <a:cs typeface="Arial"/>
              <a:sym typeface="Arial"/>
            </a:endParaRPr>
          </a:p>
          <a:p>
            <a:pPr marL="114300" lvl="0" indent="0" algn="l" rtl="0">
              <a:lnSpc>
                <a:spcPct val="100000"/>
              </a:lnSpc>
              <a:spcBef>
                <a:spcPts val="0"/>
              </a:spcBef>
              <a:spcAft>
                <a:spcPts val="0"/>
              </a:spcAft>
              <a:buClr>
                <a:srgbClr val="000000"/>
              </a:buClr>
              <a:buSzPts val="1800"/>
              <a:buNone/>
            </a:pPr>
            <a:endParaRPr sz="1000" b="1" u="sng" dirty="0">
              <a:solidFill>
                <a:srgbClr val="FF0000"/>
              </a:solidFill>
              <a:latin typeface="Arial"/>
              <a:ea typeface="Arial"/>
              <a:cs typeface="Arial"/>
              <a:sym typeface="Arial"/>
              <a:hlinkClick r:id="rId3"/>
            </a:endParaRPr>
          </a:p>
          <a:p>
            <a:pPr marL="114300" lvl="0" indent="0" algn="l" rtl="0">
              <a:lnSpc>
                <a:spcPct val="100000"/>
              </a:lnSpc>
              <a:spcBef>
                <a:spcPts val="0"/>
              </a:spcBef>
              <a:spcAft>
                <a:spcPts val="0"/>
              </a:spcAft>
              <a:buClr>
                <a:srgbClr val="000000"/>
              </a:buClr>
              <a:buSzPts val="1800"/>
              <a:buNone/>
            </a:pPr>
            <a:r>
              <a:rPr lang="en" sz="1000" b="1" u="sng" dirty="0">
                <a:solidFill>
                  <a:srgbClr val="FF0000"/>
                </a:solidFill>
                <a:latin typeface="Arial"/>
                <a:ea typeface="Arial"/>
                <a:cs typeface="Arial"/>
                <a:sym typeface="Arial"/>
                <a:hlinkClick r:id="rId3"/>
              </a:rPr>
              <a:t>Digital Resource Link: https://www.tapclickread.org/wp-content/uploads/2016/05/2016.06.26_NA_TCR_3Cs.pdf</a:t>
            </a:r>
            <a:endParaRPr sz="1000" dirty="0">
              <a:solidFill>
                <a:srgbClr val="FF0000"/>
              </a:solidFill>
              <a:latin typeface="Arial"/>
              <a:ea typeface="Arial"/>
              <a:cs typeface="Arial"/>
              <a:sym typeface="Arial"/>
            </a:endParaRPr>
          </a:p>
          <a:p>
            <a:pPr marL="0" lvl="0" indent="0" algn="l" rtl="0">
              <a:lnSpc>
                <a:spcPct val="115000"/>
              </a:lnSpc>
              <a:spcBef>
                <a:spcPts val="1600"/>
              </a:spcBef>
              <a:spcAft>
                <a:spcPts val="0"/>
              </a:spcAft>
              <a:buSzPts val="1800"/>
              <a:buNone/>
            </a:pPr>
            <a:endParaRPr dirty="0">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endParaRPr dirty="0"/>
          </a:p>
        </p:txBody>
      </p:sp>
      <p:pic>
        <p:nvPicPr>
          <p:cNvPr id="162" name="Google Shape;162;p25"/>
          <p:cNvPicPr preferRelativeResize="0"/>
          <p:nvPr/>
        </p:nvPicPr>
        <p:blipFill rotWithShape="1">
          <a:blip r:embed="rId4">
            <a:alphaModFix/>
          </a:blip>
          <a:srcRect/>
          <a:stretch/>
        </p:blipFill>
        <p:spPr>
          <a:xfrm>
            <a:off x="6643796" y="300974"/>
            <a:ext cx="2203475" cy="1085850"/>
          </a:xfrm>
          <a:prstGeom prst="rect">
            <a:avLst/>
          </a:prstGeom>
          <a:noFill/>
          <a:ln>
            <a:noFill/>
          </a:ln>
        </p:spPr>
      </p:pic>
      <p:sp>
        <p:nvSpPr>
          <p:cNvPr id="163" name="Google Shape;163;p25"/>
          <p:cNvSpPr txBox="1"/>
          <p:nvPr/>
        </p:nvSpPr>
        <p:spPr>
          <a:xfrm>
            <a:off x="6895552" y="4369332"/>
            <a:ext cx="2164500" cy="71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Photo via: </a:t>
            </a:r>
            <a:r>
              <a:rPr lang="en" sz="800" b="0" i="0" u="sng" strike="noStrike" cap="none">
                <a:solidFill>
                  <a:srgbClr val="000000"/>
                </a:solidFill>
                <a:latin typeface="Arial"/>
                <a:ea typeface="Arial"/>
                <a:cs typeface="Arial"/>
                <a:sym typeface="Arial"/>
              </a:rPr>
              <a:t>https://ctecs2110.wordpress.com/2016/03/24/the-3-cs-of-screen-time-with-children-content-context-and-child/</a:t>
            </a:r>
            <a:r>
              <a:rPr lang="en" sz="800" b="0" i="0" u="none" strike="noStrike" cap="none">
                <a:solidFill>
                  <a:srgbClr val="000000"/>
                </a:solidFill>
                <a:latin typeface="Arial"/>
                <a:ea typeface="Arial"/>
                <a:cs typeface="Arial"/>
                <a:sym typeface="Arial"/>
              </a:rPr>
              <a:t>. Used under “Children and Technology.” Carmen, 2016.</a:t>
            </a:r>
            <a:endParaRPr sz="800" b="0" i="0" u="none" strike="noStrike" cap="none">
              <a:solidFill>
                <a:srgbClr val="000000"/>
              </a:solidFill>
              <a:latin typeface="Arial"/>
              <a:ea typeface="Arial"/>
              <a:cs typeface="Arial"/>
              <a:sym typeface="Arial"/>
            </a:endParaRPr>
          </a:p>
        </p:txBody>
      </p:sp>
    </p:spTree>
  </p:cSld>
  <p:clrMapOvr>
    <a:masterClrMapping/>
  </p:clrMapOvr>
  <p:transition spd="slow" advTm="20598">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71700" y="493775"/>
            <a:ext cx="8222100" cy="1373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4800"/>
          </a:p>
          <a:p>
            <a:pPr marL="0" lvl="0" indent="0" algn="ctr" rtl="0">
              <a:lnSpc>
                <a:spcPct val="100000"/>
              </a:lnSpc>
              <a:spcBef>
                <a:spcPts val="0"/>
              </a:spcBef>
              <a:spcAft>
                <a:spcPts val="0"/>
              </a:spcAft>
              <a:buSzPts val="3200"/>
              <a:buNone/>
            </a:pPr>
            <a:endParaRPr sz="4800"/>
          </a:p>
          <a:p>
            <a:pPr marL="0" lvl="0" indent="0" algn="ctr" rtl="0">
              <a:lnSpc>
                <a:spcPct val="100000"/>
              </a:lnSpc>
              <a:spcBef>
                <a:spcPts val="0"/>
              </a:spcBef>
              <a:spcAft>
                <a:spcPts val="0"/>
              </a:spcAft>
              <a:buSzPts val="3200"/>
              <a:buNone/>
            </a:pPr>
            <a:endParaRPr sz="4800"/>
          </a:p>
          <a:p>
            <a:pPr marL="0" lvl="0" indent="0" algn="ctr" rtl="0">
              <a:lnSpc>
                <a:spcPct val="100000"/>
              </a:lnSpc>
              <a:spcBef>
                <a:spcPts val="0"/>
              </a:spcBef>
              <a:spcAft>
                <a:spcPts val="0"/>
              </a:spcAft>
              <a:buSzPts val="3200"/>
              <a:buNone/>
            </a:pPr>
            <a:r>
              <a:rPr lang="en" sz="3600">
                <a:solidFill>
                  <a:srgbClr val="000000"/>
                </a:solidFill>
                <a:latin typeface="Arial"/>
                <a:ea typeface="Arial"/>
                <a:cs typeface="Arial"/>
                <a:sym typeface="Arial"/>
              </a:rPr>
              <a:t>Framework #3 </a:t>
            </a:r>
            <a:endParaRPr sz="3600">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3600" b="1">
                <a:solidFill>
                  <a:srgbClr val="000000"/>
                </a:solidFill>
                <a:latin typeface="Arial"/>
                <a:ea typeface="Arial"/>
                <a:cs typeface="Arial"/>
                <a:sym typeface="Arial"/>
              </a:rPr>
              <a:t>Genres of Digital Parenting</a:t>
            </a:r>
            <a:endParaRPr sz="36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1800">
                <a:solidFill>
                  <a:srgbClr val="000000"/>
                </a:solidFill>
                <a:latin typeface="Arial"/>
                <a:ea typeface="Arial"/>
                <a:cs typeface="Arial"/>
                <a:sym typeface="Arial"/>
              </a:rPr>
              <a:t>Sonia Livingstone &amp; Alecia Blum-Ross</a:t>
            </a:r>
            <a:endParaRPr sz="1800" b="1">
              <a:solidFill>
                <a:srgbClr val="000000"/>
              </a:solidFill>
              <a:latin typeface="Arial"/>
              <a:ea typeface="Arial"/>
              <a:cs typeface="Arial"/>
              <a:sym typeface="Arial"/>
            </a:endParaRPr>
          </a:p>
          <a:p>
            <a:pPr marL="0" lvl="0" indent="0" algn="ctr" rtl="0">
              <a:lnSpc>
                <a:spcPct val="100000"/>
              </a:lnSpc>
              <a:spcBef>
                <a:spcPts val="1000"/>
              </a:spcBef>
              <a:spcAft>
                <a:spcPts val="0"/>
              </a:spcAft>
              <a:buSzPts val="3200"/>
              <a:buNone/>
            </a:pPr>
            <a:endParaRPr sz="1200" b="1">
              <a:solidFill>
                <a:srgbClr val="000000"/>
              </a:solidFill>
            </a:endParaRPr>
          </a:p>
        </p:txBody>
      </p:sp>
      <p:sp>
        <p:nvSpPr>
          <p:cNvPr id="169" name="Google Shape;169;p26"/>
          <p:cNvSpPr txBox="1">
            <a:spLocks noGrp="1"/>
          </p:cNvSpPr>
          <p:nvPr>
            <p:ph type="body" idx="1"/>
          </p:nvPr>
        </p:nvSpPr>
        <p:spPr>
          <a:xfrm>
            <a:off x="460950" y="1514325"/>
            <a:ext cx="7804200" cy="52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r>
              <a:rPr lang="en" sz="3600" b="1">
                <a:solidFill>
                  <a:srgbClr val="000000"/>
                </a:solidFill>
              </a:rPr>
              <a:t>   </a:t>
            </a:r>
            <a:r>
              <a:rPr lang="en" sz="3600" b="1">
                <a:solidFill>
                  <a:srgbClr val="000000"/>
                </a:solidFill>
                <a:latin typeface="Arial"/>
                <a:ea typeface="Arial"/>
                <a:cs typeface="Arial"/>
                <a:sym typeface="Arial"/>
              </a:rPr>
              <a:t>Embrace       Balance          Resist</a:t>
            </a:r>
            <a:endParaRPr sz="3600" b="1">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endParaRPr>
              <a:latin typeface="Arial"/>
              <a:ea typeface="Arial"/>
              <a:cs typeface="Arial"/>
              <a:sym typeface="Arial"/>
            </a:endParaRPr>
          </a:p>
        </p:txBody>
      </p:sp>
      <p:sp>
        <p:nvSpPr>
          <p:cNvPr id="170" name="Google Shape;170;p26"/>
          <p:cNvSpPr/>
          <p:nvPr/>
        </p:nvSpPr>
        <p:spPr>
          <a:xfrm>
            <a:off x="952800" y="2776013"/>
            <a:ext cx="7059900" cy="362100"/>
          </a:xfrm>
          <a:prstGeom prst="lef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6"/>
          <p:cNvSpPr txBox="1"/>
          <p:nvPr/>
        </p:nvSpPr>
        <p:spPr>
          <a:xfrm>
            <a:off x="70650" y="4693437"/>
            <a:ext cx="7374316" cy="52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b="1" i="0" u="none" strike="noStrike" cap="none">
                <a:solidFill>
                  <a:srgbClr val="FF0000"/>
                </a:solidFill>
                <a:latin typeface="Arial"/>
                <a:ea typeface="Arial"/>
                <a:cs typeface="Arial"/>
                <a:sym typeface="Arial"/>
              </a:rPr>
              <a:t>Digital Resource Link: </a:t>
            </a:r>
            <a:r>
              <a:rPr lang="en" sz="1000" b="1" i="0" u="sng" strike="noStrike" cap="none">
                <a:solidFill>
                  <a:srgbClr val="FF0000"/>
                </a:solidFill>
                <a:latin typeface="Arial"/>
                <a:ea typeface="Arial"/>
                <a:cs typeface="Arial"/>
                <a:sym typeface="Arial"/>
                <a:hlinkClick r:id="rId3"/>
              </a:rPr>
              <a:t>https://blogs.lse.ac.uk/parenting4digitalfuture/2018/11/07/parenting-for-a-digital-future-the-book/</a:t>
            </a:r>
            <a:r>
              <a:rPr lang="en" sz="1000" b="1" i="0" u="none" strike="noStrike" cap="none">
                <a:solidFill>
                  <a:srgbClr val="FF0000"/>
                </a:solidFill>
                <a:latin typeface="Arial"/>
                <a:ea typeface="Arial"/>
                <a:cs typeface="Arial"/>
                <a:sym typeface="Arial"/>
              </a:rPr>
              <a:t> </a:t>
            </a:r>
            <a:endParaRPr sz="1000" b="1" i="0" u="none" strike="noStrike" cap="none">
              <a:solidFill>
                <a:srgbClr val="FF0000"/>
              </a:solidFill>
              <a:latin typeface="Roboto"/>
              <a:ea typeface="Roboto"/>
              <a:cs typeface="Roboto"/>
              <a:sym typeface="Roboto"/>
            </a:endParaRPr>
          </a:p>
        </p:txBody>
      </p:sp>
      <p:sp>
        <p:nvSpPr>
          <p:cNvPr id="172" name="Google Shape;172;p26"/>
          <p:cNvSpPr txBox="1"/>
          <p:nvPr/>
        </p:nvSpPr>
        <p:spPr>
          <a:xfrm>
            <a:off x="577925" y="3210175"/>
            <a:ext cx="2409600" cy="149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Children are allowed to play games on phones when waiting in line.</a:t>
            </a:r>
            <a:endParaRPr sz="1800" b="0" i="0" u="none" strike="noStrike" cap="none">
              <a:solidFill>
                <a:srgbClr val="000000"/>
              </a:solidFill>
              <a:latin typeface="Arial"/>
              <a:ea typeface="Arial"/>
              <a:cs typeface="Arial"/>
              <a:sym typeface="Arial"/>
            </a:endParaRPr>
          </a:p>
        </p:txBody>
      </p:sp>
      <p:sp>
        <p:nvSpPr>
          <p:cNvPr id="173" name="Google Shape;173;p26"/>
          <p:cNvSpPr txBox="1"/>
          <p:nvPr/>
        </p:nvSpPr>
        <p:spPr>
          <a:xfrm>
            <a:off x="6654125" y="3286675"/>
            <a:ext cx="1942500" cy="12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0" i="0" u="none" strike="noStrike" cap="none" dirty="0">
                <a:solidFill>
                  <a:srgbClr val="000000"/>
                </a:solidFill>
                <a:latin typeface="Arial"/>
                <a:ea typeface="Arial"/>
                <a:cs typeface="Arial"/>
                <a:sym typeface="Arial"/>
              </a:rPr>
              <a:t>Children are not allowed to be on screens at dinner time. </a:t>
            </a:r>
            <a:endParaRPr sz="1800" b="0" i="0" u="none" strike="noStrike" cap="none" dirty="0">
              <a:solidFill>
                <a:srgbClr val="000000"/>
              </a:solidFill>
              <a:latin typeface="Arial"/>
              <a:ea typeface="Arial"/>
              <a:cs typeface="Arial"/>
              <a:sym typeface="Arial"/>
            </a:endParaRPr>
          </a:p>
        </p:txBody>
      </p:sp>
      <p:sp>
        <p:nvSpPr>
          <p:cNvPr id="174" name="Google Shape;174;p26"/>
          <p:cNvSpPr txBox="1"/>
          <p:nvPr/>
        </p:nvSpPr>
        <p:spPr>
          <a:xfrm>
            <a:off x="3714413" y="3206575"/>
            <a:ext cx="2212800" cy="141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Children are allowed to watch certain channels, playlists, or shows on </a:t>
            </a:r>
            <a:r>
              <a:rPr lang="en" sz="1800" b="0" i="1" u="none" strike="noStrike" cap="none" dirty="0">
                <a:solidFill>
                  <a:srgbClr val="000000"/>
                </a:solidFill>
                <a:latin typeface="Arial"/>
                <a:ea typeface="Arial"/>
                <a:cs typeface="Arial"/>
                <a:sym typeface="Arial"/>
              </a:rPr>
              <a:t>YouTube</a:t>
            </a:r>
            <a:r>
              <a:rPr lang="en"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pic>
        <p:nvPicPr>
          <p:cNvPr id="175" name="Google Shape;175;p26"/>
          <p:cNvPicPr preferRelativeResize="0"/>
          <p:nvPr/>
        </p:nvPicPr>
        <p:blipFill rotWithShape="1">
          <a:blip r:embed="rId4">
            <a:alphaModFix/>
          </a:blip>
          <a:srcRect/>
          <a:stretch/>
        </p:blipFill>
        <p:spPr>
          <a:xfrm>
            <a:off x="7587550" y="409476"/>
            <a:ext cx="1412100" cy="896350"/>
          </a:xfrm>
          <a:prstGeom prst="rect">
            <a:avLst/>
          </a:prstGeom>
          <a:noFill/>
          <a:ln w="9525" cap="flat" cmpd="sng">
            <a:solidFill>
              <a:srgbClr val="434343"/>
            </a:solidFill>
            <a:prstDash val="solid"/>
            <a:round/>
            <a:headEnd type="none" w="sm" len="sm"/>
            <a:tailEnd type="none" w="sm" len="sm"/>
          </a:ln>
        </p:spPr>
      </p:pic>
      <p:sp>
        <p:nvSpPr>
          <p:cNvPr id="176" name="Google Shape;176;p26"/>
          <p:cNvSpPr txBox="1"/>
          <p:nvPr/>
        </p:nvSpPr>
        <p:spPr>
          <a:xfrm>
            <a:off x="6031725" y="4461825"/>
            <a:ext cx="2943600" cy="68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77" name="Google Shape;177;p26"/>
          <p:cNvSpPr txBox="1"/>
          <p:nvPr/>
        </p:nvSpPr>
        <p:spPr>
          <a:xfrm>
            <a:off x="7424400" y="4354862"/>
            <a:ext cx="1719600" cy="76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Photo via: </a:t>
            </a:r>
            <a:r>
              <a:rPr lang="en" sz="800" b="0" i="0" u="sng" strike="noStrike" cap="none">
                <a:solidFill>
                  <a:srgbClr val="000000"/>
                </a:solidFill>
                <a:latin typeface="Arial"/>
                <a:ea typeface="Arial"/>
                <a:cs typeface="Arial"/>
                <a:sym typeface="Arial"/>
              </a:rPr>
              <a:t>https://www.digitalcenter.org/columns/parenting-digital-age/</a:t>
            </a:r>
            <a:r>
              <a:rPr lang="en" sz="800" b="0" i="0" u="none" strike="noStrike" cap="none">
                <a:solidFill>
                  <a:srgbClr val="000000"/>
                </a:solidFill>
                <a:latin typeface="Arial"/>
                <a:ea typeface="Arial"/>
                <a:cs typeface="Arial"/>
                <a:sym typeface="Arial"/>
              </a:rPr>
              <a:t>. Used from USC Center for the Digital Future. Jeffrey Cole,  2019.</a:t>
            </a:r>
            <a:endParaRPr sz="800" b="0" i="0" u="none" strike="noStrike" cap="none">
              <a:solidFill>
                <a:srgbClr val="000000"/>
              </a:solidFill>
              <a:latin typeface="Arial"/>
              <a:ea typeface="Arial"/>
              <a:cs typeface="Arial"/>
              <a:sym typeface="Arial"/>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460950" y="404075"/>
            <a:ext cx="8222100" cy="129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36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endParaRPr sz="36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r>
              <a:rPr lang="en" sz="3600" b="1">
                <a:solidFill>
                  <a:srgbClr val="000000"/>
                </a:solidFill>
                <a:latin typeface="Arial"/>
                <a:ea typeface="Arial"/>
                <a:cs typeface="Arial"/>
                <a:sym typeface="Arial"/>
              </a:rPr>
              <a:t>Conclusions &amp; Additional Resources</a:t>
            </a:r>
            <a:endParaRPr sz="36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endParaRPr b="1">
              <a:solidFill>
                <a:srgbClr val="FF0000"/>
              </a:solidFill>
              <a:latin typeface="Arial"/>
              <a:ea typeface="Arial"/>
              <a:cs typeface="Arial"/>
              <a:sym typeface="Arial"/>
            </a:endParaRPr>
          </a:p>
        </p:txBody>
      </p:sp>
      <p:sp>
        <p:nvSpPr>
          <p:cNvPr id="184" name="Google Shape;184;p27"/>
          <p:cNvSpPr txBox="1">
            <a:spLocks noGrp="1"/>
          </p:cNvSpPr>
          <p:nvPr>
            <p:ph type="body" idx="1"/>
          </p:nvPr>
        </p:nvSpPr>
        <p:spPr>
          <a:xfrm>
            <a:off x="471900" y="1919075"/>
            <a:ext cx="8222100" cy="3069000"/>
          </a:xfrm>
          <a:prstGeom prst="rect">
            <a:avLst/>
          </a:prstGeom>
          <a:noFill/>
          <a:ln>
            <a:noFill/>
          </a:ln>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rgbClr val="000000"/>
              </a:buClr>
              <a:buSzPts val="1800"/>
              <a:buFont typeface="Arial"/>
              <a:buChar char="●"/>
            </a:pPr>
            <a:r>
              <a:rPr lang="en" b="1" i="1" dirty="0">
                <a:solidFill>
                  <a:srgbClr val="000000"/>
                </a:solidFill>
                <a:latin typeface="Arial"/>
                <a:ea typeface="Arial"/>
                <a:cs typeface="Arial"/>
                <a:sym typeface="Arial"/>
              </a:rPr>
              <a:t>Context</a:t>
            </a:r>
            <a:r>
              <a:rPr lang="en" dirty="0">
                <a:solidFill>
                  <a:srgbClr val="000000"/>
                </a:solidFill>
                <a:latin typeface="Arial"/>
                <a:ea typeface="Arial"/>
                <a:cs typeface="Arial"/>
                <a:sym typeface="Arial"/>
              </a:rPr>
              <a:t> is important in families’ decision-making regarding media use.</a:t>
            </a:r>
          </a:p>
          <a:p>
            <a:pPr marL="457200" lvl="0" indent="-342900" algn="l" rtl="0">
              <a:lnSpc>
                <a:spcPct val="200000"/>
              </a:lnSpc>
              <a:spcBef>
                <a:spcPts val="0"/>
              </a:spcBef>
              <a:spcAft>
                <a:spcPts val="0"/>
              </a:spcAft>
              <a:buClr>
                <a:srgbClr val="000000"/>
              </a:buClr>
              <a:buSzPts val="1800"/>
              <a:buFont typeface="Arial"/>
              <a:buChar char="●"/>
            </a:pPr>
            <a:endParaRPr dirty="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 dirty="0">
                <a:solidFill>
                  <a:srgbClr val="000000"/>
                </a:solidFill>
                <a:latin typeface="Arial"/>
                <a:ea typeface="Arial"/>
                <a:cs typeface="Arial"/>
                <a:sym typeface="Arial"/>
              </a:rPr>
              <a:t>The </a:t>
            </a:r>
            <a:r>
              <a:rPr lang="en" b="1" i="1" dirty="0">
                <a:solidFill>
                  <a:srgbClr val="000000"/>
                </a:solidFill>
                <a:latin typeface="Arial"/>
                <a:ea typeface="Arial"/>
                <a:cs typeface="Arial"/>
                <a:sym typeface="Arial"/>
              </a:rPr>
              <a:t>three family media use frameworks</a:t>
            </a:r>
            <a:r>
              <a:rPr lang="en" dirty="0">
                <a:solidFill>
                  <a:srgbClr val="000000"/>
                </a:solidFill>
                <a:latin typeface="Arial"/>
                <a:ea typeface="Arial"/>
                <a:cs typeface="Arial"/>
                <a:sym typeface="Arial"/>
              </a:rPr>
              <a:t> can help professionals understand and support families’ media use in culturally relevant ways. </a:t>
            </a:r>
            <a:endParaRPr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1"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1" dirty="0">
              <a:solidFill>
                <a:schemeClr val="dk1"/>
              </a:solidFill>
              <a:latin typeface="Arial"/>
              <a:ea typeface="Arial"/>
              <a:cs typeface="Arial"/>
              <a:sym typeface="Arial"/>
            </a:endParaRPr>
          </a:p>
        </p:txBody>
      </p:sp>
    </p:spTree>
  </p:cSld>
  <p:clrMapOvr>
    <a:masterClrMapping/>
  </p:clrMapOvr>
  <p:transition spd="slow" advTm="3894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460950" y="526500"/>
            <a:ext cx="8222100" cy="767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4800"/>
              <a:t>Overview</a:t>
            </a:r>
            <a:endParaRPr sz="4800"/>
          </a:p>
        </p:txBody>
      </p:sp>
      <p:sp>
        <p:nvSpPr>
          <p:cNvPr id="77" name="Google Shape;77;p14"/>
          <p:cNvSpPr txBox="1">
            <a:spLocks noGrp="1"/>
          </p:cNvSpPr>
          <p:nvPr>
            <p:ph type="body" idx="1"/>
          </p:nvPr>
        </p:nvSpPr>
        <p:spPr>
          <a:xfrm>
            <a:off x="384750" y="1694739"/>
            <a:ext cx="8482200" cy="349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en" dirty="0">
                <a:solidFill>
                  <a:srgbClr val="000000"/>
                </a:solidFill>
                <a:latin typeface="Times New Roman"/>
                <a:ea typeface="Times New Roman"/>
                <a:cs typeface="Times New Roman"/>
                <a:sym typeface="Times New Roman"/>
              </a:rPr>
              <a:t> </a:t>
            </a:r>
            <a:endParaRPr dirty="0">
              <a:solidFill>
                <a:srgbClr val="000000"/>
              </a:solidFill>
              <a:latin typeface="Times New Roman"/>
              <a:ea typeface="Times New Roman"/>
              <a:cs typeface="Times New Roman"/>
              <a:sym typeface="Times New Roman"/>
            </a:endParaRPr>
          </a:p>
          <a:p>
            <a:pPr marL="914400" lvl="0" indent="-457200" algn="l" rtl="0">
              <a:lnSpc>
                <a:spcPct val="115000"/>
              </a:lnSpc>
              <a:spcBef>
                <a:spcPts val="300"/>
              </a:spcBef>
              <a:spcAft>
                <a:spcPts val="0"/>
              </a:spcAft>
              <a:buSzPts val="1800"/>
              <a:buAutoNum type="arabicPeriod"/>
            </a:pPr>
            <a:r>
              <a:rPr lang="en" sz="2000" dirty="0">
                <a:solidFill>
                  <a:schemeClr val="accent4">
                    <a:lumMod val="10000"/>
                  </a:schemeClr>
                </a:solidFill>
                <a:latin typeface="Arial"/>
                <a:ea typeface="Arial"/>
                <a:cs typeface="Arial"/>
                <a:sym typeface="Arial"/>
              </a:rPr>
              <a:t>Different Family Contexts – examples from interviews with parents  </a:t>
            </a:r>
          </a:p>
          <a:p>
            <a:pPr lvl="0" indent="0" algn="l" rtl="0">
              <a:lnSpc>
                <a:spcPct val="115000"/>
              </a:lnSpc>
              <a:spcBef>
                <a:spcPts val="300"/>
              </a:spcBef>
              <a:spcAft>
                <a:spcPts val="0"/>
              </a:spcAft>
              <a:buSzPts val="1800"/>
              <a:buNone/>
            </a:pPr>
            <a:endParaRPr sz="2000" dirty="0">
              <a:solidFill>
                <a:schemeClr val="accent4">
                  <a:lumMod val="10000"/>
                </a:schemeClr>
              </a:solidFill>
              <a:latin typeface="Arial"/>
              <a:ea typeface="Arial"/>
              <a:cs typeface="Arial"/>
              <a:sym typeface="Arial"/>
            </a:endParaRPr>
          </a:p>
          <a:p>
            <a:pPr marL="914400" lvl="0" indent="-457200" algn="l" rtl="0">
              <a:lnSpc>
                <a:spcPct val="115000"/>
              </a:lnSpc>
              <a:spcBef>
                <a:spcPts val="300"/>
              </a:spcBef>
              <a:spcAft>
                <a:spcPts val="0"/>
              </a:spcAft>
              <a:buSzPts val="1800"/>
              <a:buAutoNum type="arabicPeriod" startAt="2"/>
            </a:pPr>
            <a:r>
              <a:rPr lang="en" sz="2000" dirty="0">
                <a:solidFill>
                  <a:schemeClr val="accent4">
                    <a:lumMod val="10000"/>
                  </a:schemeClr>
                </a:solidFill>
                <a:latin typeface="Arial"/>
                <a:ea typeface="Arial"/>
                <a:cs typeface="Arial"/>
                <a:sym typeface="Arial"/>
              </a:rPr>
              <a:t>Three frameworks for understanding family media use</a:t>
            </a:r>
          </a:p>
          <a:p>
            <a:pPr lvl="0" indent="0" algn="l" rtl="0">
              <a:lnSpc>
                <a:spcPct val="115000"/>
              </a:lnSpc>
              <a:spcBef>
                <a:spcPts val="300"/>
              </a:spcBef>
              <a:spcAft>
                <a:spcPts val="0"/>
              </a:spcAft>
              <a:buSzPts val="1800"/>
              <a:buNone/>
            </a:pPr>
            <a:endParaRPr lang="en" dirty="0">
              <a:solidFill>
                <a:srgbClr val="000000"/>
              </a:solidFill>
              <a:latin typeface="Arial"/>
              <a:ea typeface="Arial"/>
              <a:cs typeface="Arial"/>
              <a:sym typeface="Arial"/>
            </a:endParaRPr>
          </a:p>
        </p:txBody>
      </p:sp>
      <p:pic>
        <p:nvPicPr>
          <p:cNvPr id="78" name="Google Shape;78;p14"/>
          <p:cNvPicPr preferRelativeResize="0"/>
          <p:nvPr/>
        </p:nvPicPr>
        <p:blipFill rotWithShape="1">
          <a:blip r:embed="rId3">
            <a:alphaModFix/>
          </a:blip>
          <a:srcRect/>
          <a:stretch/>
        </p:blipFill>
        <p:spPr>
          <a:xfrm>
            <a:off x="2646213" y="84988"/>
            <a:ext cx="3851575" cy="1474275"/>
          </a:xfrm>
          <a:prstGeom prst="rect">
            <a:avLst/>
          </a:prstGeom>
          <a:noFill/>
          <a:ln>
            <a:noFill/>
          </a:ln>
        </p:spPr>
      </p:pic>
    </p:spTree>
  </p:cSld>
  <p:clrMapOvr>
    <a:masterClrMapping/>
  </p:clrMapOvr>
  <p:transition spd="slow" advTm="55632">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490250" y="488250"/>
            <a:ext cx="8289000" cy="409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sz="4800">
                <a:latin typeface="Arial"/>
                <a:ea typeface="Arial"/>
                <a:cs typeface="Arial"/>
                <a:sym typeface="Arial"/>
              </a:rPr>
              <a:t>Every community, </a:t>
            </a:r>
            <a:endParaRPr sz="4800">
              <a:latin typeface="Arial"/>
              <a:ea typeface="Arial"/>
              <a:cs typeface="Arial"/>
              <a:sym typeface="Arial"/>
            </a:endParaRPr>
          </a:p>
          <a:p>
            <a:pPr marL="0" lvl="0" indent="0" algn="ctr" rtl="0">
              <a:lnSpc>
                <a:spcPct val="100000"/>
              </a:lnSpc>
              <a:spcBef>
                <a:spcPts val="0"/>
              </a:spcBef>
              <a:spcAft>
                <a:spcPts val="0"/>
              </a:spcAft>
              <a:buSzPts val="6000"/>
              <a:buNone/>
            </a:pPr>
            <a:r>
              <a:rPr lang="en" sz="4800">
                <a:latin typeface="Arial"/>
                <a:ea typeface="Arial"/>
                <a:cs typeface="Arial"/>
                <a:sym typeface="Arial"/>
              </a:rPr>
              <a:t>every family,</a:t>
            </a:r>
            <a:endParaRPr sz="4800">
              <a:latin typeface="Arial"/>
              <a:ea typeface="Arial"/>
              <a:cs typeface="Arial"/>
              <a:sym typeface="Arial"/>
            </a:endParaRPr>
          </a:p>
          <a:p>
            <a:pPr marL="0" lvl="0" indent="0" algn="ctr" rtl="0">
              <a:lnSpc>
                <a:spcPct val="100000"/>
              </a:lnSpc>
              <a:spcBef>
                <a:spcPts val="0"/>
              </a:spcBef>
              <a:spcAft>
                <a:spcPts val="0"/>
              </a:spcAft>
              <a:buSzPts val="6000"/>
              <a:buNone/>
            </a:pPr>
            <a:r>
              <a:rPr lang="en" sz="4800">
                <a:latin typeface="Arial"/>
                <a:ea typeface="Arial"/>
                <a:cs typeface="Arial"/>
                <a:sym typeface="Arial"/>
              </a:rPr>
              <a:t>and every child </a:t>
            </a:r>
            <a:endParaRPr sz="4800">
              <a:latin typeface="Arial"/>
              <a:ea typeface="Arial"/>
              <a:cs typeface="Arial"/>
              <a:sym typeface="Arial"/>
            </a:endParaRPr>
          </a:p>
          <a:p>
            <a:pPr marL="0" lvl="0" indent="0" algn="ctr" rtl="0">
              <a:lnSpc>
                <a:spcPct val="100000"/>
              </a:lnSpc>
              <a:spcBef>
                <a:spcPts val="0"/>
              </a:spcBef>
              <a:spcAft>
                <a:spcPts val="0"/>
              </a:spcAft>
              <a:buSzPts val="6000"/>
              <a:buNone/>
            </a:pPr>
            <a:r>
              <a:rPr lang="en" sz="4800" b="1">
                <a:latin typeface="Arial"/>
                <a:ea typeface="Arial"/>
                <a:cs typeface="Arial"/>
                <a:sym typeface="Arial"/>
              </a:rPr>
              <a:t>is different. </a:t>
            </a:r>
            <a:endParaRPr sz="4800" b="1">
              <a:latin typeface="Arial"/>
              <a:ea typeface="Arial"/>
              <a:cs typeface="Arial"/>
              <a:sym typeface="Arial"/>
            </a:endParaRPr>
          </a:p>
        </p:txBody>
      </p:sp>
    </p:spTree>
  </p:cSld>
  <p:clrMapOvr>
    <a:masterClrMapping/>
  </p:clrMapOvr>
  <p:transition spd="slow" advTm="24000">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Arial"/>
                <a:ea typeface="Arial"/>
                <a:cs typeface="Arial"/>
                <a:sym typeface="Arial"/>
              </a:rPr>
              <a:t>“One-Size-Fits-All” Messaging*</a:t>
            </a:r>
            <a:endParaRPr sz="3600">
              <a:solidFill>
                <a:srgbClr val="FFFFFF"/>
              </a:solidFill>
              <a:latin typeface="Arial"/>
              <a:ea typeface="Arial"/>
              <a:cs typeface="Arial"/>
              <a:sym typeface="Arial"/>
            </a:endParaRPr>
          </a:p>
        </p:txBody>
      </p:sp>
      <p:pic>
        <p:nvPicPr>
          <p:cNvPr id="91" name="Google Shape;91;p16"/>
          <p:cNvPicPr preferRelativeResize="0"/>
          <p:nvPr/>
        </p:nvPicPr>
        <p:blipFill>
          <a:blip r:embed="rId3">
            <a:alphaModFix/>
          </a:blip>
          <a:stretch>
            <a:fillRect/>
          </a:stretch>
        </p:blipFill>
        <p:spPr>
          <a:xfrm>
            <a:off x="255634" y="782038"/>
            <a:ext cx="5579492" cy="991150"/>
          </a:xfrm>
          <a:prstGeom prst="rect">
            <a:avLst/>
          </a:prstGeom>
          <a:noFill/>
          <a:ln w="38100" cap="flat" cmpd="sng">
            <a:solidFill>
              <a:srgbClr val="FF0000"/>
            </a:solidFill>
            <a:prstDash val="solid"/>
            <a:round/>
            <a:headEnd type="none" w="sm" len="sm"/>
            <a:tailEnd type="none" w="sm" len="sm"/>
          </a:ln>
        </p:spPr>
      </p:pic>
      <p:pic>
        <p:nvPicPr>
          <p:cNvPr id="92" name="Google Shape;92;p16"/>
          <p:cNvPicPr preferRelativeResize="0"/>
          <p:nvPr/>
        </p:nvPicPr>
        <p:blipFill>
          <a:blip r:embed="rId4">
            <a:alphaModFix/>
          </a:blip>
          <a:stretch>
            <a:fillRect/>
          </a:stretch>
        </p:blipFill>
        <p:spPr>
          <a:xfrm>
            <a:off x="255625" y="3546700"/>
            <a:ext cx="2076450" cy="485775"/>
          </a:xfrm>
          <a:prstGeom prst="rect">
            <a:avLst/>
          </a:prstGeom>
          <a:noFill/>
          <a:ln>
            <a:noFill/>
          </a:ln>
        </p:spPr>
      </p:pic>
      <p:pic>
        <p:nvPicPr>
          <p:cNvPr id="93" name="Google Shape;93;p16"/>
          <p:cNvPicPr preferRelativeResize="0"/>
          <p:nvPr/>
        </p:nvPicPr>
        <p:blipFill>
          <a:blip r:embed="rId5">
            <a:alphaModFix/>
          </a:blip>
          <a:stretch>
            <a:fillRect/>
          </a:stretch>
        </p:blipFill>
        <p:spPr>
          <a:xfrm>
            <a:off x="2644541" y="1998513"/>
            <a:ext cx="3854921" cy="1822975"/>
          </a:xfrm>
          <a:prstGeom prst="rect">
            <a:avLst/>
          </a:prstGeom>
          <a:noFill/>
          <a:ln w="38100" cap="flat" cmpd="sng">
            <a:solidFill>
              <a:srgbClr val="FF0000"/>
            </a:solidFill>
            <a:prstDash val="solid"/>
            <a:round/>
            <a:headEnd type="none" w="sm" len="sm"/>
            <a:tailEnd type="none" w="sm" len="sm"/>
          </a:ln>
        </p:spPr>
      </p:pic>
      <p:pic>
        <p:nvPicPr>
          <p:cNvPr id="94" name="Google Shape;94;p16"/>
          <p:cNvPicPr preferRelativeResize="0"/>
          <p:nvPr/>
        </p:nvPicPr>
        <p:blipFill>
          <a:blip r:embed="rId6">
            <a:alphaModFix/>
          </a:blip>
          <a:stretch>
            <a:fillRect/>
          </a:stretch>
        </p:blipFill>
        <p:spPr>
          <a:xfrm>
            <a:off x="255625" y="4032475"/>
            <a:ext cx="8669225" cy="991150"/>
          </a:xfrm>
          <a:prstGeom prst="rect">
            <a:avLst/>
          </a:prstGeom>
          <a:noFill/>
          <a:ln w="38100" cap="flat" cmpd="sng">
            <a:solidFill>
              <a:srgbClr val="FF0000"/>
            </a:solidFill>
            <a:prstDash val="solid"/>
            <a:round/>
            <a:headEnd type="none" w="sm" len="sm"/>
            <a:tailEnd type="none" w="sm" len="sm"/>
          </a:ln>
        </p:spPr>
      </p:pic>
    </p:spTree>
  </p:cSld>
  <p:clrMapOvr>
    <a:masterClrMapping/>
  </p:clrMapOvr>
  <p:transition spd="slow" advTm="33413">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In Their Own Words</a:t>
            </a:r>
            <a:endParaRPr b="1"/>
          </a:p>
        </p:txBody>
      </p:sp>
    </p:spTree>
  </p:cSld>
  <p:clrMapOvr>
    <a:masterClrMapping/>
  </p:clrMapOvr>
  <p:transition spd="slow" advTm="29000">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460950" y="789225"/>
            <a:ext cx="8222100" cy="1257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4800"/>
          </a:p>
          <a:p>
            <a:pPr marL="0" lvl="0" indent="0" algn="ctr" rtl="0">
              <a:lnSpc>
                <a:spcPct val="100000"/>
              </a:lnSpc>
              <a:spcBef>
                <a:spcPts val="0"/>
              </a:spcBef>
              <a:spcAft>
                <a:spcPts val="0"/>
              </a:spcAft>
              <a:buSzPts val="3200"/>
              <a:buNone/>
            </a:pPr>
            <a:endParaRPr sz="4800"/>
          </a:p>
          <a:p>
            <a:pPr marL="0" lvl="0" indent="0" algn="l" rtl="0">
              <a:lnSpc>
                <a:spcPct val="100000"/>
              </a:lnSpc>
              <a:spcBef>
                <a:spcPts val="0"/>
              </a:spcBef>
              <a:spcAft>
                <a:spcPts val="0"/>
              </a:spcAft>
              <a:buSzPts val="3200"/>
              <a:buNone/>
            </a:pPr>
            <a:endParaRPr sz="3600" b="1"/>
          </a:p>
          <a:p>
            <a:pPr marL="0" lvl="0" indent="0" algn="l" rtl="0">
              <a:lnSpc>
                <a:spcPct val="100000"/>
              </a:lnSpc>
              <a:spcBef>
                <a:spcPts val="0"/>
              </a:spcBef>
              <a:spcAft>
                <a:spcPts val="0"/>
              </a:spcAft>
              <a:buSzPts val="3200"/>
              <a:buNone/>
            </a:pPr>
            <a:endParaRPr sz="3600" b="1"/>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3000"/>
          </a:p>
          <a:p>
            <a:pPr marL="0" lvl="0" indent="0" algn="ctr" rtl="0">
              <a:lnSpc>
                <a:spcPct val="100000"/>
              </a:lnSpc>
              <a:spcBef>
                <a:spcPts val="0"/>
              </a:spcBef>
              <a:spcAft>
                <a:spcPts val="0"/>
              </a:spcAft>
              <a:buSzPts val="3200"/>
              <a:buNone/>
            </a:pPr>
            <a:endParaRPr sz="4800"/>
          </a:p>
          <a:p>
            <a:pPr marL="0" lvl="0" indent="0" algn="ctr" rtl="0">
              <a:lnSpc>
                <a:spcPct val="100000"/>
              </a:lnSpc>
              <a:spcBef>
                <a:spcPts val="0"/>
              </a:spcBef>
              <a:spcAft>
                <a:spcPts val="0"/>
              </a:spcAft>
              <a:buSzPts val="3200"/>
              <a:buNone/>
            </a:pPr>
            <a:r>
              <a:rPr lang="en" sz="3600">
                <a:latin typeface="Arial"/>
                <a:ea typeface="Arial"/>
                <a:cs typeface="Arial"/>
                <a:sym typeface="Arial"/>
              </a:rPr>
              <a:t>In Their Own Words  </a:t>
            </a:r>
            <a:endParaRPr sz="3600">
              <a:latin typeface="Arial"/>
              <a:ea typeface="Arial"/>
              <a:cs typeface="Arial"/>
              <a:sym typeface="Arial"/>
            </a:endParaRPr>
          </a:p>
          <a:p>
            <a:pPr marL="0" lvl="0" indent="0" algn="ctr" rtl="0">
              <a:lnSpc>
                <a:spcPct val="100000"/>
              </a:lnSpc>
              <a:spcBef>
                <a:spcPts val="0"/>
              </a:spcBef>
              <a:spcAft>
                <a:spcPts val="0"/>
              </a:spcAft>
              <a:buSzPts val="3200"/>
              <a:buNone/>
            </a:pPr>
            <a:r>
              <a:rPr lang="en" sz="2200">
                <a:latin typeface="Arial"/>
                <a:ea typeface="Arial"/>
                <a:cs typeface="Arial"/>
                <a:sym typeface="Arial"/>
              </a:rPr>
              <a:t>Parent Quote #1</a:t>
            </a:r>
            <a:endParaRPr sz="2200">
              <a:latin typeface="Arial"/>
              <a:ea typeface="Arial"/>
              <a:cs typeface="Arial"/>
              <a:sym typeface="Arial"/>
            </a:endParaRPr>
          </a:p>
          <a:p>
            <a:pPr marL="0" lvl="0" indent="0" algn="l" rtl="0">
              <a:lnSpc>
                <a:spcPct val="100000"/>
              </a:lnSpc>
              <a:spcBef>
                <a:spcPts val="0"/>
              </a:spcBef>
              <a:spcAft>
                <a:spcPts val="0"/>
              </a:spcAft>
              <a:buSzPts val="3200"/>
              <a:buNone/>
            </a:pPr>
            <a:endParaRPr sz="3600" b="1">
              <a:solidFill>
                <a:srgbClr val="000000"/>
              </a:solidFill>
            </a:endParaRPr>
          </a:p>
        </p:txBody>
      </p:sp>
      <p:sp>
        <p:nvSpPr>
          <p:cNvPr id="105" name="Google Shape;105;p18"/>
          <p:cNvSpPr txBox="1">
            <a:spLocks noGrp="1"/>
          </p:cNvSpPr>
          <p:nvPr>
            <p:ph type="body" idx="1"/>
          </p:nvPr>
        </p:nvSpPr>
        <p:spPr>
          <a:xfrm>
            <a:off x="393350" y="2046225"/>
            <a:ext cx="8485800" cy="3381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endParaRPr sz="12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endParaRPr sz="12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endParaRPr sz="12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05000"/>
              </a:lnSpc>
              <a:spcBef>
                <a:spcPts val="0"/>
              </a:spcBef>
              <a:spcAft>
                <a:spcPts val="0"/>
              </a:spcAft>
              <a:buSzPts val="1800"/>
              <a:buNone/>
            </a:pPr>
            <a:r>
              <a:rPr lang="en" sz="2200" dirty="0">
                <a:solidFill>
                  <a:srgbClr val="000000"/>
                </a:solidFill>
                <a:latin typeface="Arial"/>
                <a:ea typeface="Arial"/>
                <a:cs typeface="Arial"/>
                <a:sym typeface="Arial"/>
              </a:rPr>
              <a:t>“We are definitely strict when it comes to the boys just because it's hard being Hispanic too, you know? ... The stereotypes and stuff. So the last thing I want are my children to be violent or gang-related, or anything like that, because that's kind of why I feel like I'm way stricter when it comes to screen time and television.” </a:t>
            </a:r>
            <a:endParaRPr sz="2000" b="1" dirty="0">
              <a:solidFill>
                <a:schemeClr val="dk1"/>
              </a:solidFill>
              <a:latin typeface="Arial"/>
              <a:ea typeface="Arial"/>
              <a:cs typeface="Arial"/>
              <a:sym typeface="Arial"/>
            </a:endParaRPr>
          </a:p>
          <a:p>
            <a:pPr marL="0" lvl="0" indent="0" algn="l" rtl="0">
              <a:lnSpc>
                <a:spcPct val="115000"/>
              </a:lnSpc>
              <a:spcBef>
                <a:spcPts val="0"/>
              </a:spcBef>
              <a:spcAft>
                <a:spcPts val="0"/>
              </a:spcAft>
              <a:buSzPts val="1800"/>
              <a:buNone/>
            </a:pPr>
            <a:endParaRPr sz="2200" dirty="0">
              <a:solidFill>
                <a:srgbClr val="000000"/>
              </a:solidFill>
              <a:latin typeface="Arial"/>
              <a:ea typeface="Arial"/>
              <a:cs typeface="Arial"/>
              <a:sym typeface="Arial"/>
            </a:endParaRPr>
          </a:p>
          <a:p>
            <a:pPr marL="0" lvl="0" indent="0" algn="r" rtl="0">
              <a:lnSpc>
                <a:spcPct val="115000"/>
              </a:lnSpc>
              <a:spcBef>
                <a:spcPts val="0"/>
              </a:spcBef>
              <a:spcAft>
                <a:spcPts val="0"/>
              </a:spcAft>
              <a:buSzPts val="1800"/>
              <a:buNone/>
            </a:pPr>
            <a:r>
              <a:rPr lang="en" sz="2200" dirty="0">
                <a:solidFill>
                  <a:srgbClr val="000000"/>
                </a:solidFill>
                <a:latin typeface="Arial"/>
                <a:ea typeface="Arial"/>
                <a:cs typeface="Arial"/>
                <a:sym typeface="Arial"/>
              </a:rPr>
              <a:t>--</a:t>
            </a:r>
            <a:r>
              <a:rPr lang="en" dirty="0">
                <a:solidFill>
                  <a:srgbClr val="000000"/>
                </a:solidFill>
                <a:latin typeface="Arial"/>
                <a:ea typeface="Arial"/>
                <a:cs typeface="Arial"/>
                <a:sym typeface="Arial"/>
              </a:rPr>
              <a:t>Melissa, Latinx mother of 5 boys ages 7, 6, 4, 3, and 1; urban community</a:t>
            </a:r>
            <a:endParaRPr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endParaRPr sz="2200" dirty="0">
              <a:solidFill>
                <a:srgbClr val="000000"/>
              </a:solidFill>
            </a:endParaRPr>
          </a:p>
          <a:p>
            <a:pPr marL="0" lvl="0" indent="0" algn="ctr" rtl="0">
              <a:lnSpc>
                <a:spcPct val="115000"/>
              </a:lnSpc>
              <a:spcBef>
                <a:spcPts val="0"/>
              </a:spcBef>
              <a:spcAft>
                <a:spcPts val="0"/>
              </a:spcAft>
              <a:buSzPts val="1800"/>
              <a:buNone/>
            </a:pPr>
            <a:endParaRPr sz="2400" b="1" dirty="0">
              <a:solidFill>
                <a:srgbClr val="000000"/>
              </a:solidFill>
              <a:highlight>
                <a:srgbClr val="FFFFFF"/>
              </a:highlight>
            </a:endParaRPr>
          </a:p>
          <a:p>
            <a:pPr marL="0" lvl="0" indent="0" algn="ctr" rtl="0">
              <a:lnSpc>
                <a:spcPct val="115000"/>
              </a:lnSpc>
              <a:spcBef>
                <a:spcPts val="1600"/>
              </a:spcBef>
              <a:spcAft>
                <a:spcPts val="1600"/>
              </a:spcAft>
              <a:buSzPts val="1800"/>
              <a:buNone/>
            </a:pPr>
            <a:endParaRPr dirty="0">
              <a:solidFill>
                <a:srgbClr val="000000"/>
              </a:solidFill>
              <a:highlight>
                <a:srgbClr val="FFFFFF"/>
              </a:highlight>
            </a:endParaRPr>
          </a:p>
        </p:txBody>
      </p:sp>
      <p:pic>
        <p:nvPicPr>
          <p:cNvPr id="106" name="Google Shape;106;p18"/>
          <p:cNvPicPr preferRelativeResize="0"/>
          <p:nvPr/>
        </p:nvPicPr>
        <p:blipFill rotWithShape="1">
          <a:blip r:embed="rId3">
            <a:alphaModFix/>
          </a:blip>
          <a:srcRect/>
          <a:stretch/>
        </p:blipFill>
        <p:spPr>
          <a:xfrm>
            <a:off x="306025" y="4294950"/>
            <a:ext cx="901725" cy="473399"/>
          </a:xfrm>
          <a:prstGeom prst="rect">
            <a:avLst/>
          </a:prstGeom>
          <a:noFill/>
          <a:ln>
            <a:noFill/>
          </a:ln>
        </p:spPr>
      </p:pic>
    </p:spTree>
  </p:cSld>
  <p:clrMapOvr>
    <a:masterClrMapping/>
  </p:clrMapOvr>
  <p:transition spd="slow" advTm="24708">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3">
            <a:alphaModFix/>
          </a:blip>
          <a:srcRect/>
          <a:stretch/>
        </p:blipFill>
        <p:spPr>
          <a:xfrm>
            <a:off x="0" y="3571975"/>
            <a:ext cx="901725" cy="473399"/>
          </a:xfrm>
          <a:prstGeom prst="rect">
            <a:avLst/>
          </a:prstGeom>
          <a:noFill/>
          <a:ln>
            <a:noFill/>
          </a:ln>
        </p:spPr>
      </p:pic>
      <p:sp>
        <p:nvSpPr>
          <p:cNvPr id="112" name="Google Shape;112;p19"/>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800"/>
              <a:buNone/>
            </a:pPr>
            <a:r>
              <a:rPr lang="en" sz="2400">
                <a:solidFill>
                  <a:srgbClr val="000000"/>
                </a:solidFill>
                <a:latin typeface="Arial"/>
                <a:ea typeface="Arial"/>
                <a:cs typeface="Arial"/>
                <a:sym typeface="Arial"/>
              </a:rPr>
              <a:t> </a:t>
            </a:r>
            <a:r>
              <a:rPr lang="en" sz="2200">
                <a:solidFill>
                  <a:srgbClr val="FFFFFF"/>
                </a:solidFill>
                <a:latin typeface="Arial"/>
                <a:ea typeface="Arial"/>
                <a:cs typeface="Arial"/>
                <a:sym typeface="Arial"/>
              </a:rPr>
              <a:t>Parent Quote #2</a:t>
            </a:r>
            <a:endParaRPr sz="2200">
              <a:solidFill>
                <a:srgbClr val="FFFFFF"/>
              </a:solidFill>
              <a:latin typeface="Arial"/>
              <a:ea typeface="Arial"/>
              <a:cs typeface="Arial"/>
              <a:sym typeface="Arial"/>
            </a:endParaRPr>
          </a:p>
        </p:txBody>
      </p:sp>
      <p:sp>
        <p:nvSpPr>
          <p:cNvPr id="113" name="Google Shape;113;p19"/>
          <p:cNvSpPr txBox="1">
            <a:spLocks noGrp="1"/>
          </p:cNvSpPr>
          <p:nvPr>
            <p:ph type="body" idx="4294967295"/>
          </p:nvPr>
        </p:nvSpPr>
        <p:spPr>
          <a:xfrm>
            <a:off x="460950" y="551125"/>
            <a:ext cx="8222100" cy="421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sz="2200" dirty="0">
              <a:solidFill>
                <a:srgbClr val="000000"/>
              </a:solidFill>
            </a:endParaRPr>
          </a:p>
          <a:p>
            <a:pPr marL="0" lvl="0" indent="0" algn="l" rtl="0">
              <a:lnSpc>
                <a:spcPct val="100000"/>
              </a:lnSpc>
              <a:spcBef>
                <a:spcPts val="0"/>
              </a:spcBef>
              <a:spcAft>
                <a:spcPts val="0"/>
              </a:spcAft>
              <a:buSzPts val="1800"/>
              <a:buNone/>
            </a:pPr>
            <a:r>
              <a:rPr lang="en" sz="2200" dirty="0">
                <a:solidFill>
                  <a:srgbClr val="000000"/>
                </a:solidFill>
                <a:latin typeface="Arial"/>
                <a:ea typeface="Arial"/>
                <a:cs typeface="Arial"/>
                <a:sym typeface="Arial"/>
              </a:rPr>
              <a:t>“Do you know what the effort is just to get them to brush their teeth every time? To get them to stay off their screens and go do something else? I spend my whole day just hovering [over] them, so that is a pipe dream. I know there are parents like, ‘Just take them away.’ I guess I could. I pick my battles….other parents say like, ‘Oh, we only let them have it at this time,’ but I try to steer clear of those conversations because I feel so guilty.” </a:t>
            </a:r>
            <a:endParaRPr sz="220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800"/>
              <a:buNone/>
            </a:pPr>
            <a:endParaRPr sz="2200" dirty="0">
              <a:solidFill>
                <a:srgbClr val="000000"/>
              </a:solidFill>
              <a:latin typeface="Arial"/>
              <a:ea typeface="Arial"/>
              <a:cs typeface="Arial"/>
              <a:sym typeface="Arial"/>
            </a:endParaRPr>
          </a:p>
          <a:p>
            <a:pPr marL="0" lvl="0" indent="0" algn="r">
              <a:lnSpc>
                <a:spcPct val="100000"/>
              </a:lnSpc>
              <a:buNone/>
            </a:pPr>
            <a:r>
              <a:rPr lang="en" dirty="0">
                <a:solidFill>
                  <a:srgbClr val="000000"/>
                </a:solidFill>
                <a:latin typeface="Arial"/>
                <a:ea typeface="Arial"/>
                <a:cs typeface="Arial"/>
                <a:sym typeface="Arial"/>
              </a:rPr>
              <a:t>--Nora, White mother of twin neurodivergent boys age 12, and a 14 year-old boy, very rural location</a:t>
            </a:r>
            <a:endParaRPr dirty="0">
              <a:latin typeface="Arial"/>
              <a:ea typeface="Arial"/>
              <a:cs typeface="Arial"/>
              <a:sym typeface="Arial"/>
            </a:endParaRPr>
          </a:p>
          <a:p>
            <a:pPr marL="0" lvl="0" indent="0" algn="l" rtl="0">
              <a:lnSpc>
                <a:spcPct val="150000"/>
              </a:lnSpc>
              <a:spcBef>
                <a:spcPts val="0"/>
              </a:spcBef>
              <a:spcAft>
                <a:spcPts val="0"/>
              </a:spcAft>
              <a:buSzPts val="1800"/>
              <a:buNone/>
            </a:pPr>
            <a:endParaRPr sz="2400" dirty="0">
              <a:solidFill>
                <a:srgbClr val="000000"/>
              </a:solidFill>
              <a:latin typeface="Arial"/>
              <a:ea typeface="Arial"/>
              <a:cs typeface="Arial"/>
              <a:sym typeface="Arial"/>
            </a:endParaRPr>
          </a:p>
        </p:txBody>
      </p:sp>
    </p:spTree>
  </p:cSld>
  <p:clrMapOvr>
    <a:masterClrMapping/>
  </p:clrMapOvr>
  <p:transition spd="slow" advTm="25614">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800"/>
              <a:buNone/>
            </a:pPr>
            <a:r>
              <a:rPr lang="en" sz="2200">
                <a:solidFill>
                  <a:srgbClr val="FFFFFF"/>
                </a:solidFill>
                <a:latin typeface="Arial"/>
                <a:ea typeface="Arial"/>
                <a:cs typeface="Arial"/>
                <a:sym typeface="Arial"/>
              </a:rPr>
              <a:t>Parent Quote #3</a:t>
            </a:r>
            <a:endParaRPr sz="3600" b="1">
              <a:solidFill>
                <a:srgbClr val="FFFFFF"/>
              </a:solidFill>
              <a:latin typeface="Arial"/>
              <a:ea typeface="Arial"/>
              <a:cs typeface="Arial"/>
              <a:sym typeface="Arial"/>
            </a:endParaRPr>
          </a:p>
        </p:txBody>
      </p:sp>
      <p:sp>
        <p:nvSpPr>
          <p:cNvPr id="120" name="Google Shape;120;p20"/>
          <p:cNvSpPr txBox="1">
            <a:spLocks noGrp="1"/>
          </p:cNvSpPr>
          <p:nvPr>
            <p:ph type="body" idx="4294967295"/>
          </p:nvPr>
        </p:nvSpPr>
        <p:spPr>
          <a:xfrm>
            <a:off x="680400" y="666950"/>
            <a:ext cx="7814700" cy="421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dirty="0">
              <a:solidFill>
                <a:srgbClr val="000000"/>
              </a:solidFill>
            </a:endParaRPr>
          </a:p>
          <a:p>
            <a:pPr marL="0" lvl="0" indent="0" algn="l" rtl="0">
              <a:lnSpc>
                <a:spcPct val="100000"/>
              </a:lnSpc>
              <a:spcBef>
                <a:spcPts val="0"/>
              </a:spcBef>
              <a:spcAft>
                <a:spcPts val="0"/>
              </a:spcAft>
              <a:buSzPts val="1800"/>
              <a:buNone/>
            </a:pPr>
            <a:endParaRPr dirty="0">
              <a:solidFill>
                <a:srgbClr val="000000"/>
              </a:solidFill>
            </a:endParaRPr>
          </a:p>
          <a:p>
            <a:pPr marL="0" lvl="0" indent="0" algn="l" rtl="0">
              <a:lnSpc>
                <a:spcPct val="100000"/>
              </a:lnSpc>
              <a:spcBef>
                <a:spcPts val="0"/>
              </a:spcBef>
              <a:spcAft>
                <a:spcPts val="0"/>
              </a:spcAft>
              <a:buSzPts val="1800"/>
              <a:buNone/>
            </a:pPr>
            <a:endParaRPr dirty="0">
              <a:solidFill>
                <a:srgbClr val="000000"/>
              </a:solidFill>
            </a:endParaRPr>
          </a:p>
          <a:p>
            <a:pPr marL="0" lvl="0" indent="0" algn="l" rtl="0">
              <a:lnSpc>
                <a:spcPct val="100000"/>
              </a:lnSpc>
              <a:spcBef>
                <a:spcPts val="0"/>
              </a:spcBef>
              <a:spcAft>
                <a:spcPts val="0"/>
              </a:spcAft>
              <a:buSzPts val="1800"/>
              <a:buNone/>
            </a:pPr>
            <a:endParaRPr dirty="0">
              <a:solidFill>
                <a:srgbClr val="000000"/>
              </a:solidFill>
            </a:endParaRPr>
          </a:p>
          <a:p>
            <a:pPr marL="0" lvl="0" indent="0" algn="l" rtl="0">
              <a:lnSpc>
                <a:spcPct val="115000"/>
              </a:lnSpc>
              <a:spcBef>
                <a:spcPts val="0"/>
              </a:spcBef>
              <a:spcAft>
                <a:spcPts val="0"/>
              </a:spcAft>
              <a:buSzPts val="1800"/>
              <a:buNone/>
            </a:pPr>
            <a:r>
              <a:rPr lang="en" sz="2200" dirty="0">
                <a:solidFill>
                  <a:srgbClr val="000000"/>
                </a:solidFill>
                <a:latin typeface="Arial"/>
                <a:ea typeface="Arial"/>
                <a:cs typeface="Arial"/>
                <a:sym typeface="Arial"/>
              </a:rPr>
              <a:t>“The Bible is our standard...that's how we make decisions on what they should be watching and shouldn't be watching. That's the number one thing.” </a:t>
            </a:r>
            <a:r>
              <a:rPr lang="en" sz="2200" b="1" dirty="0">
                <a:solidFill>
                  <a:schemeClr val="dk1"/>
                </a:solidFill>
                <a:latin typeface="Arial"/>
                <a:ea typeface="Arial"/>
                <a:cs typeface="Arial"/>
                <a:sym typeface="Arial"/>
              </a:rPr>
              <a:t>* </a:t>
            </a:r>
            <a:endParaRPr sz="22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endParaRPr sz="2200" dirty="0">
              <a:solidFill>
                <a:srgbClr val="000000"/>
              </a:solidFill>
              <a:latin typeface="Arial"/>
              <a:ea typeface="Arial"/>
              <a:cs typeface="Arial"/>
              <a:sym typeface="Arial"/>
            </a:endParaRPr>
          </a:p>
          <a:p>
            <a:pPr marL="0" lvl="0" indent="0" algn="r" rtl="0">
              <a:lnSpc>
                <a:spcPct val="115000"/>
              </a:lnSpc>
              <a:spcBef>
                <a:spcPts val="0"/>
              </a:spcBef>
              <a:spcAft>
                <a:spcPts val="0"/>
              </a:spcAft>
              <a:buSzPts val="1800"/>
              <a:buNone/>
            </a:pPr>
            <a:r>
              <a:rPr lang="en" dirty="0">
                <a:solidFill>
                  <a:srgbClr val="000000"/>
                </a:solidFill>
                <a:latin typeface="Arial"/>
                <a:ea typeface="Arial"/>
                <a:cs typeface="Arial"/>
                <a:sym typeface="Arial"/>
              </a:rPr>
              <a:t>--Rhoda, White mother, two sons 8 and 6; urban community</a:t>
            </a:r>
            <a:endParaRPr sz="2200" dirty="0">
              <a:solidFill>
                <a:srgbClr val="000000"/>
              </a:solidFill>
              <a:latin typeface="Arial"/>
              <a:ea typeface="Arial"/>
              <a:cs typeface="Arial"/>
              <a:sym typeface="Arial"/>
            </a:endParaRPr>
          </a:p>
        </p:txBody>
      </p:sp>
      <p:pic>
        <p:nvPicPr>
          <p:cNvPr id="121" name="Google Shape;121;p20"/>
          <p:cNvPicPr preferRelativeResize="0"/>
          <p:nvPr/>
        </p:nvPicPr>
        <p:blipFill rotWithShape="1">
          <a:blip r:embed="rId3">
            <a:alphaModFix/>
          </a:blip>
          <a:srcRect/>
          <a:stretch/>
        </p:blipFill>
        <p:spPr>
          <a:xfrm>
            <a:off x="1338900" y="3307175"/>
            <a:ext cx="978399" cy="513650"/>
          </a:xfrm>
          <a:prstGeom prst="rect">
            <a:avLst/>
          </a:prstGeom>
          <a:noFill/>
          <a:ln>
            <a:noFill/>
          </a:ln>
        </p:spPr>
      </p:pic>
    </p:spTree>
  </p:cSld>
  <p:clrMapOvr>
    <a:masterClrMapping/>
  </p:clrMapOvr>
  <p:transition spd="slow" advTm="18545">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553825" y="154325"/>
            <a:ext cx="8344500" cy="162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 sz="4000" b="1" dirty="0">
                <a:solidFill>
                  <a:srgbClr val="000000"/>
                </a:solidFill>
                <a:latin typeface="Arial"/>
                <a:ea typeface="Arial"/>
                <a:cs typeface="Arial"/>
                <a:sym typeface="Arial"/>
              </a:rPr>
              <a:t>Frameworks for Understanding Family Media Use</a:t>
            </a:r>
            <a:r>
              <a:rPr lang="en" sz="4000" dirty="0">
                <a:solidFill>
                  <a:srgbClr val="000000"/>
                </a:solidFill>
                <a:latin typeface="Arial"/>
                <a:ea typeface="Arial"/>
                <a:cs typeface="Arial"/>
                <a:sym typeface="Arial"/>
              </a:rPr>
              <a:t> </a:t>
            </a:r>
            <a:endParaRPr sz="4000" b="1" dirty="0">
              <a:solidFill>
                <a:srgbClr val="000000"/>
              </a:solidFill>
              <a:latin typeface="Arial"/>
              <a:ea typeface="Arial"/>
              <a:cs typeface="Arial"/>
              <a:sym typeface="Arial"/>
            </a:endParaRPr>
          </a:p>
        </p:txBody>
      </p:sp>
      <p:pic>
        <p:nvPicPr>
          <p:cNvPr id="128" name="Google Shape;128;p21"/>
          <p:cNvPicPr preferRelativeResize="0"/>
          <p:nvPr/>
        </p:nvPicPr>
        <p:blipFill rotWithShape="1">
          <a:blip r:embed="rId3">
            <a:alphaModFix/>
          </a:blip>
          <a:srcRect t="581" b="581"/>
          <a:stretch/>
        </p:blipFill>
        <p:spPr>
          <a:xfrm>
            <a:off x="2209800" y="1699125"/>
            <a:ext cx="5029200" cy="3231025"/>
          </a:xfrm>
          <a:prstGeom prst="rect">
            <a:avLst/>
          </a:prstGeom>
          <a:noFill/>
          <a:ln w="9525" cap="flat" cmpd="sng">
            <a:solidFill>
              <a:srgbClr val="000000"/>
            </a:solidFill>
            <a:prstDash val="solid"/>
            <a:round/>
            <a:headEnd type="none" w="sm" len="sm"/>
            <a:tailEnd type="none" w="sm" len="sm"/>
          </a:ln>
        </p:spPr>
      </p:pic>
      <p:sp>
        <p:nvSpPr>
          <p:cNvPr id="129" name="Google Shape;129;p21"/>
          <p:cNvSpPr txBox="1"/>
          <p:nvPr/>
        </p:nvSpPr>
        <p:spPr>
          <a:xfrm>
            <a:off x="7520000" y="3795550"/>
            <a:ext cx="1378200" cy="113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Photo via:</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sng" strike="noStrike" cap="none">
                <a:solidFill>
                  <a:srgbClr val="000000"/>
                </a:solidFill>
                <a:latin typeface="Arial"/>
                <a:ea typeface="Arial"/>
                <a:cs typeface="Arial"/>
                <a:sym typeface="Arial"/>
              </a:rPr>
              <a:t>https://blog.wisconsinearlychildhood.org/2018/07/26/3-essential-steps-to-helping-your-family-become-sensible-digital-users/</a:t>
            </a:r>
            <a:r>
              <a:rPr lang="en" sz="800" b="0" i="0" u="none" strike="noStrike" cap="none">
                <a:solidFill>
                  <a:srgbClr val="000000"/>
                </a:solidFill>
                <a:latin typeface="Arial"/>
                <a:ea typeface="Arial"/>
                <a:cs typeface="Arial"/>
                <a:sym typeface="Arial"/>
              </a:rPr>
              <a:t>. Used under Wisconsin Early Childhood Association.</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transition spd="slow" advTm="43233">
    <p:push dir="u"/>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3073</TotalTime>
  <Words>2206</Words>
  <Application>Microsoft Macintosh PowerPoint</Application>
  <PresentationFormat>On-screen Show (16:9)</PresentationFormat>
  <Paragraphs>146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Times New Roman</vt:lpstr>
      <vt:lpstr>Arial</vt:lpstr>
      <vt:lpstr>Roboto</vt:lpstr>
      <vt:lpstr>Material</vt:lpstr>
      <vt:lpstr>Guiding Family Media Use: Every Family &amp; Community is Different</vt:lpstr>
      <vt:lpstr>Overview</vt:lpstr>
      <vt:lpstr>Every community,  every family, and every child  is different. </vt:lpstr>
      <vt:lpstr>“One-Size-Fits-All” Messaging*</vt:lpstr>
      <vt:lpstr>In Their Own Words</vt:lpstr>
      <vt:lpstr>                    In Their Own Words   Parent Quote #1 </vt:lpstr>
      <vt:lpstr> Parent Quote #2</vt:lpstr>
      <vt:lpstr>Parent Quote #3</vt:lpstr>
      <vt:lpstr>Frameworks for Understanding Family Media Use </vt:lpstr>
      <vt:lpstr>Framework #1  Joint Media Engagement  Joan Ganz Cooney Center</vt:lpstr>
      <vt:lpstr>Framework #1  Joint Media Engagement  Joan Ganz Cooney Center</vt:lpstr>
      <vt:lpstr>Framework #2  3C’s: Child, Context, Content Lisa Guernsey</vt:lpstr>
      <vt:lpstr>Framework #2  3C’s: Child, Context, Content Lisa Guernsey</vt:lpstr>
      <vt:lpstr>   Framework #3  Genres of Digital Parenting Sonia Livingstone &amp; Alecia Blum-Ross </vt:lpstr>
      <vt:lpstr>  Conclusions &amp; Additional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Family Media Use: Every Family &amp; Community is Different</dc:title>
  <cp:lastModifiedBy>Rebekah Willett</cp:lastModifiedBy>
  <cp:revision>38</cp:revision>
  <dcterms:modified xsi:type="dcterms:W3CDTF">2020-05-13T21:10:10Z</dcterms:modified>
</cp:coreProperties>
</file>