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1"/>
  </p:notesMasterIdLst>
  <p:sldIdLst>
    <p:sldId id="256" r:id="rId3"/>
    <p:sldId id="257" r:id="rId4"/>
    <p:sldId id="282" r:id="rId5"/>
    <p:sldId id="258" r:id="rId6"/>
    <p:sldId id="283" r:id="rId7"/>
    <p:sldId id="261" r:id="rId8"/>
    <p:sldId id="263" r:id="rId9"/>
    <p:sldId id="286" r:id="rId10"/>
    <p:sldId id="287" r:id="rId11"/>
    <p:sldId id="266" r:id="rId12"/>
    <p:sldId id="267" r:id="rId13"/>
    <p:sldId id="268" r:id="rId14"/>
    <p:sldId id="269" r:id="rId15"/>
    <p:sldId id="270" r:id="rId16"/>
    <p:sldId id="274" r:id="rId17"/>
    <p:sldId id="275" r:id="rId18"/>
    <p:sldId id="276" r:id="rId19"/>
    <p:sldId id="277" r:id="rId20"/>
  </p:sldIdLst>
  <p:sldSz cx="9144000" cy="5143500" type="screen16x9"/>
  <p:notesSz cx="6858000" cy="9144000"/>
  <p:embeddedFontLst>
    <p:embeddedFont>
      <p:font typeface="Robo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5"/>
    <p:restoredTop sz="47931"/>
  </p:normalViewPr>
  <p:slideViewPr>
    <p:cSldViewPr snapToGrid="0">
      <p:cViewPr varScale="1">
        <p:scale>
          <a:sx n="143" d="100"/>
          <a:sy n="143" d="100"/>
        </p:scale>
        <p:origin x="126" y="2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acfound.org/press/grantee-publications/living-and-learning-with-new-media-summary-of-findings-from-the-digital-youth-projec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techdigest.com/2018/10/22/busting-the-myths-of-the-digital-nativ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avigatingscreens.wordpress.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1b523a9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1b523a9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Welcome to the Flipping the script: changing the narrative about children and media professional training session. This training session was developed by the Navigating Screens Research project team. This project was made possible in part by the Institute of Museum and Library Services.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f7934939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f7934939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second common generalization suggests that children should use digital media for learning purposes only and that leisure use, such as online gaming or online social interaction, is a waste of time. We can help parents realize that it’s not just learning that provides valuable cognitive and social benefits to children. Having fun does, too!</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Resources available on our Additional Resources Handout.</a:t>
            </a:r>
          </a:p>
          <a:p>
            <a:pPr marL="0" lvl="0" indent="0" algn="l" rtl="0">
              <a:spcBef>
                <a:spcPts val="0"/>
              </a:spcBef>
              <a:spcAft>
                <a:spcPts val="0"/>
              </a:spcAft>
              <a:buNone/>
            </a:pPr>
            <a:endParaRPr dirty="0"/>
          </a:p>
          <a:p>
            <a:pPr marL="0" lvl="0" indent="0" algn="l" rtl="0">
              <a:spcBef>
                <a:spcPts val="0"/>
              </a:spcBef>
              <a:spcAft>
                <a:spcPts val="0"/>
              </a:spcAft>
              <a:buNone/>
            </a:pPr>
            <a:r>
              <a:rPr lang="en" dirty="0"/>
              <a:t>[To learn more about the value of leisure use of media, see: </a:t>
            </a:r>
            <a:r>
              <a:rPr lang="en" i="1" dirty="0"/>
              <a:t>Living and Learning with New Media: Summary of Findings from the Digital Youth Project</a:t>
            </a:r>
            <a:r>
              <a:rPr lang="en" dirty="0"/>
              <a:t>, by </a:t>
            </a:r>
            <a:r>
              <a:rPr lang="en" dirty="0" err="1"/>
              <a:t>Mizuko</a:t>
            </a:r>
            <a:r>
              <a:rPr lang="en" dirty="0"/>
              <a:t> Ito et al. MIT Press, 2009., </a:t>
            </a:r>
            <a:r>
              <a:rPr lang="en" u="sng" dirty="0">
                <a:solidFill>
                  <a:schemeClr val="hlink"/>
                </a:solidFill>
                <a:hlinkClick r:id="rId3"/>
              </a:rPr>
              <a:t>https://www.macfound.org/press/grantee-publications/living-and-learning-with-new-media-summary-of-findings-from-the-digital-youth-project/</a:t>
            </a:r>
            <a:r>
              <a:rPr lang="en" dirty="0"/>
              <a:t>]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f7934939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6f7934939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there is the commonly-held view that the internet is a wild and dangerous place for children. It’s true that there are all kinds of people using these tools, but that can be seen as a positive, too, opening up children to new, diverse ideas and perspectives. Again, rather than trying to protect children by keeping them off of the internet, parents, librarians, and other adults should work to teach children how to use these tools safely and wisely.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f7934939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f7934939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Another common generalization is that the draw of media is so strong that children can’t resist it...even when they should. </a:t>
            </a:r>
          </a:p>
          <a:p>
            <a:pPr marL="0" lvl="0" indent="0" algn="l" rtl="0">
              <a:spcBef>
                <a:spcPts val="0"/>
              </a:spcBef>
              <a:spcAft>
                <a:spcPts val="0"/>
              </a:spcAft>
              <a:buNone/>
            </a:pPr>
            <a:r>
              <a:rPr lang="en" dirty="0"/>
              <a:t>Librarians can discuss the many benefits of media use, such as explaining that many types of media provide effective platforms for enhancing children’s formal and informal learning.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Parents should also be reminded that the powerful draw of media will also be there for the rest of children’s lives, and they must start learning now how to balance media use with other important life activities. Teaching balance – rather than enforcing harsh restrictions – will likely benefit children more in the longer term.</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f7934939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f7934939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Lastly, many adults believe in the common myth of children as “digital natives,” which suggests that because today’s children were born into a highly-networked world they are all media and technology enthusiasts and experts.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More than a decade of research in a range of disciplines has shown that this stereotype is just that -- a stereotype. Children’s levels of media and technology interests and skills vary widely, from those who are avid fans to those with only limited interest. Stereotyping an entire generation leaves those with less media interest and skills at a disadvantage in both formal and informal learning environments. </a:t>
            </a:r>
          </a:p>
          <a:p>
            <a:pPr marL="0" lvl="0" indent="0" algn="l" rtl="0">
              <a:spcBef>
                <a:spcPts val="0"/>
              </a:spcBef>
              <a:spcAft>
                <a:spcPts val="0"/>
              </a:spcAft>
              <a:buNone/>
            </a:pPr>
            <a:endParaRPr dirty="0"/>
          </a:p>
          <a:p>
            <a:pPr marL="0" lvl="0" indent="0" algn="l" rtl="0">
              <a:spcBef>
                <a:spcPts val="0"/>
              </a:spcBef>
              <a:spcAft>
                <a:spcPts val="0"/>
              </a:spcAft>
              <a:buNone/>
            </a:pPr>
            <a:r>
              <a:rPr lang="en" dirty="0"/>
              <a:t>[To learn more about the myth of children as digital natives, see: Busting the Myths of the Digital Native, by Hilary </a:t>
            </a:r>
            <a:r>
              <a:rPr lang="en" dirty="0" err="1"/>
              <a:t>Scharton</a:t>
            </a:r>
            <a:r>
              <a:rPr lang="en" dirty="0"/>
              <a:t>, </a:t>
            </a:r>
            <a:r>
              <a:rPr lang="en" i="1" dirty="0"/>
              <a:t>EdTech Digest, </a:t>
            </a:r>
            <a:r>
              <a:rPr lang="en" u="sng" dirty="0">
                <a:solidFill>
                  <a:schemeClr val="hlink"/>
                </a:solidFill>
                <a:hlinkClick r:id="rId3"/>
              </a:rPr>
              <a:t>https://edtechdigest.com/2018/10/22/busting-the-myths-of-the-digital-native/</a:t>
            </a:r>
            <a:r>
              <a:rPr lang="en" dirty="0"/>
              <a:t>.]</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aa303656a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7aa303656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t>Next, we will examine the most commonly shared professional recommendations related to children and media use. </a:t>
            </a:r>
          </a:p>
          <a:p>
            <a:pPr marL="0" lvl="0" indent="0" algn="l" rtl="0">
              <a:lnSpc>
                <a:spcPct val="115000"/>
              </a:lnSpc>
              <a:spcBef>
                <a:spcPts val="1200"/>
              </a:spcBef>
              <a:spcAft>
                <a:spcPts val="0"/>
              </a:spcAft>
              <a:buNone/>
            </a:pPr>
            <a:br>
              <a:rPr lang="en" dirty="0"/>
            </a:br>
            <a:r>
              <a:rPr lang="en" dirty="0"/>
              <a:t>We’ll consider how these guidelines reflect some of the common parental concerns and generalizations of children and media that we’ve been discussing today. </a:t>
            </a:r>
          </a:p>
          <a:p>
            <a:pPr marL="0" lvl="0" indent="0" algn="l" rtl="0">
              <a:lnSpc>
                <a:spcPct val="115000"/>
              </a:lnSpc>
              <a:spcBef>
                <a:spcPts val="1200"/>
              </a:spcBef>
              <a:spcAft>
                <a:spcPts val="0"/>
              </a:spcAft>
              <a:buNone/>
            </a:pPr>
            <a:br>
              <a:rPr lang="en" dirty="0"/>
            </a:br>
            <a:r>
              <a:rPr lang="en" dirty="0"/>
              <a:t>We’ll also consider how useful or constraining they are for parents seeking to guide their children’s media use and for professionals engaged in media advocacy with families.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aa303656a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aa303656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t>Moving on to 2016, the AAP released another revision of the guidelines. The 2016 update erased the one-size-fits-all, two hour per day screen time limit and offered a more nuanced set of guidelines. Consider the more nuanced recommendations on the screen.</a:t>
            </a:r>
          </a:p>
          <a:p>
            <a:pPr marL="0" lvl="0" indent="0" algn="l" rtl="0">
              <a:lnSpc>
                <a:spcPct val="115000"/>
              </a:lnSpc>
              <a:spcBef>
                <a:spcPts val="1200"/>
              </a:spcBef>
              <a:spcAft>
                <a:spcPts val="0"/>
              </a:spcAft>
              <a:buNone/>
            </a:pPr>
            <a:endParaRPr lang="en" dirty="0"/>
          </a:p>
          <a:p>
            <a:pPr marL="0" lvl="0" indent="0" algn="l" rtl="0">
              <a:lnSpc>
                <a:spcPct val="115000"/>
              </a:lnSpc>
              <a:spcBef>
                <a:spcPts val="1200"/>
              </a:spcBef>
              <a:spcAft>
                <a:spcPts val="0"/>
              </a:spcAft>
              <a:buNone/>
            </a:pPr>
            <a:r>
              <a:rPr lang="en" dirty="0"/>
              <a:t>Specifically, it offered the following screen media use recommendations:</a:t>
            </a:r>
            <a:endParaRPr dirty="0"/>
          </a:p>
          <a:p>
            <a:pPr marL="457200" lvl="0" indent="-298450" algn="l" rtl="0">
              <a:lnSpc>
                <a:spcPct val="115000"/>
              </a:lnSpc>
              <a:spcBef>
                <a:spcPts val="1200"/>
              </a:spcBef>
              <a:spcAft>
                <a:spcPts val="0"/>
              </a:spcAft>
              <a:buSzPts val="1100"/>
              <a:buChar char="●"/>
            </a:pPr>
            <a:r>
              <a:rPr lang="en" dirty="0"/>
              <a:t>For children younger than 18 months, avoid the use of screen media other than video-chatting.</a:t>
            </a:r>
            <a:endParaRPr dirty="0"/>
          </a:p>
          <a:p>
            <a:pPr marL="457200" lvl="0" indent="-298450" algn="l" rtl="0">
              <a:lnSpc>
                <a:spcPct val="115000"/>
              </a:lnSpc>
              <a:spcBef>
                <a:spcPts val="1000"/>
              </a:spcBef>
              <a:spcAft>
                <a:spcPts val="0"/>
              </a:spcAft>
              <a:buSzPts val="1100"/>
              <a:buChar char="●"/>
            </a:pPr>
            <a:r>
              <a:rPr lang="en" dirty="0"/>
              <a:t>Parents of children 18 to 24 months of age who want to introduce digital media should choose high-quality programming and watch it with their children to help them understand what they're seeing. (This is called “co-viewing.”)</a:t>
            </a:r>
            <a:endParaRPr dirty="0"/>
          </a:p>
          <a:p>
            <a:pPr marL="457200" lvl="0" indent="-298450" algn="l" rtl="0">
              <a:lnSpc>
                <a:spcPct val="115000"/>
              </a:lnSpc>
              <a:spcBef>
                <a:spcPts val="1000"/>
              </a:spcBef>
              <a:spcAft>
                <a:spcPts val="0"/>
              </a:spcAft>
              <a:buSzPts val="1100"/>
              <a:buChar char="●"/>
            </a:pPr>
            <a:r>
              <a:rPr lang="en" dirty="0"/>
              <a:t>For children ages 2 to 5 years, limit screen use to 1 hour per day of high-quality programs. Parents should co-view media with children to help them understand what they are seeing and how to apply it to the world around them.</a:t>
            </a:r>
            <a:endParaRPr dirty="0"/>
          </a:p>
          <a:p>
            <a:pPr marL="457200" lvl="0" indent="-298450" algn="l" rtl="0">
              <a:lnSpc>
                <a:spcPct val="115000"/>
              </a:lnSpc>
              <a:spcBef>
                <a:spcPts val="1000"/>
              </a:spcBef>
              <a:spcAft>
                <a:spcPts val="0"/>
              </a:spcAft>
              <a:buSzPts val="1100"/>
              <a:buChar char="●"/>
            </a:pPr>
            <a:r>
              <a:rPr lang="en" dirty="0"/>
              <a:t>For children ages 6 and older, place consistent limits on the time spent using media, and the types of media used, and make sure that media use does not take the place of adequate sleep, physical activity, and other behaviors essential to good health.</a:t>
            </a:r>
            <a:endParaRPr dirty="0"/>
          </a:p>
          <a:p>
            <a:pPr marL="457200" lvl="0" indent="-298450" algn="l" rtl="0">
              <a:lnSpc>
                <a:spcPct val="115000"/>
              </a:lnSpc>
              <a:spcBef>
                <a:spcPts val="1000"/>
              </a:spcBef>
              <a:spcAft>
                <a:spcPts val="0"/>
              </a:spcAft>
              <a:buSzPts val="1100"/>
              <a:buChar char="●"/>
            </a:pPr>
            <a:r>
              <a:rPr lang="en" dirty="0"/>
              <a:t>Families should designate media-free times together, such as dinner or driving, as well as media-free locations in the home, such as children’s bedrooms.</a:t>
            </a:r>
            <a:endParaRPr dirty="0"/>
          </a:p>
          <a:p>
            <a:pPr marL="457200" lvl="0" indent="-298450" algn="l" rtl="0">
              <a:lnSpc>
                <a:spcPct val="115000"/>
              </a:lnSpc>
              <a:spcBef>
                <a:spcPts val="1000"/>
              </a:spcBef>
              <a:spcAft>
                <a:spcPts val="0"/>
              </a:spcAft>
              <a:buSzPts val="1100"/>
              <a:buChar char="●"/>
            </a:pPr>
            <a:r>
              <a:rPr lang="en" dirty="0"/>
              <a:t>Parents should hold ongoing communications with their children about online citizenship and safety, including learning how to treat others with respect both online and offline.</a:t>
            </a:r>
            <a:endParaRPr dirty="0"/>
          </a:p>
          <a:p>
            <a:pPr marL="457200" lvl="0" indent="-298450" algn="l" rtl="0">
              <a:lnSpc>
                <a:spcPct val="115000"/>
              </a:lnSpc>
              <a:spcBef>
                <a:spcPts val="1200"/>
              </a:spcBef>
              <a:spcAft>
                <a:spcPts val="1000"/>
              </a:spcAft>
              <a:buSzPts val="1100"/>
              <a:buChar char="●"/>
            </a:pPr>
            <a:r>
              <a:rPr lang="en" dirty="0"/>
              <a:t>Families should create a Family Media Use Plan. The Family Media Use Plan should take into account the particular health, education, and entertainment needs of each child as well as the whole family. It should include screen-free zones in the home; designated screen-free times; device use curfews; a personalized family framework for choosing and diversifying media selections; guidelines for balancing online and offline time; topics relating to media manners digital citizenship, and online safety; and schedules for sleep and exercise for each child.</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aa303656a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aa303656a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t>Take some time to think about the newer guidelines. Consider </a:t>
            </a:r>
            <a:r>
              <a:rPr lang="en-US" dirty="0"/>
              <a:t>these questions in regard to the newer guidelines:</a:t>
            </a:r>
          </a:p>
          <a:p>
            <a:pPr marL="457200" lvl="0" indent="-298450" algn="l" rtl="0">
              <a:lnSpc>
                <a:spcPct val="100000"/>
              </a:lnSpc>
              <a:spcBef>
                <a:spcPts val="0"/>
              </a:spcBef>
              <a:spcAft>
                <a:spcPts val="0"/>
              </a:spcAft>
              <a:buSzPts val="1100"/>
              <a:buAutoNum type="arabicPeriod"/>
            </a:pPr>
            <a:endParaRPr dirty="0"/>
          </a:p>
          <a:p>
            <a:pPr marL="0" lvl="0" indent="0" algn="l" rtl="0">
              <a:lnSpc>
                <a:spcPct val="115000"/>
              </a:lnSpc>
              <a:spcBef>
                <a:spcPts val="1200"/>
              </a:spcBef>
              <a:spcAft>
                <a:spcPts val="0"/>
              </a:spcAft>
              <a:buNone/>
            </a:pPr>
            <a:r>
              <a:rPr lang="en" dirty="0"/>
              <a:t>Pause here for a few minutes to consider these questions and discuss with the larger group.</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50663645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50663645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t>To conclude, let’s bring the discussion back to our professional practice one final time. We want to encourage you to put into practice some of what you’ve learned today.</a:t>
            </a:r>
            <a:endParaRPr dirty="0"/>
          </a:p>
          <a:p>
            <a:pPr marL="0" lvl="0" indent="0" algn="l" rtl="0">
              <a:lnSpc>
                <a:spcPct val="115000"/>
              </a:lnSpc>
              <a:spcBef>
                <a:spcPts val="1200"/>
              </a:spcBef>
              <a:spcAft>
                <a:spcPts val="0"/>
              </a:spcAft>
              <a:buNone/>
            </a:pPr>
            <a:r>
              <a:rPr lang="en" dirty="0"/>
              <a:t>Take a few minutes to come up with one step you plan to take within the next week to build on the ideas that you’ve learned from today’s training and one step you plan to take in the longer term as you work to make media advocacy a more central role of your work with families. </a:t>
            </a:r>
          </a:p>
          <a:p>
            <a:pPr marL="0" lvl="0" indent="0" algn="l" rtl="0">
              <a:lnSpc>
                <a:spcPct val="115000"/>
              </a:lnSpc>
              <a:spcBef>
                <a:spcPts val="1200"/>
              </a:spcBef>
              <a:spcAft>
                <a:spcPts val="0"/>
              </a:spcAft>
              <a:buNone/>
            </a:pPr>
            <a:endParaRPr lang="en" dirty="0"/>
          </a:p>
          <a:p>
            <a:pPr marL="0" lvl="0" indent="0" algn="l" rtl="0">
              <a:lnSpc>
                <a:spcPct val="115000"/>
              </a:lnSpc>
              <a:spcBef>
                <a:spcPts val="1200"/>
              </a:spcBef>
              <a:spcAft>
                <a:spcPts val="0"/>
              </a:spcAft>
              <a:buNone/>
            </a:pPr>
            <a:r>
              <a:rPr lang="en" dirty="0"/>
              <a:t>These “steps” might be changing how you discuss children’s media use with parents, creating new active or passive library programs for parents or families, seeking out resources you can share with parents, teaching colleagues about some of generalizations we examined today, etc.</a:t>
            </a:r>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r>
              <a:rPr lang="en" dirty="0"/>
              <a:t>[You should now pause here to give the group time to think and discuss. ]</a:t>
            </a:r>
            <a:endParaRPr dirty="0"/>
          </a:p>
          <a:p>
            <a:pPr marL="0" lvl="0" indent="0" algn="l" rtl="0">
              <a:spcBef>
                <a:spcPts val="0"/>
              </a:spcBef>
              <a:spcAft>
                <a:spcPts val="0"/>
              </a:spcAft>
              <a:buNone/>
            </a:pPr>
            <a:r>
              <a:rPr lang="en" dirty="0"/>
              <a:t>Thank you for taking part in this training!</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576e28b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576e28b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[Read slide aloud.]</a:t>
            </a:r>
          </a:p>
          <a:p>
            <a:pPr marL="0" lvl="0" indent="0" algn="l" rtl="0">
              <a:spcBef>
                <a:spcPts val="0"/>
              </a:spcBef>
              <a:spcAft>
                <a:spcPts val="0"/>
              </a:spcAft>
              <a:buNone/>
            </a:pPr>
            <a:endParaRPr lang="en"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 sz="1100" b="0" i="0" u="none" strike="noStrike" cap="none" dirty="0">
                <a:solidFill>
                  <a:srgbClr val="000000"/>
                </a:solidFill>
                <a:effectLst/>
                <a:latin typeface="Arial"/>
                <a:ea typeface="Arial"/>
                <a:cs typeface="Arial"/>
                <a:sym typeface="Arial"/>
              </a:rPr>
              <a:t>T</a:t>
            </a:r>
            <a:r>
              <a:rPr lang="en-US" sz="1100" b="0" i="0" u="none" strike="noStrike" cap="none" dirty="0">
                <a:solidFill>
                  <a:srgbClr val="000000"/>
                </a:solidFill>
                <a:effectLst/>
                <a:latin typeface="Arial"/>
                <a:ea typeface="Arial"/>
                <a:cs typeface="Arial"/>
                <a:sym typeface="Arial"/>
              </a:rPr>
              <a:t>his professional training is based on </a:t>
            </a:r>
            <a:r>
              <a:rPr lang="en-US" sz="1100" b="1" i="0" u="none" strike="noStrike" cap="none" dirty="0">
                <a:solidFill>
                  <a:srgbClr val="000000"/>
                </a:solidFill>
                <a:effectLst/>
                <a:latin typeface="Arial"/>
                <a:ea typeface="Arial"/>
                <a:cs typeface="Arial"/>
                <a:sym typeface="Arial"/>
              </a:rPr>
              <a:t>the navigating screens research project</a:t>
            </a:r>
            <a:r>
              <a:rPr lang="en-US" sz="1100" b="0" i="0" u="none" strike="noStrike" cap="none" dirty="0">
                <a:solidFill>
                  <a:srgbClr val="000000"/>
                </a:solidFill>
                <a:effectLst/>
                <a:latin typeface="Arial"/>
                <a:ea typeface="Arial"/>
                <a:cs typeface="Arial"/>
                <a:sym typeface="Arial"/>
              </a:rPr>
              <a:t> which collected and analyzed interviews with 51 parents and 24 professionals including librarians teachers pediatricians and school administrators in three US states. The interviews focused on learning about different ways that parents mediate advice about screens. </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1b523a9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1b523a9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Welcome to the Flipping the script: changing the narrative about children and media professional training session. This training session was developed by the Navigating Screens Research project team. This project was made possible in part by the Institute of Museum and Library Services.</a:t>
            </a:r>
          </a:p>
        </p:txBody>
      </p:sp>
    </p:spTree>
    <p:extLst>
      <p:ext uri="{BB962C8B-B14F-4D97-AF65-F5344CB8AC3E}">
        <p14:creationId xmlns:p14="http://schemas.microsoft.com/office/powerpoint/2010/main" val="83560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576e28b8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576e28b8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slide aloud.]</a:t>
            </a: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aa303656a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aa303656a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t>Within the context of this training, we use the terms “media,” “media use,” and “parents” in ways that might be somewhat different than you’re used to. Here, when we say “media”, we’re talking about both paper media and digital media. </a:t>
            </a:r>
          </a:p>
          <a:p>
            <a:pPr marL="0" lvl="0" indent="0" algn="l" rtl="0">
              <a:lnSpc>
                <a:spcPct val="115000"/>
              </a:lnSpc>
              <a:spcBef>
                <a:spcPts val="1200"/>
              </a:spcBef>
              <a:spcAft>
                <a:spcPts val="0"/>
              </a:spcAft>
              <a:buNone/>
            </a:pPr>
            <a:r>
              <a:rPr lang="en" dirty="0"/>
              <a:t>However, the emphasis in these trainings is on digital media as we work to expand librarians’ well-established authority in recommending books and reading toward making recommendations about digital media use, as an equally core focus of library work.</a:t>
            </a:r>
            <a:endParaRPr dirty="0"/>
          </a:p>
          <a:p>
            <a:pPr marL="0" lvl="0" indent="0" algn="l" rtl="0">
              <a:lnSpc>
                <a:spcPct val="115000"/>
              </a:lnSpc>
              <a:spcBef>
                <a:spcPts val="1200"/>
              </a:spcBef>
              <a:spcAft>
                <a:spcPts val="0"/>
              </a:spcAft>
              <a:buNone/>
            </a:pPr>
            <a:endParaRPr lang="en" dirty="0"/>
          </a:p>
          <a:p>
            <a:pPr marL="0" lvl="0" indent="0" algn="l" rtl="0">
              <a:lnSpc>
                <a:spcPct val="115000"/>
              </a:lnSpc>
              <a:spcBef>
                <a:spcPts val="1200"/>
              </a:spcBef>
              <a:spcAft>
                <a:spcPts val="0"/>
              </a:spcAft>
              <a:buNone/>
            </a:pPr>
            <a:r>
              <a:rPr lang="en" dirty="0"/>
              <a:t>We use the term “media use” here to refer to the use of any digital or paper media for information, entertainment, socialization, education, or any other purpose. This training focuses on digital media, also called “screen media.” However, we try to avoid the term “screen media,”, as it is largely associated with negative aspects of media use. Our goal in this training is to make conversations about children and media more balanced, encompassing both positive and negative aspects of use.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addition, we want to stress that we use the term “parents” here is used as shorthand for the wide range of adults with significant childcare duties in families, including parents, grandparents, guardians, and other adults with regularly recurring childcare duties. The importance of recognizing family diversity is covered in more detail in professional training #3, entitled: “Guiding Family Media Use: Every Family and Community is Different.” [You can find training #3 on the Navigating Screens website (</a:t>
            </a:r>
            <a:r>
              <a:rPr lang="en" u="sng" dirty="0">
                <a:solidFill>
                  <a:srgbClr val="2200CC"/>
                </a:solidFill>
                <a:hlinkClick r:id="rId3"/>
              </a:rPr>
              <a:t>https://navigatingscreens.wordpress.com/</a:t>
            </a:r>
            <a:r>
              <a:rPr lang="en" dirty="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582ba210b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582ba210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working with parents for the Navigating Screens research project, the research team identified several common concerns that parents across socioeconomic and geographic divisions tended to share. The most commonly voiced concerns included: worries about children’s exposure to inappropriate content online, parental difficulties in monitoring children’s use of media, fears of children encountering dangerous strangers online, worries about media use as wasting children’s time and taking up time that would otherwise be spent engaging in more meaningful activities, and worries about negative effects of excessive screen media use in particular on children’s social skills development, on their vision, and on their behaviors at home, at school, and in other places within their communities.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5259580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5259580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t>You can see another example of these common concerns about children and media in this quote. [Allow audience to read the quote to themselves]. </a:t>
            </a:r>
            <a:endParaRPr dirty="0"/>
          </a:p>
          <a:p>
            <a:pPr marL="0" lvl="0" indent="0" algn="l" rtl="0">
              <a:lnSpc>
                <a:spcPct val="115000"/>
              </a:lnSpc>
              <a:spcBef>
                <a:spcPts val="1200"/>
              </a:spcBef>
              <a:spcAft>
                <a:spcPts val="0"/>
              </a:spcAft>
              <a:buNone/>
            </a:pPr>
            <a:r>
              <a:rPr lang="en"/>
              <a:t>Here MacKenzie expresses multiple common parental concerns, including worries about media use taking up time that would otherwise be spent engaging in more meaningful activities and negative effects on children’s daily behaviors, as well as repeating the stranger danger narrative we heard from Callum on the previous slide.</a:t>
            </a:r>
            <a:endParaRPr dirty="0"/>
          </a:p>
          <a:p>
            <a:pPr marL="0" lvl="0" indent="0" algn="l" rtl="0">
              <a:lnSpc>
                <a:spcPct val="115000"/>
              </a:lnSpc>
              <a:spcBef>
                <a:spcPts val="1200"/>
              </a:spcBef>
              <a:spcAft>
                <a:spcPts val="0"/>
              </a:spcAft>
              <a:buNone/>
            </a:pPr>
            <a:r>
              <a:rPr lang="en"/>
              <a:t>Next we’ll spend some time discussing these common parental concerns. The purpose of this discussion is to help you interpret parents’ concerns in order to effectively address them and to be prepared to provide suitable guidance and resources.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a:t>To start the discussion, what are your reactions to this quote from MacKenzie? [Pause to give the audience a few minutes to consider the question. Then ask for volunteers to discuss their responses.]</a:t>
            </a:r>
            <a:endParaRPr dirty="0"/>
          </a:p>
        </p:txBody>
      </p:sp>
    </p:spTree>
    <p:extLst>
      <p:ext uri="{BB962C8B-B14F-4D97-AF65-F5344CB8AC3E}">
        <p14:creationId xmlns:p14="http://schemas.microsoft.com/office/powerpoint/2010/main" val="110236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f7bce42d0_7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f7bce42d0_7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t>Returning to what we learned from the research interviews for the Navigating Screens project, here’s another quote that expresses a commonly-held view about the effects of media on children. [Pause to give audience time to read the quote.]</a:t>
            </a:r>
            <a:endParaRPr dirty="0"/>
          </a:p>
          <a:p>
            <a:pPr marL="0" lvl="0" indent="0" algn="l" rtl="0">
              <a:lnSpc>
                <a:spcPct val="115000"/>
              </a:lnSpc>
              <a:spcBef>
                <a:spcPts val="1200"/>
              </a:spcBef>
              <a:spcAft>
                <a:spcPts val="0"/>
              </a:spcAft>
              <a:buNone/>
            </a:pPr>
            <a:r>
              <a:rPr lang="en"/>
              <a:t>Here we see two additional common parental concerns, worries that time spent online means reduced human interaction and the degradation of children’s social skills and interest.</a:t>
            </a:r>
            <a:endParaRPr dirty="0"/>
          </a:p>
          <a:p>
            <a:pPr marL="0" lvl="0" indent="0" algn="l" rtl="0">
              <a:lnSpc>
                <a:spcPct val="115000"/>
              </a:lnSpc>
              <a:spcBef>
                <a:spcPts val="1200"/>
              </a:spcBef>
              <a:spcAft>
                <a:spcPts val="0"/>
              </a:spcAft>
              <a:buNone/>
            </a:pPr>
            <a:r>
              <a:rPr lang="en"/>
              <a:t>Now let’s consider these questions for a couple of minutes:</a:t>
            </a:r>
            <a:endParaRPr dirty="0"/>
          </a:p>
          <a:p>
            <a:pPr marL="0" lvl="0" indent="0" algn="l" rtl="0">
              <a:lnSpc>
                <a:spcPct val="115000"/>
              </a:lnSpc>
              <a:spcBef>
                <a:spcPts val="1200"/>
              </a:spcBef>
              <a:spcAft>
                <a:spcPts val="0"/>
              </a:spcAft>
              <a:buNone/>
            </a:pPr>
            <a:r>
              <a:rPr lang="en"/>
              <a:t>1. To what extent do you agree or disagree with this quote from Tyler?</a:t>
            </a:r>
            <a:endParaRPr dirty="0"/>
          </a:p>
          <a:p>
            <a:pPr marL="0" lvl="0" indent="0" algn="l" rtl="0">
              <a:lnSpc>
                <a:spcPct val="115000"/>
              </a:lnSpc>
              <a:spcBef>
                <a:spcPts val="1200"/>
              </a:spcBef>
              <a:spcAft>
                <a:spcPts val="0"/>
              </a:spcAft>
              <a:buNone/>
            </a:pPr>
            <a:r>
              <a:rPr lang="en"/>
              <a:t>2. What might you tell Tyler if he came to you in the library and asked for advice on how to keep his son from going to his friend’s house to play video games?</a:t>
            </a:r>
            <a:endParaRPr dirty="0"/>
          </a:p>
          <a:p>
            <a:pPr marL="0" lvl="0" indent="0" algn="l" rtl="0">
              <a:lnSpc>
                <a:spcPct val="115000"/>
              </a:lnSpc>
              <a:spcBef>
                <a:spcPts val="1200"/>
              </a:spcBef>
              <a:spcAft>
                <a:spcPts val="0"/>
              </a:spcAft>
              <a:buNone/>
            </a:pPr>
            <a:r>
              <a:rPr lang="en"/>
              <a:t>[Give the audience a few minutes to consider the questions. Then ask for volunteers to discuss their responses.]</a:t>
            </a:r>
            <a:endParaRPr dirty="0"/>
          </a:p>
          <a:p>
            <a:pPr marL="0" lvl="0" indent="0" algn="l" rtl="0">
              <a:lnSpc>
                <a:spcPct val="115000"/>
              </a:lnSpc>
              <a:spcBef>
                <a:spcPts val="1200"/>
              </a:spcBef>
              <a:spcAft>
                <a:spcPts val="0"/>
              </a:spcAft>
              <a:buNone/>
            </a:pPr>
            <a:r>
              <a:rPr lang="en"/>
              <a:t>Although we often hear that the explosion of new media in daily life is leading to the breakdown of meaningful social interaction in society, this is an overly-simplistic view of a much more complicated, nuanced relationship between children and media (and adults and media, too).</a:t>
            </a:r>
            <a:endParaRPr dirty="0"/>
          </a:p>
          <a:p>
            <a:pPr marL="0" lvl="0" indent="0" algn="l" rtl="0">
              <a:lnSpc>
                <a:spcPct val="115000"/>
              </a:lnSpc>
              <a:spcBef>
                <a:spcPts val="1200"/>
              </a:spcBef>
              <a:spcAft>
                <a:spcPts val="0"/>
              </a:spcAft>
              <a:buNone/>
            </a:pPr>
            <a:r>
              <a:rPr lang="en"/>
              <a:t>For example, although it’s easy to dismiss video game playing as antisocial, most young people who play video games online are communicating with others as they play. Socialization is a fundamental part of children’s draw to gaming - whether it’s a group of children playing the same game together in a room, or children’s located miles away from each other playing together online. As librarians, we must remember not to promote sweeping generalizations such as “The Internet means we’re losing out on human connections” and encourage parents to consider more thoughtfully messages such as these. We’ll address additional generalizations about children and media later in this training.</a:t>
            </a:r>
            <a:endParaRPr dirty="0"/>
          </a:p>
        </p:txBody>
      </p:sp>
    </p:spTree>
    <p:extLst>
      <p:ext uri="{BB962C8B-B14F-4D97-AF65-F5344CB8AC3E}">
        <p14:creationId xmlns:p14="http://schemas.microsoft.com/office/powerpoint/2010/main" val="230981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f793493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f793493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t>Many of these parental concerns stem from popular generalizations about children and media. </a:t>
            </a:r>
          </a:p>
          <a:p>
            <a:pPr marL="0" lvl="0" indent="0" algn="l" rtl="0">
              <a:lnSpc>
                <a:spcPct val="115000"/>
              </a:lnSpc>
              <a:spcBef>
                <a:spcPts val="1200"/>
              </a:spcBef>
              <a:spcAft>
                <a:spcPts val="0"/>
              </a:spcAft>
              <a:buNone/>
            </a:pPr>
            <a:endParaRPr lang="en" dirty="0"/>
          </a:p>
          <a:p>
            <a:pPr marL="0" lvl="0" indent="0" algn="l" rtl="0">
              <a:lnSpc>
                <a:spcPct val="115000"/>
              </a:lnSpc>
              <a:spcBef>
                <a:spcPts val="1200"/>
              </a:spcBef>
              <a:spcAft>
                <a:spcPts val="0"/>
              </a:spcAft>
              <a:buNone/>
            </a:pPr>
            <a:r>
              <a:rPr lang="en" dirty="0"/>
              <a:t>The next five slides present some of the most prevalent of these generalizations and offer more balanced ways to think about children’s relationships to media. </a:t>
            </a:r>
          </a:p>
          <a:p>
            <a:pPr marL="0" lvl="0" indent="0" algn="l" rtl="0">
              <a:lnSpc>
                <a:spcPct val="115000"/>
              </a:lnSpc>
              <a:spcBef>
                <a:spcPts val="1200"/>
              </a:spcBef>
              <a:spcAft>
                <a:spcPts val="0"/>
              </a:spcAft>
              <a:buNone/>
            </a:pPr>
            <a:r>
              <a:rPr lang="en" dirty="0"/>
              <a:t>The first of the common generalizations about children and media that we will discuss today is the commonly-held adult belief that children are irresponsible and vulnerable, and therefore they need to be kept off of the internet and social media. We can help parents understand that children are still growing and developing mentally and emotionally, and that most children are eager to learn responsible behaviors.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Parents should favor education over restriction, focusing on helping their children to identify and understand the potential risks of media use while empowering them to build their own identities and to make their own smart decisions about media use.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In the long run, arming children with a balanced understanding of the risks and benefits of media use will enable them to become more productive participants in the vast world of online social interactions.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14"/>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14"/>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8" name="Google Shape;58;p14"/>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9" name="Google Shape;59;p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7" name="Google Shape;67;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3" name="Google Shape;73;p17"/>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 name="Google Shape;74;p17"/>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5" name="Google Shape;75;p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8"/>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0" name="Google Shape;80;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89" name="Google Shape;89;p2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p21"/>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21"/>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94" name="Google Shape;94;p21"/>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 name="Google Shape;95;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96" name="Google Shape;96;p2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2"/>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22"/>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22"/>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101" name="Google Shape;101;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102"/>
        <p:cNvGrpSpPr/>
        <p:nvPr/>
      </p:nvGrpSpPr>
      <p:grpSpPr>
        <a:xfrm>
          <a:off x="0" y="0"/>
          <a:ext cx="0" cy="0"/>
          <a:chOff x="0" y="0"/>
          <a:chExt cx="0" cy="0"/>
        </a:xfrm>
      </p:grpSpPr>
      <p:sp>
        <p:nvSpPr>
          <p:cNvPr id="103" name="Google Shape;103;p23"/>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04" name="Google Shape;104;p23"/>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5" name="Google Shape;105;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06"/>
        <p:cNvGrpSpPr/>
        <p:nvPr/>
      </p:nvGrpSpPr>
      <p:grpSpPr>
        <a:xfrm>
          <a:off x="0" y="0"/>
          <a:ext cx="0" cy="0"/>
          <a:chOff x="0" y="0"/>
          <a:chExt cx="0" cy="0"/>
        </a:xfrm>
      </p:grpSpPr>
      <p:sp>
        <p:nvSpPr>
          <p:cNvPr id="107" name="Google Shape;107;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52" name="Google Shape;52;p1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53" name="Google Shape;53;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mls.go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s://www.flickr.com/photos/hams-caserotti/6181613202/"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ychildren.org/English/media/Pages/default.aspx#home"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navigatingscreens.wordpress.com/" TargetMode="Externa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s://my.nicheacademy.com/navigatingscreens" TargetMode="External"/><Relationship Id="rId4" Type="http://schemas.openxmlformats.org/officeDocument/2006/relationships/hyperlink" Target="https://www.imls.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mls.gov/"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pixabay.com/photos/tv-kids-cartoons-movie-toys-5017870/" TargetMode="External"/><Relationship Id="rId5" Type="http://schemas.openxmlformats.org/officeDocument/2006/relationships/image" Target="../media/image4.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creativecommons.org/licenses/by/4.0/" TargetMode="External"/><Relationship Id="rId4" Type="http://schemas.openxmlformats.org/officeDocument/2006/relationships/hyperlink" Target="https://commons.wikimedia.org/wiki/File:Child_and_connected_computer.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1"/>
        <p:cNvGrpSpPr/>
        <p:nvPr/>
      </p:nvGrpSpPr>
      <p:grpSpPr>
        <a:xfrm>
          <a:off x="0" y="0"/>
          <a:ext cx="0" cy="0"/>
          <a:chOff x="0" y="0"/>
          <a:chExt cx="0" cy="0"/>
        </a:xfrm>
      </p:grpSpPr>
      <p:sp>
        <p:nvSpPr>
          <p:cNvPr id="112" name="Google Shape;112;p25"/>
          <p:cNvSpPr txBox="1">
            <a:spLocks noGrp="1"/>
          </p:cNvSpPr>
          <p:nvPr>
            <p:ph type="ctrTitle"/>
          </p:nvPr>
        </p:nvSpPr>
        <p:spPr>
          <a:xfrm>
            <a:off x="390525" y="874366"/>
            <a:ext cx="8222100" cy="1223869"/>
          </a:xfrm>
          <a:prstGeom prst="rect">
            <a:avLst/>
          </a:prstGeom>
          <a:ln w="15875">
            <a:solidFill>
              <a:schemeClr val="accent6">
                <a:lumMod val="20000"/>
                <a:lumOff val="80000"/>
              </a:schemeClr>
            </a:solidFill>
          </a:ln>
        </p:spPr>
        <p:txBody>
          <a:bodyPr spcFirstLastPara="1" wrap="square" lIns="91425" tIns="91425" rIns="91425" bIns="91425" anchor="b" anchorCtr="0">
            <a:noAutofit/>
          </a:bodyPr>
          <a:lstStyle/>
          <a:p>
            <a:pPr lvl="0" algn="ctr"/>
            <a:r>
              <a:rPr lang="en-US" sz="3200" dirty="0">
                <a:solidFill>
                  <a:schemeClr val="bg2">
                    <a:lumMod val="50000"/>
                  </a:schemeClr>
                </a:solidFill>
                <a:latin typeface="+mj-lt"/>
              </a:rPr>
              <a:t>Navigating Screens:</a:t>
            </a:r>
            <a:br>
              <a:rPr lang="en-US" sz="3200" dirty="0">
                <a:solidFill>
                  <a:schemeClr val="bg2">
                    <a:lumMod val="50000"/>
                  </a:schemeClr>
                </a:solidFill>
                <a:latin typeface="+mj-lt"/>
              </a:rPr>
            </a:br>
            <a:r>
              <a:rPr lang="en-US" sz="3200" dirty="0">
                <a:solidFill>
                  <a:schemeClr val="bg2">
                    <a:lumMod val="50000"/>
                  </a:schemeClr>
                </a:solidFill>
                <a:latin typeface="+mj-lt"/>
              </a:rPr>
              <a:t>Advising Parents about Child Media Use</a:t>
            </a:r>
            <a:endParaRPr sz="3200" dirty="0">
              <a:solidFill>
                <a:schemeClr val="bg2">
                  <a:lumMod val="50000"/>
                </a:schemeClr>
              </a:solidFill>
              <a:latin typeface="+mj-lt"/>
              <a:ea typeface="Arial"/>
              <a:cs typeface="Arial"/>
              <a:sym typeface="Arial"/>
            </a:endParaRPr>
          </a:p>
        </p:txBody>
      </p:sp>
      <p:sp>
        <p:nvSpPr>
          <p:cNvPr id="113" name="Google Shape;113;p25"/>
          <p:cNvSpPr txBox="1">
            <a:spLocks noGrp="1"/>
          </p:cNvSpPr>
          <p:nvPr>
            <p:ph type="subTitle" idx="1"/>
          </p:nvPr>
        </p:nvSpPr>
        <p:spPr>
          <a:xfrm>
            <a:off x="781146" y="2636700"/>
            <a:ext cx="7581709" cy="2090100"/>
          </a:xfrm>
          <a:prstGeom prst="rect">
            <a:avLst/>
          </a:prstGeom>
        </p:spPr>
        <p:txBody>
          <a:bodyPr spcFirstLastPara="1" wrap="square" lIns="91425" tIns="91425" rIns="91425" bIns="91425" anchor="t" anchorCtr="0">
            <a:noAutofit/>
          </a:bodyPr>
          <a:lstStyle/>
          <a:p>
            <a:pPr marL="0" lvl="0" indent="0"/>
            <a:r>
              <a:rPr lang="en-US" sz="1700" b="1" dirty="0">
                <a:solidFill>
                  <a:srgbClr val="000000"/>
                </a:solidFill>
                <a:latin typeface="Arial"/>
                <a:ea typeface="Arial"/>
                <a:cs typeface="Arial"/>
                <a:sym typeface="Arial"/>
              </a:rPr>
              <a:t>Project team:</a:t>
            </a:r>
            <a:r>
              <a:rPr lang="en-US" sz="1700" dirty="0">
                <a:solidFill>
                  <a:srgbClr val="000000"/>
                </a:solidFill>
                <a:latin typeface="Arial"/>
                <a:ea typeface="Arial"/>
                <a:cs typeface="Arial"/>
                <a:sym typeface="Arial"/>
              </a:rPr>
              <a:t> June Abbas (University of Oklahoma), Denise Agosto (Drexel University), (Gabrielle Salib, Drexel University), Nathan Wheeler (University of Wisconsin-Madison), Rebekah Willett (University of Wisconsin-Madison)</a:t>
            </a:r>
            <a:endParaRPr sz="1700" dirty="0">
              <a:solidFill>
                <a:srgbClr val="000000"/>
              </a:solidFill>
              <a:latin typeface="Arial"/>
              <a:ea typeface="Arial"/>
              <a:cs typeface="Arial"/>
              <a:sym typeface="Arial"/>
            </a:endParaRPr>
          </a:p>
          <a:p>
            <a:pPr marL="0" lvl="0" indent="0" algn="l" rtl="0">
              <a:spcBef>
                <a:spcPts val="0"/>
              </a:spcBef>
              <a:spcAft>
                <a:spcPts val="0"/>
              </a:spcAft>
              <a:buNone/>
            </a:pPr>
            <a:endParaRPr sz="1200" i="1" dirty="0">
              <a:solidFill>
                <a:srgbClr val="000000"/>
              </a:solidFill>
              <a:latin typeface="Arial"/>
              <a:ea typeface="Arial"/>
              <a:cs typeface="Arial"/>
              <a:sym typeface="Arial"/>
            </a:endParaRPr>
          </a:p>
          <a:p>
            <a:pPr marL="0" lvl="0" indent="0" algn="ctr" rtl="0">
              <a:spcBef>
                <a:spcPts val="0"/>
              </a:spcBef>
              <a:spcAft>
                <a:spcPts val="0"/>
              </a:spcAft>
              <a:buNone/>
            </a:pPr>
            <a:endParaRPr i="1" dirty="0">
              <a:latin typeface="Arial"/>
              <a:ea typeface="Arial"/>
              <a:cs typeface="Arial"/>
              <a:sym typeface="Arial"/>
            </a:endParaRPr>
          </a:p>
        </p:txBody>
      </p:sp>
      <p:pic>
        <p:nvPicPr>
          <p:cNvPr id="114" name="Google Shape;114;p25">
            <a:hlinkClick r:id="rId3"/>
          </p:cNvPr>
          <p:cNvPicPr preferRelativeResize="0"/>
          <p:nvPr/>
        </p:nvPicPr>
        <p:blipFill>
          <a:blip r:embed="rId4">
            <a:alphaModFix/>
          </a:blip>
          <a:stretch>
            <a:fillRect/>
          </a:stretch>
        </p:blipFill>
        <p:spPr>
          <a:xfrm>
            <a:off x="3854600" y="3749425"/>
            <a:ext cx="1209050" cy="616775"/>
          </a:xfrm>
          <a:prstGeom prst="rect">
            <a:avLst/>
          </a:prstGeom>
          <a:noFill/>
          <a:ln w="9525" cap="flat" cmpd="sng">
            <a:solidFill>
              <a:srgbClr val="000000"/>
            </a:solidFill>
            <a:prstDash val="solid"/>
            <a:round/>
            <a:headEnd type="none" w="sm" len="sm"/>
            <a:tailEnd type="none" w="sm" len="sm"/>
          </a:ln>
        </p:spPr>
      </p:pic>
      <p:sp>
        <p:nvSpPr>
          <p:cNvPr id="115" name="Google Shape;115;p25"/>
          <p:cNvSpPr txBox="1"/>
          <p:nvPr/>
        </p:nvSpPr>
        <p:spPr>
          <a:xfrm>
            <a:off x="2712925" y="4368450"/>
            <a:ext cx="3325800" cy="4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i="1"/>
              <a:t>This project was made possible in part by the Institute of Museum and Library Services, IMLS grant#LG-96-17-0220-17.</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471900" y="5101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rial"/>
                <a:ea typeface="Arial"/>
                <a:cs typeface="Arial"/>
                <a:sym typeface="Arial"/>
              </a:rPr>
              <a:t>Common Generalization #1</a:t>
            </a:r>
            <a:endParaRPr dirty="0">
              <a:latin typeface="Arial"/>
              <a:ea typeface="Arial"/>
              <a:cs typeface="Arial"/>
              <a:sym typeface="Arial"/>
            </a:endParaRPr>
          </a:p>
        </p:txBody>
      </p:sp>
      <p:sp>
        <p:nvSpPr>
          <p:cNvPr id="193" name="Google Shape;193;p35"/>
          <p:cNvSpPr txBox="1">
            <a:spLocks noGrp="1"/>
          </p:cNvSpPr>
          <p:nvPr>
            <p:ph type="body" idx="1"/>
          </p:nvPr>
        </p:nvSpPr>
        <p:spPr>
          <a:xfrm>
            <a:off x="567328" y="2147675"/>
            <a:ext cx="7855831" cy="2710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dirty="0">
                <a:solidFill>
                  <a:srgbClr val="000000"/>
                </a:solidFill>
                <a:latin typeface="Arial"/>
                <a:ea typeface="Arial"/>
                <a:cs typeface="Arial"/>
                <a:sym typeface="Arial"/>
              </a:rPr>
              <a:t>CHILDREN ARE IRRESPONSIBLE AND VULNERABLE.</a:t>
            </a:r>
            <a:endParaRPr sz="2000" b="1" dirty="0">
              <a:solidFill>
                <a:srgbClr val="000000"/>
              </a:solidFill>
              <a:latin typeface="Arial"/>
              <a:ea typeface="Arial"/>
              <a:cs typeface="Arial"/>
              <a:sym typeface="Arial"/>
            </a:endParaRPr>
          </a:p>
          <a:p>
            <a:pPr marL="0" lvl="0" indent="0" algn="l" rtl="0">
              <a:lnSpc>
                <a:spcPct val="100000"/>
              </a:lnSpc>
              <a:spcBef>
                <a:spcPts val="1600"/>
              </a:spcBef>
              <a:spcAft>
                <a:spcPts val="1600"/>
              </a:spcAft>
              <a:buNone/>
            </a:pPr>
            <a:r>
              <a:rPr lang="en" sz="1700" b="1" dirty="0">
                <a:solidFill>
                  <a:srgbClr val="0000FF"/>
                </a:solidFill>
                <a:latin typeface="Arial"/>
                <a:ea typeface="Arial"/>
                <a:cs typeface="Arial"/>
                <a:sym typeface="Arial"/>
              </a:rPr>
              <a:t>A more balanced perspective:</a:t>
            </a:r>
            <a:r>
              <a:rPr lang="en" sz="1700" dirty="0">
                <a:solidFill>
                  <a:srgbClr val="000000"/>
                </a:solidFill>
                <a:latin typeface="Arial"/>
                <a:ea typeface="Arial"/>
                <a:cs typeface="Arial"/>
                <a:sym typeface="Arial"/>
              </a:rPr>
              <a:t> Children are still growing and developing mentally and emotionally, and </a:t>
            </a:r>
            <a:r>
              <a:rPr lang="en" sz="1700">
                <a:solidFill>
                  <a:srgbClr val="000000"/>
                </a:solidFill>
                <a:latin typeface="Arial"/>
                <a:ea typeface="Arial"/>
                <a:cs typeface="Arial"/>
                <a:sym typeface="Arial"/>
              </a:rPr>
              <a:t>most children </a:t>
            </a:r>
            <a:r>
              <a:rPr lang="en" sz="1700" dirty="0">
                <a:solidFill>
                  <a:srgbClr val="000000"/>
                </a:solidFill>
                <a:latin typeface="Arial"/>
                <a:ea typeface="Arial"/>
                <a:cs typeface="Arial"/>
                <a:sym typeface="Arial"/>
              </a:rPr>
              <a:t>are eager to learn. Adults should avoid thinking of children as irresponsible and vulnerable and instead focus on helping them to identify and understand risks while empowering them to build their own identities and make their own decisions. </a:t>
            </a:r>
            <a:endParaRPr sz="1700" dirty="0">
              <a:solidFill>
                <a:srgbClr val="000000"/>
              </a:solidFill>
              <a:latin typeface="Arial"/>
              <a:ea typeface="Arial"/>
              <a:cs typeface="Arial"/>
              <a:sym typeface="Arial"/>
            </a:endParaRPr>
          </a:p>
        </p:txBody>
      </p:sp>
      <p:pic>
        <p:nvPicPr>
          <p:cNvPr id="194" name="Google Shape;194;p35"/>
          <p:cNvPicPr preferRelativeResize="0"/>
          <p:nvPr/>
        </p:nvPicPr>
        <p:blipFill>
          <a:blip r:embed="rId3">
            <a:alphaModFix/>
          </a:blip>
          <a:stretch>
            <a:fillRect/>
          </a:stretch>
        </p:blipFill>
        <p:spPr>
          <a:xfrm>
            <a:off x="424549" y="354626"/>
            <a:ext cx="1129400" cy="1017975"/>
          </a:xfrm>
          <a:prstGeom prst="rect">
            <a:avLst/>
          </a:prstGeom>
          <a:noFill/>
          <a:ln w="9525" cap="flat" cmpd="sng">
            <a:solidFill>
              <a:srgbClr val="20124D"/>
            </a:solidFill>
            <a:prstDash val="solid"/>
            <a:round/>
            <a:headEnd type="none" w="sm" len="sm"/>
            <a:tailEnd type="none" w="sm" len="sm"/>
          </a:ln>
        </p:spPr>
      </p:pic>
      <p:pic>
        <p:nvPicPr>
          <p:cNvPr id="195" name="Google Shape;195;p35"/>
          <p:cNvPicPr preferRelativeResize="0"/>
          <p:nvPr/>
        </p:nvPicPr>
        <p:blipFill>
          <a:blip r:embed="rId3">
            <a:alphaModFix/>
          </a:blip>
          <a:stretch>
            <a:fillRect/>
          </a:stretch>
        </p:blipFill>
        <p:spPr>
          <a:xfrm>
            <a:off x="7615725" y="357184"/>
            <a:ext cx="1126550" cy="1015416"/>
          </a:xfrm>
          <a:prstGeom prst="rect">
            <a:avLst/>
          </a:prstGeom>
          <a:noFill/>
          <a:ln w="9525" cap="flat" cmpd="sng">
            <a:solidFill>
              <a:srgbClr val="20124D"/>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1000"/>
                                        <p:tgtEl>
                                          <p:spTgt spid="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Effect transition="in" filter="fade">
                                      <p:cBhvr>
                                        <p:cTn id="12" dur="1000"/>
                                        <p:tgtEl>
                                          <p:spTgt spid="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471900" y="5101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rial"/>
                <a:ea typeface="Arial"/>
                <a:cs typeface="Arial"/>
                <a:sym typeface="Arial"/>
              </a:rPr>
              <a:t>Common Generalization #2</a:t>
            </a:r>
            <a:endParaRPr dirty="0">
              <a:latin typeface="Arial"/>
              <a:ea typeface="Arial"/>
              <a:cs typeface="Arial"/>
              <a:sym typeface="Arial"/>
            </a:endParaRPr>
          </a:p>
        </p:txBody>
      </p:sp>
      <p:sp>
        <p:nvSpPr>
          <p:cNvPr id="201" name="Google Shape;201;p36"/>
          <p:cNvSpPr txBox="1">
            <a:spLocks noGrp="1"/>
          </p:cNvSpPr>
          <p:nvPr>
            <p:ph type="body" idx="1"/>
          </p:nvPr>
        </p:nvSpPr>
        <p:spPr>
          <a:xfrm>
            <a:off x="4231075" y="2147675"/>
            <a:ext cx="4579200" cy="2710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dirty="0">
                <a:solidFill>
                  <a:srgbClr val="000000"/>
                </a:solidFill>
                <a:latin typeface="Arial"/>
                <a:ea typeface="Arial"/>
                <a:cs typeface="Arial"/>
                <a:sym typeface="Arial"/>
              </a:rPr>
              <a:t>CHILDREN SHOULD USE DIGITAL MEDIA FOR LEARNING. LEISURE USE IS A WASTE OF TIME.</a:t>
            </a:r>
            <a:endParaRPr sz="2000" b="1" dirty="0">
              <a:solidFill>
                <a:srgbClr val="000000"/>
              </a:solidFill>
              <a:latin typeface="Arial"/>
              <a:ea typeface="Arial"/>
              <a:cs typeface="Arial"/>
              <a:sym typeface="Arial"/>
            </a:endParaRPr>
          </a:p>
          <a:p>
            <a:pPr marL="0" lvl="0" indent="0" algn="l" rtl="0">
              <a:lnSpc>
                <a:spcPct val="100000"/>
              </a:lnSpc>
              <a:spcBef>
                <a:spcPts val="1600"/>
              </a:spcBef>
              <a:spcAft>
                <a:spcPts val="1600"/>
              </a:spcAft>
              <a:buNone/>
            </a:pPr>
            <a:r>
              <a:rPr lang="en" sz="1700" b="1" dirty="0">
                <a:solidFill>
                  <a:srgbClr val="0000FF"/>
                </a:solidFill>
                <a:latin typeface="Arial"/>
                <a:ea typeface="Arial"/>
                <a:cs typeface="Arial"/>
                <a:sym typeface="Arial"/>
              </a:rPr>
              <a:t>A more balanced perspective:</a:t>
            </a:r>
            <a:r>
              <a:rPr lang="en" sz="1700" dirty="0">
                <a:solidFill>
                  <a:srgbClr val="000000"/>
                </a:solidFill>
                <a:latin typeface="Arial"/>
                <a:ea typeface="Arial"/>
                <a:cs typeface="Arial"/>
                <a:sym typeface="Arial"/>
              </a:rPr>
              <a:t> Much of children’s learning takes place during play. Children should have many outlets for entertainment and relaxation.</a:t>
            </a:r>
            <a:endParaRPr sz="1700" dirty="0">
              <a:solidFill>
                <a:srgbClr val="000000"/>
              </a:solidFill>
              <a:latin typeface="Arial"/>
              <a:ea typeface="Arial"/>
              <a:cs typeface="Arial"/>
              <a:sym typeface="Arial"/>
            </a:endParaRPr>
          </a:p>
        </p:txBody>
      </p:sp>
      <p:pic>
        <p:nvPicPr>
          <p:cNvPr id="202" name="Google Shape;202;p36"/>
          <p:cNvPicPr preferRelativeResize="0"/>
          <p:nvPr/>
        </p:nvPicPr>
        <p:blipFill>
          <a:blip r:embed="rId3">
            <a:alphaModFix/>
          </a:blip>
          <a:stretch>
            <a:fillRect/>
          </a:stretch>
        </p:blipFill>
        <p:spPr>
          <a:xfrm>
            <a:off x="471900" y="2127365"/>
            <a:ext cx="3271450" cy="2463684"/>
          </a:xfrm>
          <a:prstGeom prst="rect">
            <a:avLst/>
          </a:prstGeom>
          <a:noFill/>
          <a:ln w="38100" cap="flat" cmpd="sng">
            <a:solidFill>
              <a:srgbClr val="000000"/>
            </a:solidFill>
            <a:prstDash val="solid"/>
            <a:round/>
            <a:headEnd type="none" w="sm" len="sm"/>
            <a:tailEnd type="none" w="sm" len="sm"/>
          </a:ln>
        </p:spPr>
      </p:pic>
      <p:sp>
        <p:nvSpPr>
          <p:cNvPr id="203" name="Google Shape;203;p36"/>
          <p:cNvSpPr txBox="1"/>
          <p:nvPr/>
        </p:nvSpPr>
        <p:spPr>
          <a:xfrm>
            <a:off x="265600" y="4595975"/>
            <a:ext cx="3799500" cy="254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000"/>
              <a:t>“Child with Laptop,” by Denise Agosto. Used with permission. </a:t>
            </a:r>
            <a:endParaRPr sz="1000" dirty="0"/>
          </a:p>
        </p:txBody>
      </p:sp>
      <p:pic>
        <p:nvPicPr>
          <p:cNvPr id="204" name="Google Shape;204;p36"/>
          <p:cNvPicPr preferRelativeResize="0"/>
          <p:nvPr/>
        </p:nvPicPr>
        <p:blipFill>
          <a:blip r:embed="rId4">
            <a:alphaModFix/>
          </a:blip>
          <a:stretch>
            <a:fillRect/>
          </a:stretch>
        </p:blipFill>
        <p:spPr>
          <a:xfrm>
            <a:off x="424549" y="354626"/>
            <a:ext cx="1129400" cy="1017975"/>
          </a:xfrm>
          <a:prstGeom prst="rect">
            <a:avLst/>
          </a:prstGeom>
          <a:noFill/>
          <a:ln w="9525" cap="flat" cmpd="sng">
            <a:solidFill>
              <a:srgbClr val="20124D"/>
            </a:solidFill>
            <a:prstDash val="solid"/>
            <a:round/>
            <a:headEnd type="none" w="sm" len="sm"/>
            <a:tailEnd type="none" w="sm" len="sm"/>
          </a:ln>
        </p:spPr>
      </p:pic>
      <p:pic>
        <p:nvPicPr>
          <p:cNvPr id="205" name="Google Shape;205;p36"/>
          <p:cNvPicPr preferRelativeResize="0"/>
          <p:nvPr/>
        </p:nvPicPr>
        <p:blipFill>
          <a:blip r:embed="rId4">
            <a:alphaModFix/>
          </a:blip>
          <a:stretch>
            <a:fillRect/>
          </a:stretch>
        </p:blipFill>
        <p:spPr>
          <a:xfrm>
            <a:off x="7612875" y="354615"/>
            <a:ext cx="1129400" cy="1017985"/>
          </a:xfrm>
          <a:prstGeom prst="rect">
            <a:avLst/>
          </a:prstGeom>
          <a:noFill/>
          <a:ln w="9525" cap="flat" cmpd="sng">
            <a:solidFill>
              <a:srgbClr val="20124D"/>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10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1000"/>
                                        <p:tgtEl>
                                          <p:spTgt spid="2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471900" y="5101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rial"/>
                <a:ea typeface="Arial"/>
                <a:cs typeface="Arial"/>
                <a:sym typeface="Arial"/>
              </a:rPr>
              <a:t>Common Generalization #3</a:t>
            </a:r>
            <a:endParaRPr dirty="0">
              <a:latin typeface="Arial"/>
              <a:ea typeface="Arial"/>
              <a:cs typeface="Arial"/>
              <a:sym typeface="Arial"/>
            </a:endParaRPr>
          </a:p>
        </p:txBody>
      </p:sp>
      <p:sp>
        <p:nvSpPr>
          <p:cNvPr id="211" name="Google Shape;211;p37"/>
          <p:cNvSpPr txBox="1">
            <a:spLocks noGrp="1"/>
          </p:cNvSpPr>
          <p:nvPr>
            <p:ph type="body" idx="1"/>
          </p:nvPr>
        </p:nvSpPr>
        <p:spPr>
          <a:xfrm>
            <a:off x="349250" y="1761925"/>
            <a:ext cx="6111620" cy="3259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dirty="0">
                <a:solidFill>
                  <a:srgbClr val="000000"/>
                </a:solidFill>
                <a:latin typeface="Arial"/>
                <a:ea typeface="Arial"/>
                <a:cs typeface="Arial"/>
                <a:sym typeface="Arial"/>
              </a:rPr>
              <a:t>THE INTERNET IS A DANGEROUS PLACE FOR CHILDREN.</a:t>
            </a:r>
            <a:endParaRPr sz="2000" b="1" dirty="0">
              <a:solidFill>
                <a:srgbClr val="000000"/>
              </a:solidFill>
              <a:latin typeface="Arial"/>
              <a:ea typeface="Arial"/>
              <a:cs typeface="Arial"/>
              <a:sym typeface="Arial"/>
            </a:endParaRPr>
          </a:p>
          <a:p>
            <a:pPr marL="0" lvl="0" indent="0" algn="l" rtl="0">
              <a:lnSpc>
                <a:spcPct val="100000"/>
              </a:lnSpc>
              <a:spcBef>
                <a:spcPts val="1600"/>
              </a:spcBef>
              <a:spcAft>
                <a:spcPts val="1600"/>
              </a:spcAft>
              <a:buNone/>
            </a:pPr>
            <a:r>
              <a:rPr lang="en" sz="1700" b="1" dirty="0">
                <a:solidFill>
                  <a:srgbClr val="0000FF"/>
                </a:solidFill>
                <a:latin typeface="Arial"/>
                <a:ea typeface="Arial"/>
                <a:cs typeface="Arial"/>
                <a:sym typeface="Arial"/>
              </a:rPr>
              <a:t>A more balanced perspective: </a:t>
            </a:r>
            <a:r>
              <a:rPr lang="en" sz="1700" dirty="0">
                <a:solidFill>
                  <a:srgbClr val="000000"/>
                </a:solidFill>
                <a:latin typeface="Arial"/>
                <a:ea typeface="Arial"/>
                <a:cs typeface="Arial"/>
                <a:sym typeface="Arial"/>
              </a:rPr>
              <a:t>The internet and social media can be used to introduce children to different viewpoints and diverse audiences. Rather than trying to protect children by keeping them off of the internet and social media, adults should teach them to become educated, discerning digital citizens.</a:t>
            </a:r>
            <a:endParaRPr sz="1700" dirty="0">
              <a:solidFill>
                <a:srgbClr val="000000"/>
              </a:solidFill>
              <a:latin typeface="Arial"/>
              <a:ea typeface="Arial"/>
              <a:cs typeface="Arial"/>
              <a:sym typeface="Arial"/>
            </a:endParaRPr>
          </a:p>
        </p:txBody>
      </p:sp>
      <p:pic>
        <p:nvPicPr>
          <p:cNvPr id="212" name="Google Shape;212;p37"/>
          <p:cNvPicPr preferRelativeResize="0"/>
          <p:nvPr/>
        </p:nvPicPr>
        <p:blipFill>
          <a:blip r:embed="rId3">
            <a:alphaModFix/>
          </a:blip>
          <a:stretch>
            <a:fillRect/>
          </a:stretch>
        </p:blipFill>
        <p:spPr>
          <a:xfrm>
            <a:off x="424549" y="357176"/>
            <a:ext cx="1126550" cy="1015425"/>
          </a:xfrm>
          <a:prstGeom prst="rect">
            <a:avLst/>
          </a:prstGeom>
          <a:noFill/>
          <a:ln w="9525" cap="flat" cmpd="sng">
            <a:solidFill>
              <a:srgbClr val="20124D"/>
            </a:solidFill>
            <a:prstDash val="solid"/>
            <a:round/>
            <a:headEnd type="none" w="sm" len="sm"/>
            <a:tailEnd type="none" w="sm" len="sm"/>
          </a:ln>
        </p:spPr>
      </p:pic>
      <p:pic>
        <p:nvPicPr>
          <p:cNvPr id="213" name="Google Shape;213;p37"/>
          <p:cNvPicPr preferRelativeResize="0"/>
          <p:nvPr/>
        </p:nvPicPr>
        <p:blipFill>
          <a:blip r:embed="rId3">
            <a:alphaModFix/>
          </a:blip>
          <a:stretch>
            <a:fillRect/>
          </a:stretch>
        </p:blipFill>
        <p:spPr>
          <a:xfrm>
            <a:off x="7615725" y="357184"/>
            <a:ext cx="1126550" cy="1015416"/>
          </a:xfrm>
          <a:prstGeom prst="rect">
            <a:avLst/>
          </a:prstGeom>
          <a:noFill/>
          <a:ln w="9525" cap="flat" cmpd="sng">
            <a:solidFill>
              <a:srgbClr val="20124D"/>
            </a:solidFill>
            <a:prstDash val="solid"/>
            <a:round/>
            <a:headEnd type="none" w="sm" len="sm"/>
            <a:tailEnd type="none" w="sm" len="sm"/>
          </a:ln>
        </p:spPr>
      </p:pic>
      <p:pic>
        <p:nvPicPr>
          <p:cNvPr id="214" name="Google Shape;214;p37"/>
          <p:cNvPicPr preferRelativeResize="0"/>
          <p:nvPr/>
        </p:nvPicPr>
        <p:blipFill>
          <a:blip r:embed="rId4">
            <a:alphaModFix/>
          </a:blip>
          <a:stretch>
            <a:fillRect/>
          </a:stretch>
        </p:blipFill>
        <p:spPr>
          <a:xfrm flipH="1">
            <a:off x="6780124" y="1902600"/>
            <a:ext cx="2054051" cy="2710200"/>
          </a:xfrm>
          <a:prstGeom prst="rect">
            <a:avLst/>
          </a:prstGeom>
          <a:noFill/>
          <a:ln>
            <a:noFill/>
          </a:ln>
        </p:spPr>
      </p:pic>
      <p:sp>
        <p:nvSpPr>
          <p:cNvPr id="215" name="Google Shape;215;p37"/>
          <p:cNvSpPr txBox="1"/>
          <p:nvPr/>
        </p:nvSpPr>
        <p:spPr>
          <a:xfrm>
            <a:off x="5842150" y="4612800"/>
            <a:ext cx="3519300" cy="67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highlight>
                  <a:srgbClr val="FFFFFF"/>
                </a:highlight>
              </a:rPr>
              <a:t>"Girl with Library Ipad," by Gretchen Caserott: </a:t>
            </a:r>
            <a:r>
              <a:rPr lang="en" sz="900" u="sng">
                <a:solidFill>
                  <a:schemeClr val="hlink"/>
                </a:solidFill>
                <a:highlight>
                  <a:srgbClr val="FFFFFF"/>
                </a:highlight>
                <a:hlinkClick r:id="rId5"/>
              </a:rPr>
              <a:t>https://www.flickr.com/photos/hams-caserotti/6181613202/</a:t>
            </a:r>
            <a:r>
              <a:rPr lang="en" sz="900">
                <a:highlight>
                  <a:srgbClr val="FFFFFF"/>
                </a:highlight>
              </a:rPr>
              <a:t>. </a:t>
            </a:r>
            <a:br>
              <a:rPr lang="en" sz="900">
                <a:highlight>
                  <a:srgbClr val="FFFFFF"/>
                </a:highlight>
              </a:rPr>
            </a:br>
            <a:r>
              <a:rPr lang="en" sz="900">
                <a:highlight>
                  <a:srgbClr val="FFFFFF"/>
                </a:highlight>
              </a:rPr>
              <a:t>Used with permission.</a:t>
            </a:r>
            <a:endParaRP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Effect transition="in" filter="fade">
                                      <p:cBhvr>
                                        <p:cTn id="7" dur="1000"/>
                                        <p:tgtEl>
                                          <p:spTgt spid="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xEl>
                                              <p:pRg st="1" end="1"/>
                                            </p:txEl>
                                          </p:spTgt>
                                        </p:tgtEl>
                                        <p:attrNameLst>
                                          <p:attrName>style.visibility</p:attrName>
                                        </p:attrNameLst>
                                      </p:cBhvr>
                                      <p:to>
                                        <p:strVal val="visible"/>
                                      </p:to>
                                    </p:set>
                                    <p:animEffect transition="in" filter="fade">
                                      <p:cBhvr>
                                        <p:cTn id="12" dur="1000"/>
                                        <p:tgtEl>
                                          <p:spTgt spid="2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471900" y="5101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rial"/>
                <a:ea typeface="Arial"/>
                <a:cs typeface="Arial"/>
                <a:sym typeface="Arial"/>
              </a:rPr>
              <a:t>Common Generalization #4</a:t>
            </a:r>
            <a:endParaRPr dirty="0">
              <a:latin typeface="Arial"/>
              <a:ea typeface="Arial"/>
              <a:cs typeface="Arial"/>
              <a:sym typeface="Arial"/>
            </a:endParaRPr>
          </a:p>
        </p:txBody>
      </p:sp>
      <p:sp>
        <p:nvSpPr>
          <p:cNvPr id="221" name="Google Shape;221;p38"/>
          <p:cNvSpPr txBox="1">
            <a:spLocks noGrp="1"/>
          </p:cNvSpPr>
          <p:nvPr>
            <p:ph type="body" idx="1"/>
          </p:nvPr>
        </p:nvSpPr>
        <p:spPr>
          <a:xfrm>
            <a:off x="395700" y="2147675"/>
            <a:ext cx="5169600" cy="2710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dirty="0">
                <a:solidFill>
                  <a:srgbClr val="000000"/>
                </a:solidFill>
                <a:latin typeface="Arial"/>
                <a:ea typeface="Arial"/>
                <a:cs typeface="Arial"/>
                <a:sym typeface="Arial"/>
              </a:rPr>
              <a:t>MEDIA ARE TOO POWERFUL FOR CHILDREN TO RESIST.</a:t>
            </a:r>
            <a:endParaRPr sz="2000" b="1" dirty="0">
              <a:solidFill>
                <a:srgbClr val="000000"/>
              </a:solidFill>
              <a:latin typeface="Arial"/>
              <a:ea typeface="Arial"/>
              <a:cs typeface="Arial"/>
              <a:sym typeface="Arial"/>
            </a:endParaRPr>
          </a:p>
          <a:p>
            <a:pPr marL="0" lvl="0" indent="0">
              <a:lnSpc>
                <a:spcPct val="100000"/>
              </a:lnSpc>
              <a:spcBef>
                <a:spcPts val="1600"/>
              </a:spcBef>
              <a:spcAft>
                <a:spcPts val="1600"/>
              </a:spcAft>
              <a:buNone/>
            </a:pPr>
            <a:r>
              <a:rPr lang="en" sz="1700" b="1" dirty="0">
                <a:solidFill>
                  <a:srgbClr val="0000FF"/>
                </a:solidFill>
                <a:latin typeface="Arial"/>
                <a:ea typeface="Arial"/>
                <a:cs typeface="Arial"/>
                <a:sym typeface="Arial"/>
              </a:rPr>
              <a:t>A more balanced perspective: </a:t>
            </a:r>
            <a:r>
              <a:rPr lang="en-US" sz="1700" dirty="0">
                <a:solidFill>
                  <a:srgbClr val="000000"/>
                </a:solidFill>
                <a:latin typeface="Arial"/>
                <a:ea typeface="Arial"/>
                <a:cs typeface="Arial"/>
                <a:sym typeface="Arial"/>
              </a:rPr>
              <a:t>The powerful draw of media will be there for the rest of children’s lives. Children must learn how to balance media use with other important life activities. Teaching balance – rather than enforcing harsh use restrictions – will likely benefit children more in the longer term.</a:t>
            </a:r>
            <a:r>
              <a:rPr lang="en" sz="1700" dirty="0">
                <a:solidFill>
                  <a:srgbClr val="000000"/>
                </a:solidFill>
                <a:latin typeface="Arial"/>
                <a:ea typeface="Arial"/>
                <a:cs typeface="Arial"/>
                <a:sym typeface="Arial"/>
              </a:rPr>
              <a:t> </a:t>
            </a:r>
            <a:endParaRPr sz="1700" dirty="0">
              <a:solidFill>
                <a:srgbClr val="000000"/>
              </a:solidFill>
              <a:latin typeface="Arial"/>
              <a:ea typeface="Arial"/>
              <a:cs typeface="Arial"/>
              <a:sym typeface="Arial"/>
            </a:endParaRPr>
          </a:p>
        </p:txBody>
      </p:sp>
      <p:pic>
        <p:nvPicPr>
          <p:cNvPr id="222" name="Google Shape;222;p38"/>
          <p:cNvPicPr preferRelativeResize="0"/>
          <p:nvPr/>
        </p:nvPicPr>
        <p:blipFill>
          <a:blip r:embed="rId3">
            <a:alphaModFix/>
          </a:blip>
          <a:stretch>
            <a:fillRect/>
          </a:stretch>
        </p:blipFill>
        <p:spPr>
          <a:xfrm>
            <a:off x="5660925" y="2050100"/>
            <a:ext cx="3126550" cy="2315626"/>
          </a:xfrm>
          <a:prstGeom prst="rect">
            <a:avLst/>
          </a:prstGeom>
          <a:noFill/>
          <a:ln w="38100" cap="flat" cmpd="sng">
            <a:solidFill>
              <a:srgbClr val="000000"/>
            </a:solidFill>
            <a:prstDash val="solid"/>
            <a:round/>
            <a:headEnd type="none" w="sm" len="sm"/>
            <a:tailEnd type="none" w="sm" len="sm"/>
          </a:ln>
        </p:spPr>
      </p:pic>
      <p:pic>
        <p:nvPicPr>
          <p:cNvPr id="223" name="Google Shape;223;p38"/>
          <p:cNvPicPr preferRelativeResize="0"/>
          <p:nvPr/>
        </p:nvPicPr>
        <p:blipFill>
          <a:blip r:embed="rId4">
            <a:alphaModFix/>
          </a:blip>
          <a:stretch>
            <a:fillRect/>
          </a:stretch>
        </p:blipFill>
        <p:spPr>
          <a:xfrm>
            <a:off x="424549" y="340326"/>
            <a:ext cx="1145250" cy="1032275"/>
          </a:xfrm>
          <a:prstGeom prst="rect">
            <a:avLst/>
          </a:prstGeom>
          <a:noFill/>
          <a:ln w="9525" cap="flat" cmpd="sng">
            <a:solidFill>
              <a:srgbClr val="20124D"/>
            </a:solidFill>
            <a:prstDash val="solid"/>
            <a:round/>
            <a:headEnd type="none" w="sm" len="sm"/>
            <a:tailEnd type="none" w="sm" len="sm"/>
          </a:ln>
        </p:spPr>
      </p:pic>
      <p:pic>
        <p:nvPicPr>
          <p:cNvPr id="224" name="Google Shape;224;p38"/>
          <p:cNvPicPr preferRelativeResize="0"/>
          <p:nvPr/>
        </p:nvPicPr>
        <p:blipFill>
          <a:blip r:embed="rId4">
            <a:alphaModFix/>
          </a:blip>
          <a:stretch>
            <a:fillRect/>
          </a:stretch>
        </p:blipFill>
        <p:spPr>
          <a:xfrm>
            <a:off x="7597021" y="340325"/>
            <a:ext cx="1145254" cy="1032275"/>
          </a:xfrm>
          <a:prstGeom prst="rect">
            <a:avLst/>
          </a:prstGeom>
          <a:noFill/>
          <a:ln w="9525" cap="flat" cmpd="sng">
            <a:solidFill>
              <a:srgbClr val="20124D"/>
            </a:solidFill>
            <a:prstDash val="solid"/>
            <a:round/>
            <a:headEnd type="none" w="sm" len="sm"/>
            <a:tailEnd type="none" w="sm" len="sm"/>
          </a:ln>
        </p:spPr>
      </p:pic>
      <p:sp>
        <p:nvSpPr>
          <p:cNvPr id="225" name="Google Shape;225;p38"/>
          <p:cNvSpPr txBox="1"/>
          <p:nvPr/>
        </p:nvSpPr>
        <p:spPr>
          <a:xfrm>
            <a:off x="5983675" y="4436050"/>
            <a:ext cx="2575200" cy="5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“Children at Technology Exposition,” by Denise Agosto. Used with permission.</a:t>
            </a:r>
            <a:endParaRP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Effect transition="in" filter="fade">
                                      <p:cBhvr>
                                        <p:cTn id="7" dur="1500"/>
                                        <p:tgtEl>
                                          <p:spTgt spid="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xEl>
                                              <p:pRg st="1" end="1"/>
                                            </p:txEl>
                                          </p:spTgt>
                                        </p:tgtEl>
                                        <p:attrNameLst>
                                          <p:attrName>style.visibility</p:attrName>
                                        </p:attrNameLst>
                                      </p:cBhvr>
                                      <p:to>
                                        <p:strVal val="visible"/>
                                      </p:to>
                                    </p:set>
                                    <p:animEffect transition="in" filter="fade">
                                      <p:cBhvr>
                                        <p:cTn id="12" dur="1500"/>
                                        <p:tgtEl>
                                          <p:spTgt spid="2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471900" y="5101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rial"/>
                <a:ea typeface="Arial"/>
                <a:cs typeface="Arial"/>
                <a:sym typeface="Arial"/>
              </a:rPr>
              <a:t>Common Generalization #5</a:t>
            </a:r>
            <a:endParaRPr dirty="0">
              <a:latin typeface="Arial"/>
              <a:ea typeface="Arial"/>
              <a:cs typeface="Arial"/>
              <a:sym typeface="Arial"/>
            </a:endParaRPr>
          </a:p>
        </p:txBody>
      </p:sp>
      <p:sp>
        <p:nvSpPr>
          <p:cNvPr id="231" name="Google Shape;231;p39"/>
          <p:cNvSpPr txBox="1">
            <a:spLocks noGrp="1"/>
          </p:cNvSpPr>
          <p:nvPr>
            <p:ph type="body" idx="1"/>
          </p:nvPr>
        </p:nvSpPr>
        <p:spPr>
          <a:xfrm>
            <a:off x="450000" y="2071475"/>
            <a:ext cx="5104800" cy="2710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dirty="0">
                <a:solidFill>
                  <a:srgbClr val="000000"/>
                </a:solidFill>
                <a:latin typeface="Arial"/>
                <a:ea typeface="Arial"/>
                <a:cs typeface="Arial"/>
                <a:sym typeface="Arial"/>
              </a:rPr>
              <a:t>ALL CHILDREN ARE MEDIA ENTHUSIASTS AND EXPERTS.</a:t>
            </a:r>
            <a:endParaRPr sz="2000" b="1" dirty="0">
              <a:solidFill>
                <a:srgbClr val="000000"/>
              </a:solidFill>
              <a:latin typeface="Arial"/>
              <a:ea typeface="Arial"/>
              <a:cs typeface="Arial"/>
              <a:sym typeface="Arial"/>
            </a:endParaRPr>
          </a:p>
          <a:p>
            <a:pPr marL="0" lvl="0" indent="0" algn="l" rtl="0">
              <a:lnSpc>
                <a:spcPct val="100000"/>
              </a:lnSpc>
              <a:spcBef>
                <a:spcPts val="1600"/>
              </a:spcBef>
              <a:spcAft>
                <a:spcPts val="1600"/>
              </a:spcAft>
              <a:buNone/>
            </a:pPr>
            <a:r>
              <a:rPr lang="en" sz="1700" b="1" dirty="0">
                <a:solidFill>
                  <a:srgbClr val="0000FF"/>
                </a:solidFill>
                <a:latin typeface="Arial"/>
                <a:ea typeface="Arial"/>
                <a:cs typeface="Arial"/>
                <a:sym typeface="Arial"/>
              </a:rPr>
              <a:t>A more balanced perspective</a:t>
            </a:r>
            <a:r>
              <a:rPr lang="en" sz="1700" dirty="0">
                <a:solidFill>
                  <a:srgbClr val="000000"/>
                </a:solidFill>
                <a:latin typeface="Arial"/>
                <a:ea typeface="Arial"/>
                <a:cs typeface="Arial"/>
                <a:sym typeface="Arial"/>
              </a:rPr>
              <a:t>: Just as with any other generation, children’s levels of technology interest and skills vary widely. We must be careful not to stereotype an entire generation.</a:t>
            </a:r>
            <a:endParaRPr sz="1700" dirty="0">
              <a:solidFill>
                <a:srgbClr val="000000"/>
              </a:solidFill>
              <a:latin typeface="Arial"/>
              <a:ea typeface="Arial"/>
              <a:cs typeface="Arial"/>
              <a:sym typeface="Arial"/>
            </a:endParaRPr>
          </a:p>
        </p:txBody>
      </p:sp>
      <p:pic>
        <p:nvPicPr>
          <p:cNvPr id="232" name="Google Shape;232;p39"/>
          <p:cNvPicPr preferRelativeResize="0"/>
          <p:nvPr/>
        </p:nvPicPr>
        <p:blipFill>
          <a:blip r:embed="rId3">
            <a:alphaModFix/>
          </a:blip>
          <a:stretch>
            <a:fillRect/>
          </a:stretch>
        </p:blipFill>
        <p:spPr>
          <a:xfrm>
            <a:off x="5850175" y="2147675"/>
            <a:ext cx="2406874" cy="2299025"/>
          </a:xfrm>
          <a:prstGeom prst="rect">
            <a:avLst/>
          </a:prstGeom>
          <a:noFill/>
          <a:ln w="28575" cap="flat" cmpd="sng">
            <a:solidFill>
              <a:srgbClr val="000000"/>
            </a:solidFill>
            <a:prstDash val="solid"/>
            <a:round/>
            <a:headEnd type="none" w="sm" len="sm"/>
            <a:tailEnd type="none" w="sm" len="sm"/>
          </a:ln>
        </p:spPr>
      </p:pic>
      <p:pic>
        <p:nvPicPr>
          <p:cNvPr id="233" name="Google Shape;233;p39"/>
          <p:cNvPicPr preferRelativeResize="0"/>
          <p:nvPr/>
        </p:nvPicPr>
        <p:blipFill>
          <a:blip r:embed="rId4">
            <a:alphaModFix/>
          </a:blip>
          <a:stretch>
            <a:fillRect/>
          </a:stretch>
        </p:blipFill>
        <p:spPr>
          <a:xfrm>
            <a:off x="424549" y="354626"/>
            <a:ext cx="1129400" cy="1017975"/>
          </a:xfrm>
          <a:prstGeom prst="rect">
            <a:avLst/>
          </a:prstGeom>
          <a:noFill/>
          <a:ln w="9525" cap="flat" cmpd="sng">
            <a:solidFill>
              <a:srgbClr val="20124D"/>
            </a:solidFill>
            <a:prstDash val="solid"/>
            <a:round/>
            <a:headEnd type="none" w="sm" len="sm"/>
            <a:tailEnd type="none" w="sm" len="sm"/>
          </a:ln>
        </p:spPr>
      </p:pic>
      <p:pic>
        <p:nvPicPr>
          <p:cNvPr id="234" name="Google Shape;234;p39"/>
          <p:cNvPicPr preferRelativeResize="0"/>
          <p:nvPr/>
        </p:nvPicPr>
        <p:blipFill>
          <a:blip r:embed="rId4">
            <a:alphaModFix/>
          </a:blip>
          <a:stretch>
            <a:fillRect/>
          </a:stretch>
        </p:blipFill>
        <p:spPr>
          <a:xfrm>
            <a:off x="7612875" y="354615"/>
            <a:ext cx="1129400" cy="1017985"/>
          </a:xfrm>
          <a:prstGeom prst="rect">
            <a:avLst/>
          </a:prstGeom>
          <a:noFill/>
          <a:ln w="9525" cap="flat" cmpd="sng">
            <a:solidFill>
              <a:srgbClr val="20124D"/>
            </a:solidFill>
            <a:prstDash val="solid"/>
            <a:round/>
            <a:headEnd type="none" w="sm" len="sm"/>
            <a:tailEnd type="none" w="sm" len="sm"/>
          </a:ln>
        </p:spPr>
      </p:pic>
      <p:sp>
        <p:nvSpPr>
          <p:cNvPr id="235" name="Google Shape;235;p39"/>
          <p:cNvSpPr txBox="1"/>
          <p:nvPr/>
        </p:nvSpPr>
        <p:spPr>
          <a:xfrm>
            <a:off x="5855225" y="4398050"/>
            <a:ext cx="2547900" cy="36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“Girl with Computer at Museum,” by Denise Agosto, Used with permission.</a:t>
            </a:r>
            <a:endParaRP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Effect transition="in" filter="fade">
                                      <p:cBhvr>
                                        <p:cTn id="7" dur="1000"/>
                                        <p:tgtEl>
                                          <p:spTgt spid="2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xEl>
                                              <p:pRg st="1" end="1"/>
                                            </p:txEl>
                                          </p:spTgt>
                                        </p:tgtEl>
                                        <p:attrNameLst>
                                          <p:attrName>style.visibility</p:attrName>
                                        </p:attrNameLst>
                                      </p:cBhvr>
                                      <p:to>
                                        <p:strVal val="visible"/>
                                      </p:to>
                                    </p:set>
                                    <p:animEffect transition="in" filter="fade">
                                      <p:cBhvr>
                                        <p:cTn id="12" dur="1000"/>
                                        <p:tgtEl>
                                          <p:spTgt spid="2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74900" y="123750"/>
            <a:ext cx="8988600" cy="143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000000"/>
                </a:solidFill>
                <a:latin typeface="Arial"/>
                <a:ea typeface="Arial"/>
                <a:cs typeface="Arial"/>
                <a:sym typeface="Arial"/>
              </a:rPr>
              <a:t>American Academy of Pediatrics (AAP) Guidelines -- A Bit of History</a:t>
            </a:r>
            <a:endParaRPr i="1" dirty="0">
              <a:solidFill>
                <a:srgbClr val="000000"/>
              </a:solidFill>
              <a:latin typeface="Arial"/>
              <a:ea typeface="Arial"/>
              <a:cs typeface="Arial"/>
              <a:sym typeface="Arial"/>
            </a:endParaRPr>
          </a:p>
        </p:txBody>
      </p:sp>
      <p:sp>
        <p:nvSpPr>
          <p:cNvPr id="265" name="Google Shape;265;p43"/>
          <p:cNvSpPr txBox="1">
            <a:spLocks noGrp="1"/>
          </p:cNvSpPr>
          <p:nvPr>
            <p:ph type="body" idx="1"/>
          </p:nvPr>
        </p:nvSpPr>
        <p:spPr>
          <a:xfrm>
            <a:off x="784350" y="1833415"/>
            <a:ext cx="7466400" cy="32244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1000"/>
              </a:spcBef>
              <a:spcAft>
                <a:spcPts val="0"/>
              </a:spcAft>
              <a:buClr>
                <a:srgbClr val="000000"/>
              </a:buClr>
              <a:buSzPts val="2000"/>
              <a:buFont typeface="Arial"/>
              <a:buChar char="●"/>
            </a:pPr>
            <a:r>
              <a:rPr lang="en" dirty="0">
                <a:solidFill>
                  <a:srgbClr val="000000"/>
                </a:solidFill>
                <a:latin typeface="Arial"/>
                <a:ea typeface="Arial"/>
                <a:cs typeface="Arial"/>
                <a:sym typeface="Arial"/>
              </a:rPr>
              <a:t>Prior to 2010, AAP recommended no screen time before age 2, and limiting children’s screen time after age 2 to 1 hour per day.</a:t>
            </a:r>
            <a:endParaRPr sz="500" dirty="0">
              <a:solidFill>
                <a:srgbClr val="000000"/>
              </a:solidFill>
              <a:latin typeface="Arial"/>
              <a:ea typeface="Arial"/>
              <a:cs typeface="Arial"/>
              <a:sym typeface="Arial"/>
            </a:endParaRPr>
          </a:p>
          <a:p>
            <a:pPr marL="457200" lvl="0" indent="-355600" algn="l" rtl="0">
              <a:lnSpc>
                <a:spcPct val="100000"/>
              </a:lnSpc>
              <a:spcBef>
                <a:spcPts val="1600"/>
              </a:spcBef>
              <a:spcAft>
                <a:spcPts val="0"/>
              </a:spcAft>
              <a:buClr>
                <a:srgbClr val="000000"/>
              </a:buClr>
              <a:buSzPts val="2000"/>
              <a:buFont typeface="Arial"/>
              <a:buChar char="●"/>
            </a:pPr>
            <a:r>
              <a:rPr lang="en" dirty="0">
                <a:solidFill>
                  <a:srgbClr val="000000"/>
                </a:solidFill>
                <a:latin typeface="Arial"/>
                <a:ea typeface="Arial"/>
                <a:cs typeface="Arial"/>
                <a:sym typeface="Arial"/>
              </a:rPr>
              <a:t>2010 AAP Guidelines</a:t>
            </a:r>
            <a:endParaRPr dirty="0">
              <a:solidFill>
                <a:srgbClr val="000000"/>
              </a:solidFill>
              <a:latin typeface="Arial"/>
              <a:ea typeface="Arial"/>
              <a:cs typeface="Arial"/>
              <a:sym typeface="Arial"/>
            </a:endParaRPr>
          </a:p>
          <a:p>
            <a:pPr marL="914400" lvl="1" indent="-355600" algn="l" rtl="0">
              <a:lnSpc>
                <a:spcPct val="100000"/>
              </a:lnSpc>
              <a:spcBef>
                <a:spcPts val="1000"/>
              </a:spcBef>
              <a:spcAft>
                <a:spcPts val="0"/>
              </a:spcAft>
              <a:buClr>
                <a:srgbClr val="000000"/>
              </a:buClr>
              <a:buSzPts val="2000"/>
              <a:buFont typeface="Arial"/>
              <a:buChar char="○"/>
            </a:pPr>
            <a:r>
              <a:rPr lang="en" sz="1800" dirty="0">
                <a:solidFill>
                  <a:srgbClr val="000000"/>
                </a:solidFill>
                <a:latin typeface="Arial"/>
                <a:ea typeface="Arial"/>
                <a:cs typeface="Arial"/>
                <a:sym typeface="Arial"/>
              </a:rPr>
              <a:t>The 2x2 model (no more than 2 hours of screen time per day after age 2)</a:t>
            </a:r>
            <a:endParaRPr sz="1800" dirty="0">
              <a:solidFill>
                <a:srgbClr val="000000"/>
              </a:solidFill>
              <a:latin typeface="Arial"/>
              <a:ea typeface="Arial"/>
              <a:cs typeface="Arial"/>
              <a:sym typeface="Arial"/>
            </a:endParaRPr>
          </a:p>
          <a:p>
            <a:pPr marL="914400" lvl="0" indent="0" algn="l" rtl="0">
              <a:lnSpc>
                <a:spcPct val="100000"/>
              </a:lnSpc>
              <a:spcBef>
                <a:spcPts val="1600"/>
              </a:spcBef>
              <a:spcAft>
                <a:spcPts val="1600"/>
              </a:spcAft>
              <a:buNone/>
            </a:pPr>
            <a:endParaRPr dirty="0">
              <a:solidFill>
                <a:srgbClr val="000000"/>
              </a:solidFill>
              <a:latin typeface="Arial"/>
              <a:ea typeface="Arial"/>
              <a:cs typeface="Arial"/>
              <a:sym typeface="Arial"/>
            </a:endParaRPr>
          </a:p>
        </p:txBody>
      </p:sp>
      <p:pic>
        <p:nvPicPr>
          <p:cNvPr id="266" name="Google Shape;266;p43"/>
          <p:cNvPicPr preferRelativeResize="0"/>
          <p:nvPr/>
        </p:nvPicPr>
        <p:blipFill>
          <a:blip r:embed="rId3">
            <a:alphaModFix/>
          </a:blip>
          <a:stretch>
            <a:fillRect/>
          </a:stretch>
        </p:blipFill>
        <p:spPr>
          <a:xfrm>
            <a:off x="4114800" y="4095750"/>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74900" y="123750"/>
            <a:ext cx="8988600" cy="143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000000"/>
                </a:solidFill>
                <a:latin typeface="Arial"/>
                <a:ea typeface="Arial"/>
                <a:cs typeface="Arial"/>
                <a:sym typeface="Arial"/>
              </a:rPr>
              <a:t>The American Academy of Pediatrics (AAP) 2016 Guidelines</a:t>
            </a:r>
            <a:endParaRPr i="1" dirty="0">
              <a:solidFill>
                <a:srgbClr val="000000"/>
              </a:solidFill>
              <a:latin typeface="Arial"/>
              <a:ea typeface="Arial"/>
              <a:cs typeface="Arial"/>
              <a:sym typeface="Arial"/>
            </a:endParaRPr>
          </a:p>
        </p:txBody>
      </p:sp>
      <p:sp>
        <p:nvSpPr>
          <p:cNvPr id="272" name="Google Shape;272;p44"/>
          <p:cNvSpPr txBox="1">
            <a:spLocks noGrp="1"/>
          </p:cNvSpPr>
          <p:nvPr>
            <p:ph type="body" idx="1"/>
          </p:nvPr>
        </p:nvSpPr>
        <p:spPr>
          <a:xfrm>
            <a:off x="540900" y="1919075"/>
            <a:ext cx="8246400" cy="32244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2000" dirty="0">
                <a:solidFill>
                  <a:srgbClr val="000000"/>
                </a:solidFill>
                <a:latin typeface="Arial"/>
                <a:ea typeface="Arial"/>
                <a:cs typeface="Arial"/>
                <a:sym typeface="Arial"/>
              </a:rPr>
              <a:t>The 2016 Revision of the AAP Guidelines suggests:</a:t>
            </a:r>
            <a:endParaRPr sz="2000" dirty="0">
              <a:solidFill>
                <a:srgbClr val="000000"/>
              </a:solidFill>
              <a:latin typeface="Arial"/>
              <a:ea typeface="Arial"/>
              <a:cs typeface="Arial"/>
              <a:sym typeface="Arial"/>
            </a:endParaRPr>
          </a:p>
          <a:p>
            <a:pPr marL="457200" lvl="0" indent="-355600" algn="l" rtl="0">
              <a:lnSpc>
                <a:spcPct val="100000"/>
              </a:lnSpc>
              <a:spcBef>
                <a:spcPts val="1600"/>
              </a:spcBef>
              <a:spcAft>
                <a:spcPts val="0"/>
              </a:spcAft>
              <a:buClr>
                <a:srgbClr val="000000"/>
              </a:buClr>
              <a:buSzPts val="2000"/>
              <a:buFont typeface="Arial"/>
              <a:buChar char="●"/>
            </a:pPr>
            <a:r>
              <a:rPr lang="en" dirty="0">
                <a:solidFill>
                  <a:srgbClr val="000000"/>
                </a:solidFill>
                <a:latin typeface="Arial"/>
                <a:ea typeface="Arial"/>
                <a:cs typeface="Arial"/>
                <a:sym typeface="Arial"/>
              </a:rPr>
              <a:t>More nuanced consideration of screen time (e.g. video-chatting is fine; some types of media use are more valuable than others).</a:t>
            </a:r>
            <a:endParaRPr dirty="0">
              <a:solidFill>
                <a:srgbClr val="000000"/>
              </a:solidFill>
              <a:latin typeface="Arial"/>
              <a:ea typeface="Arial"/>
              <a:cs typeface="Arial"/>
              <a:sym typeface="Arial"/>
            </a:endParaRPr>
          </a:p>
          <a:p>
            <a:pPr marL="457200" lvl="0" indent="-355600" algn="l" rtl="0">
              <a:lnSpc>
                <a:spcPct val="100000"/>
              </a:lnSpc>
              <a:spcBef>
                <a:spcPts val="1600"/>
              </a:spcBef>
              <a:spcAft>
                <a:spcPts val="0"/>
              </a:spcAft>
              <a:buClr>
                <a:srgbClr val="000000"/>
              </a:buClr>
              <a:buSzPts val="2000"/>
              <a:buFont typeface="Arial"/>
              <a:buChar char="●"/>
            </a:pPr>
            <a:r>
              <a:rPr lang="en" dirty="0">
                <a:solidFill>
                  <a:srgbClr val="000000"/>
                </a:solidFill>
                <a:latin typeface="Arial"/>
                <a:ea typeface="Arial"/>
                <a:cs typeface="Arial"/>
                <a:sym typeface="Arial"/>
              </a:rPr>
              <a:t>Joint media use (selecting apps together; co-viewing tv &amp; videos).</a:t>
            </a:r>
            <a:endParaRPr dirty="0">
              <a:solidFill>
                <a:srgbClr val="000000"/>
              </a:solidFill>
              <a:latin typeface="Arial"/>
              <a:ea typeface="Arial"/>
              <a:cs typeface="Arial"/>
              <a:sym typeface="Arial"/>
            </a:endParaRPr>
          </a:p>
          <a:p>
            <a:pPr marL="457200" lvl="0" indent="-355600" algn="l" rtl="0">
              <a:lnSpc>
                <a:spcPct val="100000"/>
              </a:lnSpc>
              <a:spcBef>
                <a:spcPts val="1000"/>
              </a:spcBef>
              <a:spcAft>
                <a:spcPts val="0"/>
              </a:spcAft>
              <a:buClr>
                <a:srgbClr val="000000"/>
              </a:buClr>
              <a:buSzPts val="2000"/>
              <a:buFont typeface="Arial"/>
              <a:buChar char="●"/>
            </a:pPr>
            <a:r>
              <a:rPr lang="en" dirty="0">
                <a:solidFill>
                  <a:srgbClr val="000000"/>
                </a:solidFill>
                <a:latin typeface="Arial"/>
                <a:ea typeface="Arial"/>
                <a:cs typeface="Arial"/>
                <a:sym typeface="Arial"/>
              </a:rPr>
              <a:t>The use of a </a:t>
            </a:r>
            <a:r>
              <a:rPr lang="en" u="sng" dirty="0">
                <a:solidFill>
                  <a:schemeClr val="hlink"/>
                </a:solidFill>
                <a:latin typeface="Arial"/>
                <a:ea typeface="Arial"/>
                <a:cs typeface="Arial"/>
                <a:sym typeface="Arial"/>
                <a:hlinkClick r:id="rId3"/>
              </a:rPr>
              <a:t>Family Media Use Plan</a:t>
            </a:r>
            <a:r>
              <a:rPr lang="en" dirty="0">
                <a:solidFill>
                  <a:srgbClr val="000000"/>
                </a:solidFill>
                <a:latin typeface="Arial"/>
                <a:ea typeface="Arial"/>
                <a:cs typeface="Arial"/>
                <a:sym typeface="Arial"/>
              </a:rPr>
              <a:t> (a tool for creating individualized plans for each child in a household).</a:t>
            </a:r>
            <a:endParaRPr dirty="0">
              <a:solidFill>
                <a:srgbClr val="000000"/>
              </a:solidFill>
              <a:latin typeface="Arial"/>
              <a:ea typeface="Arial"/>
              <a:cs typeface="Arial"/>
              <a:sym typeface="Arial"/>
            </a:endParaRPr>
          </a:p>
          <a:p>
            <a:pPr marL="0" lvl="0" indent="0" algn="l" rtl="0">
              <a:lnSpc>
                <a:spcPct val="100000"/>
              </a:lnSpc>
              <a:spcBef>
                <a:spcPts val="1600"/>
              </a:spcBef>
              <a:spcAft>
                <a:spcPts val="1600"/>
              </a:spcAft>
              <a:buNone/>
            </a:pPr>
            <a:endParaRPr dirty="0">
              <a:solidFill>
                <a:srgbClr val="000000"/>
              </a:solidFill>
              <a:latin typeface="Arial"/>
              <a:ea typeface="Arial"/>
              <a:cs typeface="Arial"/>
              <a:sym typeface="Arial"/>
            </a:endParaRPr>
          </a:p>
        </p:txBody>
      </p:sp>
      <p:pic>
        <p:nvPicPr>
          <p:cNvPr id="273" name="Google Shape;273;p44"/>
          <p:cNvPicPr preferRelativeResize="0"/>
          <p:nvPr/>
        </p:nvPicPr>
        <p:blipFill>
          <a:blip r:embed="rId4">
            <a:alphaModFix/>
          </a:blip>
          <a:stretch>
            <a:fillRect/>
          </a:stretch>
        </p:blipFill>
        <p:spPr>
          <a:xfrm>
            <a:off x="7924800" y="4019550"/>
            <a:ext cx="914400" cy="91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77"/>
        <p:cNvGrpSpPr/>
        <p:nvPr/>
      </p:nvGrpSpPr>
      <p:grpSpPr>
        <a:xfrm>
          <a:off x="0" y="0"/>
          <a:ext cx="0" cy="0"/>
          <a:chOff x="0" y="0"/>
          <a:chExt cx="0" cy="0"/>
        </a:xfrm>
      </p:grpSpPr>
      <p:sp>
        <p:nvSpPr>
          <p:cNvPr id="278" name="Google Shape;278;p45"/>
          <p:cNvSpPr txBox="1">
            <a:spLocks noGrp="1"/>
          </p:cNvSpPr>
          <p:nvPr>
            <p:ph type="title"/>
          </p:nvPr>
        </p:nvSpPr>
        <p:spPr>
          <a:xfrm>
            <a:off x="74900" y="123750"/>
            <a:ext cx="8988600" cy="143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000000"/>
                </a:solidFill>
                <a:latin typeface="Arial"/>
                <a:ea typeface="Arial"/>
                <a:cs typeface="Arial"/>
                <a:sym typeface="Arial"/>
              </a:rPr>
              <a:t>The American Academy of Pediatrics (AAP) Guidelines: </a:t>
            </a:r>
            <a:r>
              <a:rPr lang="en-US" dirty="0">
                <a:solidFill>
                  <a:srgbClr val="000000"/>
                </a:solidFill>
                <a:latin typeface="Arial"/>
                <a:ea typeface="Arial"/>
                <a:cs typeface="Arial"/>
                <a:sym typeface="Arial"/>
              </a:rPr>
              <a:t>The 2x2 Rule Lives On</a:t>
            </a:r>
            <a:endParaRPr i="1" dirty="0">
              <a:solidFill>
                <a:srgbClr val="000000"/>
              </a:solidFill>
              <a:latin typeface="Arial"/>
              <a:ea typeface="Arial"/>
              <a:cs typeface="Arial"/>
              <a:sym typeface="Arial"/>
            </a:endParaRPr>
          </a:p>
        </p:txBody>
      </p:sp>
      <p:sp>
        <p:nvSpPr>
          <p:cNvPr id="279" name="Google Shape;279;p45"/>
          <p:cNvSpPr txBox="1">
            <a:spLocks noGrp="1"/>
          </p:cNvSpPr>
          <p:nvPr>
            <p:ph type="body" idx="1"/>
          </p:nvPr>
        </p:nvSpPr>
        <p:spPr>
          <a:xfrm>
            <a:off x="347375" y="1706610"/>
            <a:ext cx="8082459" cy="3224400"/>
          </a:xfrm>
          <a:prstGeom prst="rect">
            <a:avLst/>
          </a:prstGeom>
        </p:spPr>
        <p:txBody>
          <a:bodyPr spcFirstLastPara="1" wrap="square" lIns="91425" tIns="91425" rIns="91425" bIns="91425" anchor="t" anchorCtr="0">
            <a:noAutofit/>
          </a:bodyPr>
          <a:lstStyle/>
          <a:p>
            <a:pPr marL="101600" lvl="0" indent="0">
              <a:lnSpc>
                <a:spcPct val="100000"/>
              </a:lnSpc>
              <a:spcBef>
                <a:spcPts val="1000"/>
              </a:spcBef>
              <a:buClr>
                <a:srgbClr val="000000"/>
              </a:buClr>
              <a:buSzPts val="2000"/>
              <a:buNone/>
            </a:pPr>
            <a:r>
              <a:rPr lang="en-US" dirty="0">
                <a:solidFill>
                  <a:srgbClr val="000000"/>
                </a:solidFill>
                <a:latin typeface="Arial"/>
                <a:ea typeface="Arial"/>
                <a:cs typeface="Arial"/>
                <a:sym typeface="Arial"/>
              </a:rPr>
              <a:t>Advantages</a:t>
            </a:r>
          </a:p>
          <a:p>
            <a:pPr marL="387350" indent="-285750">
              <a:lnSpc>
                <a:spcPct val="100000"/>
              </a:lnSpc>
              <a:spcBef>
                <a:spcPts val="1000"/>
              </a:spcBef>
              <a:buClr>
                <a:srgbClr val="000000"/>
              </a:buClr>
              <a:buSzPts val="2000"/>
            </a:pPr>
            <a:r>
              <a:rPr lang="en-US" sz="1600" dirty="0">
                <a:solidFill>
                  <a:srgbClr val="000000"/>
                </a:solidFill>
                <a:latin typeface="Arial"/>
                <a:ea typeface="Arial"/>
                <a:cs typeface="Arial"/>
                <a:sym typeface="Arial"/>
              </a:rPr>
              <a:t>It’s easy to remember.</a:t>
            </a:r>
          </a:p>
          <a:p>
            <a:pPr marL="387350" indent="-285750">
              <a:lnSpc>
                <a:spcPct val="100000"/>
              </a:lnSpc>
              <a:spcBef>
                <a:spcPts val="1000"/>
              </a:spcBef>
              <a:buClr>
                <a:srgbClr val="000000"/>
              </a:buClr>
              <a:buSzPts val="2000"/>
            </a:pPr>
            <a:r>
              <a:rPr lang="en-US" sz="1600" dirty="0">
                <a:solidFill>
                  <a:srgbClr val="000000"/>
                </a:solidFill>
                <a:latin typeface="Arial"/>
                <a:ea typeface="Arial"/>
                <a:cs typeface="Arial"/>
                <a:sym typeface="Arial"/>
              </a:rPr>
              <a:t>It needs little explanation. </a:t>
            </a:r>
          </a:p>
          <a:p>
            <a:pPr marL="101600" lvl="0" indent="0">
              <a:lnSpc>
                <a:spcPct val="100000"/>
              </a:lnSpc>
              <a:spcBef>
                <a:spcPts val="1000"/>
              </a:spcBef>
              <a:buClr>
                <a:srgbClr val="000000"/>
              </a:buClr>
              <a:buSzPts val="2000"/>
              <a:buNone/>
            </a:pPr>
            <a:r>
              <a:rPr lang="en-US" dirty="0">
                <a:solidFill>
                  <a:srgbClr val="000000"/>
                </a:solidFill>
                <a:latin typeface="Arial"/>
                <a:ea typeface="Arial"/>
                <a:cs typeface="Arial"/>
                <a:sym typeface="Arial"/>
              </a:rPr>
              <a:t>Disadvantages </a:t>
            </a:r>
          </a:p>
          <a:p>
            <a:pPr marL="387350" indent="-285750">
              <a:lnSpc>
                <a:spcPct val="100000"/>
              </a:lnSpc>
              <a:spcBef>
                <a:spcPts val="1000"/>
              </a:spcBef>
              <a:buClr>
                <a:srgbClr val="000000"/>
              </a:buClr>
              <a:buSzPts val="2000"/>
            </a:pPr>
            <a:r>
              <a:rPr lang="en-US" sz="1600" dirty="0">
                <a:solidFill>
                  <a:srgbClr val="000000"/>
                </a:solidFill>
                <a:latin typeface="Arial"/>
                <a:ea typeface="Arial"/>
                <a:cs typeface="Arial"/>
                <a:sym typeface="Arial"/>
              </a:rPr>
              <a:t>One-size-fits-all media rules assume all media use is equally beneficial or unfavorable to children’s health. </a:t>
            </a:r>
          </a:p>
          <a:p>
            <a:pPr marL="387350" indent="-285750">
              <a:lnSpc>
                <a:spcPct val="100000"/>
              </a:lnSpc>
              <a:spcBef>
                <a:spcPts val="1000"/>
              </a:spcBef>
              <a:buClr>
                <a:srgbClr val="000000"/>
              </a:buClr>
              <a:buSzPts val="2000"/>
            </a:pPr>
            <a:r>
              <a:rPr lang="en-US" sz="1600" dirty="0">
                <a:solidFill>
                  <a:srgbClr val="000000"/>
                </a:solidFill>
                <a:latin typeface="Arial"/>
                <a:ea typeface="Arial"/>
                <a:cs typeface="Arial"/>
                <a:sym typeface="Arial"/>
              </a:rPr>
              <a:t>Simplistic rules ignore the fact that different parents have different resources and different amount of available time.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83"/>
        <p:cNvGrpSpPr/>
        <p:nvPr/>
      </p:nvGrpSpPr>
      <p:grpSpPr>
        <a:xfrm>
          <a:off x="0" y="0"/>
          <a:ext cx="0" cy="0"/>
          <a:chOff x="0" y="0"/>
          <a:chExt cx="0" cy="0"/>
        </a:xfrm>
      </p:grpSpPr>
      <p:sp>
        <p:nvSpPr>
          <p:cNvPr id="284" name="Google Shape;284;p46"/>
          <p:cNvSpPr txBox="1">
            <a:spLocks noGrp="1"/>
          </p:cNvSpPr>
          <p:nvPr>
            <p:ph type="title"/>
          </p:nvPr>
        </p:nvSpPr>
        <p:spPr>
          <a:xfrm>
            <a:off x="674775" y="459601"/>
            <a:ext cx="7736400" cy="3475800"/>
          </a:xfrm>
          <a:prstGeom prst="rect">
            <a:avLst/>
          </a:prstGeom>
          <a:ln w="38100" cap="flat" cmpd="thinThick">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200"/>
              </a:spcBef>
              <a:buNone/>
            </a:pPr>
            <a:r>
              <a:rPr lang="en-US" sz="2800" dirty="0">
                <a:latin typeface="Arial"/>
                <a:ea typeface="Arial"/>
                <a:cs typeface="Arial"/>
                <a:sym typeface="Arial"/>
              </a:rPr>
              <a:t>Questions to Consider</a:t>
            </a:r>
            <a:endParaRPr sz="2800" dirty="0">
              <a:latin typeface="Arial"/>
              <a:ea typeface="Arial"/>
              <a:cs typeface="Arial"/>
              <a:sym typeface="Arial"/>
            </a:endParaRPr>
          </a:p>
          <a:p>
            <a:pPr marL="182880" lvl="0">
              <a:spcBef>
                <a:spcPts val="1200"/>
              </a:spcBef>
              <a:spcAft>
                <a:spcPts val="600"/>
              </a:spcAft>
            </a:pPr>
            <a:r>
              <a:rPr lang="en" sz="1800" dirty="0">
                <a:latin typeface="Arial"/>
                <a:ea typeface="Arial"/>
                <a:cs typeface="Arial"/>
                <a:sym typeface="Arial"/>
              </a:rPr>
              <a:t>1. </a:t>
            </a:r>
            <a:r>
              <a:rPr lang="en-US" sz="1800" dirty="0">
                <a:latin typeface="Arial"/>
                <a:ea typeface="Arial"/>
                <a:cs typeface="Arial"/>
                <a:sym typeface="Arial"/>
              </a:rPr>
              <a:t>As librarians, how can we “flip the script” for each of these media generalizations and concerns, helping parents think about children and media in more balanced ways? </a:t>
            </a:r>
            <a:br>
              <a:rPr lang="en-US" sz="1800" dirty="0">
                <a:latin typeface="Arial"/>
                <a:ea typeface="Arial"/>
                <a:cs typeface="Arial"/>
                <a:sym typeface="Arial"/>
              </a:rPr>
            </a:br>
            <a:br>
              <a:rPr lang="en-US" sz="700" dirty="0">
                <a:latin typeface="Arial"/>
                <a:ea typeface="Arial"/>
                <a:cs typeface="Arial"/>
                <a:sym typeface="Arial"/>
              </a:rPr>
            </a:br>
            <a:r>
              <a:rPr lang="en" sz="1800" dirty="0">
                <a:latin typeface="Arial"/>
                <a:ea typeface="Arial"/>
                <a:cs typeface="Arial"/>
                <a:sym typeface="Arial"/>
              </a:rPr>
              <a:t>2. </a:t>
            </a:r>
            <a:r>
              <a:rPr lang="en-US" sz="1800" dirty="0">
                <a:latin typeface="Arial"/>
                <a:ea typeface="Arial"/>
                <a:cs typeface="Arial"/>
                <a:sym typeface="Arial"/>
              </a:rPr>
              <a:t>H</a:t>
            </a:r>
            <a:r>
              <a:rPr lang="en" sz="1800" dirty="0">
                <a:latin typeface="Arial"/>
                <a:ea typeface="Arial"/>
                <a:cs typeface="Arial"/>
                <a:sym typeface="Arial"/>
              </a:rPr>
              <a:t>ow can we help parents </a:t>
            </a:r>
            <a:r>
              <a:rPr lang="en-US" sz="1800" dirty="0">
                <a:latin typeface="Arial"/>
                <a:ea typeface="Arial"/>
                <a:cs typeface="Arial"/>
                <a:sym typeface="Arial"/>
              </a:rPr>
              <a:t>understand </a:t>
            </a:r>
            <a:r>
              <a:rPr lang="en" sz="1800" dirty="0">
                <a:latin typeface="Arial"/>
                <a:ea typeface="Arial"/>
                <a:cs typeface="Arial"/>
                <a:sym typeface="Arial"/>
              </a:rPr>
              <a:t>that one-size-fits-</a:t>
            </a:r>
            <a:r>
              <a:rPr lang="en-US" sz="1800" dirty="0">
                <a:latin typeface="Arial"/>
                <a:ea typeface="Arial"/>
                <a:cs typeface="Arial"/>
                <a:sym typeface="Arial"/>
              </a:rPr>
              <a:t>all solutions don’t work, and that there is no one “best way” to guide children’s media use?</a:t>
            </a:r>
            <a:br>
              <a:rPr lang="en-US" sz="1800" dirty="0">
                <a:latin typeface="Arial"/>
                <a:ea typeface="Arial"/>
                <a:cs typeface="Arial"/>
                <a:sym typeface="Arial"/>
              </a:rPr>
            </a:br>
            <a:br>
              <a:rPr lang="en-US" sz="700" dirty="0">
                <a:latin typeface="Arial"/>
                <a:ea typeface="Arial"/>
                <a:cs typeface="Arial"/>
                <a:sym typeface="Arial"/>
              </a:rPr>
            </a:br>
            <a:r>
              <a:rPr lang="en" sz="1800" dirty="0">
                <a:latin typeface="Arial"/>
                <a:ea typeface="Arial"/>
                <a:cs typeface="Arial"/>
                <a:sym typeface="Arial"/>
              </a:rPr>
              <a:t>3. How can we best support parents in their efforts to guide their children’s media use?</a:t>
            </a:r>
            <a:endParaRPr sz="1800" dirty="0">
              <a:latin typeface="Arial"/>
              <a:ea typeface="Arial"/>
              <a:cs typeface="Arial"/>
              <a:sym typeface="Arial"/>
            </a:endParaRPr>
          </a:p>
        </p:txBody>
      </p:sp>
      <p:pic>
        <p:nvPicPr>
          <p:cNvPr id="285" name="Google Shape;285;p46"/>
          <p:cNvPicPr preferRelativeResize="0"/>
          <p:nvPr/>
        </p:nvPicPr>
        <p:blipFill>
          <a:blip r:embed="rId3">
            <a:alphaModFix/>
          </a:blip>
          <a:stretch>
            <a:fillRect/>
          </a:stretch>
        </p:blipFill>
        <p:spPr>
          <a:xfrm>
            <a:off x="4053019" y="4024694"/>
            <a:ext cx="1037962" cy="896951"/>
          </a:xfrm>
          <a:prstGeom prst="rect">
            <a:avLst/>
          </a:prstGeom>
          <a:noFill/>
          <a:ln w="38100" cap="flat" cmpd="sng">
            <a:solidFill>
              <a:srgbClr val="20124D"/>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471900" y="6625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Arial"/>
                <a:ea typeface="Arial"/>
                <a:cs typeface="Arial"/>
                <a:sym typeface="Arial"/>
              </a:rPr>
              <a:t>A Bit of Background: </a:t>
            </a:r>
            <a:endParaRPr dirty="0">
              <a:latin typeface="Arial"/>
              <a:ea typeface="Arial"/>
              <a:cs typeface="Arial"/>
              <a:sym typeface="Arial"/>
            </a:endParaRPr>
          </a:p>
          <a:p>
            <a:pPr marL="0" lvl="0" indent="0" algn="ctr" rtl="0">
              <a:spcBef>
                <a:spcPts val="0"/>
              </a:spcBef>
              <a:spcAft>
                <a:spcPts val="0"/>
              </a:spcAft>
              <a:buNone/>
            </a:pPr>
            <a:r>
              <a:rPr lang="en" dirty="0">
                <a:latin typeface="Arial"/>
                <a:ea typeface="Arial"/>
                <a:cs typeface="Arial"/>
                <a:sym typeface="Arial"/>
              </a:rPr>
              <a:t>The Navigating Screens Project</a:t>
            </a:r>
            <a:endParaRPr dirty="0">
              <a:latin typeface="Arial"/>
              <a:ea typeface="Arial"/>
              <a:cs typeface="Arial"/>
              <a:sym typeface="Arial"/>
            </a:endParaRPr>
          </a:p>
        </p:txBody>
      </p:sp>
      <p:sp>
        <p:nvSpPr>
          <p:cNvPr id="121" name="Google Shape;121;p26"/>
          <p:cNvSpPr txBox="1">
            <a:spLocks noGrp="1"/>
          </p:cNvSpPr>
          <p:nvPr>
            <p:ph type="body" idx="1"/>
          </p:nvPr>
        </p:nvSpPr>
        <p:spPr>
          <a:xfrm>
            <a:off x="333375" y="1842875"/>
            <a:ext cx="8450205" cy="3301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600" dirty="0">
                <a:solidFill>
                  <a:srgbClr val="000000"/>
                </a:solidFill>
                <a:latin typeface="Arial"/>
                <a:ea typeface="Arial"/>
                <a:cs typeface="Arial"/>
                <a:sym typeface="Arial"/>
              </a:rPr>
              <a:t>The </a:t>
            </a:r>
            <a:r>
              <a:rPr lang="en" sz="1600" u="sng" dirty="0">
                <a:solidFill>
                  <a:schemeClr val="accent5"/>
                </a:solidFill>
                <a:latin typeface="Arial"/>
                <a:ea typeface="Arial"/>
                <a:cs typeface="Arial"/>
                <a:sym typeface="Arial"/>
                <a:hlinkClick r:id="rId3"/>
              </a:rPr>
              <a:t>Navigating Screens</a:t>
            </a:r>
            <a:r>
              <a:rPr lang="en" sz="1600" dirty="0">
                <a:solidFill>
                  <a:srgbClr val="000000"/>
                </a:solidFill>
                <a:latin typeface="Arial"/>
                <a:ea typeface="Arial"/>
                <a:cs typeface="Arial"/>
                <a:sym typeface="Arial"/>
              </a:rPr>
              <a:t> </a:t>
            </a:r>
            <a:r>
              <a:rPr lang="en-US" sz="1600" dirty="0">
                <a:solidFill>
                  <a:srgbClr val="000000"/>
                </a:solidFill>
                <a:latin typeface="Arial"/>
                <a:ea typeface="Arial"/>
                <a:cs typeface="Arial"/>
                <a:sym typeface="Arial"/>
              </a:rPr>
              <a:t>tutorials are based on a three-year national </a:t>
            </a:r>
            <a:r>
              <a:rPr lang="en" sz="1600" dirty="0">
                <a:solidFill>
                  <a:srgbClr val="000000"/>
                </a:solidFill>
                <a:latin typeface="Arial"/>
                <a:ea typeface="Arial"/>
                <a:cs typeface="Arial"/>
                <a:sym typeface="Arial"/>
              </a:rPr>
              <a:t>research project funded by the </a:t>
            </a:r>
            <a:r>
              <a:rPr lang="en" sz="1600" u="sng" dirty="0">
                <a:solidFill>
                  <a:schemeClr val="accent5"/>
                </a:solidFill>
                <a:latin typeface="Arial"/>
                <a:ea typeface="Arial"/>
                <a:cs typeface="Arial"/>
                <a:sym typeface="Arial"/>
                <a:hlinkClick r:id="rId4"/>
              </a:rPr>
              <a:t>Institute of Museum &amp; Library Services (IMLS)</a:t>
            </a:r>
            <a:r>
              <a:rPr lang="en" sz="1600" dirty="0">
                <a:solidFill>
                  <a:srgbClr val="000000"/>
                </a:solidFill>
                <a:latin typeface="Arial"/>
                <a:ea typeface="Arial"/>
                <a:cs typeface="Arial"/>
                <a:sym typeface="Arial"/>
              </a:rPr>
              <a:t>. Navigating Screens researchers conducted interviews with 51 parents and 24 professionals (librarians, teachers, pediatricians, school administrators, and others) in three U.S. states.  </a:t>
            </a:r>
          </a:p>
          <a:p>
            <a:pPr marL="0" lvl="0" indent="0" algn="l" rtl="0">
              <a:lnSpc>
                <a:spcPct val="100000"/>
              </a:lnSpc>
              <a:spcBef>
                <a:spcPts val="0"/>
              </a:spcBef>
              <a:spcAft>
                <a:spcPts val="0"/>
              </a:spcAft>
              <a:buNone/>
            </a:pPr>
            <a:endParaRPr lang="en" sz="1600" dirty="0">
              <a:solidFill>
                <a:srgbClr val="000000"/>
              </a:solidFill>
              <a:latin typeface="Arial"/>
              <a:ea typeface="Arial"/>
              <a:cs typeface="Arial"/>
              <a:sym typeface="Arial"/>
            </a:endParaRPr>
          </a:p>
          <a:p>
            <a:pPr marL="0" lvl="0" indent="0">
              <a:lnSpc>
                <a:spcPct val="100000"/>
              </a:lnSpc>
              <a:buNone/>
            </a:pPr>
            <a:r>
              <a:rPr lang="en-US" sz="1600" dirty="0">
                <a:solidFill>
                  <a:srgbClr val="000000"/>
                </a:solidFill>
                <a:latin typeface="Arial"/>
                <a:ea typeface="Arial"/>
                <a:cs typeface="Arial"/>
                <a:sym typeface="Arial"/>
              </a:rPr>
              <a:t>T</a:t>
            </a:r>
            <a:r>
              <a:rPr lang="en" sz="1600" dirty="0">
                <a:solidFill>
                  <a:srgbClr val="000000"/>
                </a:solidFill>
                <a:latin typeface="Arial"/>
                <a:ea typeface="Arial"/>
                <a:cs typeface="Arial"/>
                <a:sym typeface="Arial"/>
              </a:rPr>
              <a:t>he tutorials </a:t>
            </a:r>
            <a:r>
              <a:rPr lang="en-US" sz="1600" dirty="0">
                <a:solidFill>
                  <a:srgbClr val="000000"/>
                </a:solidFill>
                <a:latin typeface="Arial"/>
                <a:ea typeface="Arial"/>
                <a:cs typeface="Arial"/>
                <a:sym typeface="Arial"/>
              </a:rPr>
              <a:t>will b</a:t>
            </a:r>
            <a:r>
              <a:rPr lang="en" sz="1600" dirty="0">
                <a:solidFill>
                  <a:srgbClr val="000000"/>
                </a:solidFill>
                <a:latin typeface="Arial"/>
                <a:ea typeface="Arial"/>
                <a:cs typeface="Arial"/>
                <a:sym typeface="Arial"/>
              </a:rPr>
              <a:t>e </a:t>
            </a:r>
            <a:r>
              <a:rPr lang="en-US" sz="1600" dirty="0">
                <a:solidFill>
                  <a:srgbClr val="000000"/>
                </a:solidFill>
                <a:latin typeface="Arial"/>
                <a:ea typeface="Arial"/>
                <a:cs typeface="Arial"/>
                <a:sym typeface="Arial"/>
              </a:rPr>
              <a:t>available via Niche Academy: </a:t>
            </a:r>
            <a:r>
              <a:rPr lang="en-US" sz="1600" dirty="0">
                <a:solidFill>
                  <a:srgbClr val="000000"/>
                </a:solidFill>
                <a:latin typeface="Arial"/>
                <a:ea typeface="Arial"/>
                <a:cs typeface="Arial"/>
                <a:sym typeface="Arial"/>
                <a:hlinkClick r:id="rId5"/>
              </a:rPr>
              <a:t>https://my.nicheacademy.com/navigatingscreens</a:t>
            </a:r>
            <a:r>
              <a:rPr lang="en-US" sz="1600" dirty="0">
                <a:solidFill>
                  <a:srgbClr val="000000"/>
                </a:solidFill>
                <a:latin typeface="Arial"/>
                <a:ea typeface="Arial"/>
                <a:cs typeface="Arial"/>
                <a:sym typeface="Arial"/>
              </a:rPr>
              <a:t> </a:t>
            </a:r>
            <a:endParaRPr sz="16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000" dirty="0">
              <a:solidFill>
                <a:srgbClr val="000000"/>
              </a:solidFill>
              <a:latin typeface="Arial"/>
              <a:ea typeface="Arial"/>
              <a:cs typeface="Arial"/>
              <a:sym typeface="Arial"/>
            </a:endParaRPr>
          </a:p>
          <a:p>
            <a:pPr marL="0" lvl="0" indent="0" algn="ctr" rtl="0">
              <a:lnSpc>
                <a:spcPct val="100000"/>
              </a:lnSpc>
              <a:spcBef>
                <a:spcPts val="0"/>
              </a:spcBef>
              <a:spcAft>
                <a:spcPts val="0"/>
              </a:spcAft>
              <a:buNone/>
            </a:pPr>
            <a:endParaRPr lang="en" sz="1600" dirty="0">
              <a:solidFill>
                <a:srgbClr val="000000"/>
              </a:solidFill>
              <a:latin typeface="Arial"/>
              <a:ea typeface="Arial"/>
              <a:cs typeface="Arial"/>
              <a:sym typeface="Arial"/>
            </a:endParaRPr>
          </a:p>
          <a:p>
            <a:pPr marL="0" lvl="0" indent="0" algn="ctr" rtl="0">
              <a:lnSpc>
                <a:spcPct val="100000"/>
              </a:lnSpc>
              <a:spcBef>
                <a:spcPts val="0"/>
              </a:spcBef>
              <a:spcAft>
                <a:spcPts val="0"/>
              </a:spcAft>
              <a:buNone/>
            </a:pPr>
            <a:r>
              <a:rPr lang="en" sz="1600" dirty="0">
                <a:solidFill>
                  <a:srgbClr val="000000"/>
                </a:solidFill>
                <a:latin typeface="Arial"/>
                <a:ea typeface="Arial"/>
                <a:cs typeface="Arial"/>
                <a:sym typeface="Arial"/>
              </a:rPr>
              <a:t>---------------------------------------------------------------------------------------------------------------</a:t>
            </a:r>
            <a:endParaRPr sz="1600" dirty="0">
              <a:solidFill>
                <a:srgbClr val="000000"/>
              </a:solidFill>
              <a:latin typeface="Arial"/>
              <a:ea typeface="Arial"/>
              <a:cs typeface="Arial"/>
              <a:sym typeface="Arial"/>
            </a:endParaRPr>
          </a:p>
          <a:p>
            <a:pPr marL="1371600" lvl="0" indent="0" algn="l" rtl="0">
              <a:lnSpc>
                <a:spcPct val="100000"/>
              </a:lnSpc>
              <a:spcBef>
                <a:spcPts val="0"/>
              </a:spcBef>
              <a:spcAft>
                <a:spcPts val="0"/>
              </a:spcAft>
              <a:buNone/>
            </a:pPr>
            <a:endParaRPr lang="en" sz="1400" dirty="0">
              <a:solidFill>
                <a:srgbClr val="000000"/>
              </a:solidFill>
              <a:latin typeface="Arial"/>
              <a:ea typeface="Arial"/>
              <a:cs typeface="Arial"/>
              <a:sym typeface="Arial"/>
            </a:endParaRPr>
          </a:p>
          <a:p>
            <a:pPr marL="1371600" lvl="0" indent="0" algn="l" rtl="0">
              <a:lnSpc>
                <a:spcPct val="100000"/>
              </a:lnSpc>
              <a:spcBef>
                <a:spcPts val="0"/>
              </a:spcBef>
              <a:spcAft>
                <a:spcPts val="0"/>
              </a:spcAft>
              <a:buNone/>
            </a:pPr>
            <a:endParaRPr lang="en" sz="1400" dirty="0">
              <a:solidFill>
                <a:srgbClr val="000000"/>
              </a:solidFill>
              <a:latin typeface="Arial"/>
              <a:ea typeface="Arial"/>
              <a:cs typeface="Arial"/>
              <a:sym typeface="Arial"/>
            </a:endParaRPr>
          </a:p>
          <a:p>
            <a:pPr marL="1371600" lvl="0" indent="0" algn="l" rtl="0">
              <a:lnSpc>
                <a:spcPct val="100000"/>
              </a:lnSpc>
              <a:spcBef>
                <a:spcPts val="0"/>
              </a:spcBef>
              <a:spcAft>
                <a:spcPts val="0"/>
              </a:spcAft>
              <a:buNone/>
            </a:pPr>
            <a:r>
              <a:rPr lang="en" sz="1000" dirty="0">
                <a:solidFill>
                  <a:srgbClr val="000000"/>
                </a:solidFill>
                <a:latin typeface="Arial"/>
                <a:ea typeface="Arial"/>
                <a:cs typeface="Arial"/>
                <a:sym typeface="Arial"/>
              </a:rPr>
              <a:t>All</a:t>
            </a:r>
            <a:r>
              <a:rPr lang="en" sz="1000" u="sng" dirty="0">
                <a:solidFill>
                  <a:schemeClr val="accent5"/>
                </a:solidFill>
                <a:latin typeface="Arial"/>
                <a:ea typeface="Arial"/>
                <a:cs typeface="Arial"/>
                <a:sym typeface="Arial"/>
                <a:hlinkClick r:id="rId3"/>
              </a:rPr>
              <a:t> "Navigating Screens"</a:t>
            </a:r>
            <a:r>
              <a:rPr lang="en" sz="1000" dirty="0">
                <a:solidFill>
                  <a:srgbClr val="000000"/>
                </a:solidFill>
                <a:latin typeface="Arial"/>
                <a:ea typeface="Arial"/>
                <a:cs typeface="Arial"/>
                <a:sym typeface="Arial"/>
              </a:rPr>
              <a:t> training materials are licensed for free sharing, redistribution, and adaptation under </a:t>
            </a:r>
            <a:r>
              <a:rPr lang="en" sz="1000" u="sng" dirty="0">
                <a:solidFill>
                  <a:schemeClr val="accent5"/>
                </a:solidFill>
                <a:latin typeface="Arial"/>
                <a:ea typeface="Arial"/>
                <a:cs typeface="Arial"/>
                <a:sym typeface="Arial"/>
                <a:hlinkClick r:id="rId6"/>
              </a:rPr>
              <a:t>CC BY 4.0</a:t>
            </a:r>
            <a:r>
              <a:rPr lang="en" sz="1000" dirty="0">
                <a:solidFill>
                  <a:srgbClr val="000000"/>
                </a:solidFill>
                <a:latin typeface="Arial"/>
                <a:ea typeface="Arial"/>
                <a:cs typeface="Arial"/>
                <a:sym typeface="Arial"/>
              </a:rPr>
              <a:t>.  </a:t>
            </a:r>
            <a:endParaRPr sz="10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600" dirty="0">
              <a:solidFill>
                <a:srgbClr val="000000"/>
              </a:solidFill>
              <a:latin typeface="Arial"/>
              <a:ea typeface="Arial"/>
              <a:cs typeface="Arial"/>
              <a:sym typeface="Arial"/>
            </a:endParaRPr>
          </a:p>
        </p:txBody>
      </p:sp>
      <p:pic>
        <p:nvPicPr>
          <p:cNvPr id="122" name="Google Shape;122;p26"/>
          <p:cNvPicPr preferRelativeResize="0"/>
          <p:nvPr/>
        </p:nvPicPr>
        <p:blipFill>
          <a:blip r:embed="rId7">
            <a:alphaModFix/>
          </a:blip>
          <a:stretch>
            <a:fillRect/>
          </a:stretch>
        </p:blipFill>
        <p:spPr>
          <a:xfrm>
            <a:off x="7953375" y="480075"/>
            <a:ext cx="767700" cy="767700"/>
          </a:xfrm>
          <a:prstGeom prst="rect">
            <a:avLst/>
          </a:prstGeom>
          <a:noFill/>
          <a:ln>
            <a:noFill/>
          </a:ln>
        </p:spPr>
      </p:pic>
      <p:pic>
        <p:nvPicPr>
          <p:cNvPr id="123" name="Google Shape;123;p26"/>
          <p:cNvPicPr preferRelativeResize="0"/>
          <p:nvPr/>
        </p:nvPicPr>
        <p:blipFill>
          <a:blip r:embed="rId7">
            <a:alphaModFix/>
          </a:blip>
          <a:stretch>
            <a:fillRect/>
          </a:stretch>
        </p:blipFill>
        <p:spPr>
          <a:xfrm>
            <a:off x="409575" y="480075"/>
            <a:ext cx="767700" cy="767700"/>
          </a:xfrm>
          <a:prstGeom prst="rect">
            <a:avLst/>
          </a:prstGeom>
          <a:noFill/>
          <a:ln>
            <a:noFill/>
          </a:ln>
        </p:spPr>
      </p:pic>
      <p:pic>
        <p:nvPicPr>
          <p:cNvPr id="124" name="Google Shape;124;p26"/>
          <p:cNvPicPr preferRelativeResize="0"/>
          <p:nvPr/>
        </p:nvPicPr>
        <p:blipFill>
          <a:blip r:embed="rId8">
            <a:alphaModFix/>
          </a:blip>
          <a:stretch>
            <a:fillRect/>
          </a:stretch>
        </p:blipFill>
        <p:spPr>
          <a:xfrm>
            <a:off x="711383" y="4611705"/>
            <a:ext cx="838200" cy="295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5"/>
          <p:cNvSpPr txBox="1">
            <a:spLocks noGrp="1"/>
          </p:cNvSpPr>
          <p:nvPr>
            <p:ph type="ctrTitle"/>
          </p:nvPr>
        </p:nvSpPr>
        <p:spPr>
          <a:xfrm>
            <a:off x="390525" y="1438275"/>
            <a:ext cx="8222100" cy="93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solidFill>
                  <a:srgbClr val="000000"/>
                </a:solidFill>
                <a:latin typeface="Arial"/>
                <a:ea typeface="Arial"/>
                <a:cs typeface="Arial"/>
                <a:sym typeface="Arial"/>
              </a:rPr>
              <a:t>Tutorial 1: </a:t>
            </a:r>
            <a:br>
              <a:rPr lang="en-US" sz="3200" b="1" dirty="0">
                <a:solidFill>
                  <a:srgbClr val="000000"/>
                </a:solidFill>
                <a:latin typeface="Arial"/>
                <a:ea typeface="Arial"/>
                <a:cs typeface="Arial"/>
                <a:sym typeface="Arial"/>
              </a:rPr>
            </a:br>
            <a:r>
              <a:rPr lang="en" sz="3200" b="1" dirty="0">
                <a:solidFill>
                  <a:srgbClr val="000000"/>
                </a:solidFill>
                <a:latin typeface="Arial"/>
                <a:ea typeface="Arial"/>
                <a:cs typeface="Arial"/>
                <a:sym typeface="Arial"/>
              </a:rPr>
              <a:t>Flipping the Script: </a:t>
            </a:r>
            <a:endParaRPr sz="3200" b="1" dirty="0">
              <a:solidFill>
                <a:srgbClr val="000000"/>
              </a:solidFill>
              <a:latin typeface="Arial"/>
              <a:ea typeface="Arial"/>
              <a:cs typeface="Arial"/>
              <a:sym typeface="Arial"/>
            </a:endParaRPr>
          </a:p>
          <a:p>
            <a:pPr marL="0" lvl="0" indent="0" algn="ctr" rtl="0">
              <a:spcBef>
                <a:spcPts val="0"/>
              </a:spcBef>
              <a:spcAft>
                <a:spcPts val="0"/>
              </a:spcAft>
              <a:buNone/>
            </a:pPr>
            <a:r>
              <a:rPr lang="en" sz="3200" b="1" dirty="0">
                <a:solidFill>
                  <a:srgbClr val="000000"/>
                </a:solidFill>
                <a:latin typeface="Arial"/>
                <a:ea typeface="Arial"/>
                <a:cs typeface="Arial"/>
                <a:sym typeface="Arial"/>
              </a:rPr>
              <a:t>Changing the Narrative </a:t>
            </a:r>
            <a:endParaRPr sz="3200" b="1" dirty="0">
              <a:solidFill>
                <a:srgbClr val="000000"/>
              </a:solidFill>
              <a:latin typeface="Arial"/>
              <a:ea typeface="Arial"/>
              <a:cs typeface="Arial"/>
              <a:sym typeface="Arial"/>
            </a:endParaRPr>
          </a:p>
          <a:p>
            <a:pPr marL="0" lvl="0" indent="0" algn="ctr" rtl="0">
              <a:spcBef>
                <a:spcPts val="0"/>
              </a:spcBef>
              <a:spcAft>
                <a:spcPts val="0"/>
              </a:spcAft>
              <a:buNone/>
            </a:pPr>
            <a:r>
              <a:rPr lang="en" sz="3200" b="1" dirty="0">
                <a:solidFill>
                  <a:srgbClr val="000000"/>
                </a:solidFill>
                <a:latin typeface="Arial"/>
                <a:ea typeface="Arial"/>
                <a:cs typeface="Arial"/>
                <a:sym typeface="Arial"/>
              </a:rPr>
              <a:t>About Children &amp; Media</a:t>
            </a:r>
            <a:endParaRPr sz="3200" b="1" dirty="0">
              <a:solidFill>
                <a:srgbClr val="000000"/>
              </a:solidFill>
              <a:latin typeface="Arial"/>
              <a:ea typeface="Arial"/>
              <a:cs typeface="Arial"/>
              <a:sym typeface="Arial"/>
            </a:endParaRPr>
          </a:p>
        </p:txBody>
      </p:sp>
      <p:sp>
        <p:nvSpPr>
          <p:cNvPr id="113" name="Google Shape;113;p25"/>
          <p:cNvSpPr txBox="1">
            <a:spLocks noGrp="1"/>
          </p:cNvSpPr>
          <p:nvPr>
            <p:ph type="subTitle" idx="1"/>
          </p:nvPr>
        </p:nvSpPr>
        <p:spPr>
          <a:xfrm>
            <a:off x="541100" y="2636700"/>
            <a:ext cx="7995300" cy="209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i="1" dirty="0">
              <a:solidFill>
                <a:srgbClr val="000000"/>
              </a:solidFill>
              <a:latin typeface="Arial"/>
              <a:ea typeface="Arial"/>
              <a:cs typeface="Arial"/>
              <a:sym typeface="Arial"/>
            </a:endParaRPr>
          </a:p>
          <a:p>
            <a:pPr marL="0" lvl="0" indent="0" algn="l" rtl="0">
              <a:spcBef>
                <a:spcPts val="0"/>
              </a:spcBef>
              <a:spcAft>
                <a:spcPts val="0"/>
              </a:spcAft>
              <a:buNone/>
            </a:pPr>
            <a:endParaRPr sz="1200" i="1" dirty="0">
              <a:solidFill>
                <a:srgbClr val="000000"/>
              </a:solidFill>
              <a:latin typeface="Arial"/>
              <a:ea typeface="Arial"/>
              <a:cs typeface="Arial"/>
              <a:sym typeface="Arial"/>
            </a:endParaRPr>
          </a:p>
          <a:p>
            <a:pPr marL="0" lvl="0" indent="0" algn="ctr" rtl="0">
              <a:spcBef>
                <a:spcPts val="0"/>
              </a:spcBef>
              <a:spcAft>
                <a:spcPts val="0"/>
              </a:spcAft>
              <a:buNone/>
            </a:pPr>
            <a:endParaRPr i="1" dirty="0">
              <a:latin typeface="Arial"/>
              <a:ea typeface="Arial"/>
              <a:cs typeface="Arial"/>
              <a:sym typeface="Arial"/>
            </a:endParaRPr>
          </a:p>
        </p:txBody>
      </p:sp>
      <p:pic>
        <p:nvPicPr>
          <p:cNvPr id="114" name="Google Shape;114;p25">
            <a:hlinkClick r:id="rId3"/>
          </p:cNvPr>
          <p:cNvPicPr preferRelativeResize="0"/>
          <p:nvPr/>
        </p:nvPicPr>
        <p:blipFill>
          <a:blip r:embed="rId4">
            <a:alphaModFix/>
          </a:blip>
          <a:stretch>
            <a:fillRect/>
          </a:stretch>
        </p:blipFill>
        <p:spPr>
          <a:xfrm>
            <a:off x="3854600" y="3749425"/>
            <a:ext cx="1209050" cy="616775"/>
          </a:xfrm>
          <a:prstGeom prst="rect">
            <a:avLst/>
          </a:prstGeom>
          <a:noFill/>
          <a:ln w="9525" cap="flat" cmpd="sng">
            <a:solidFill>
              <a:srgbClr val="000000"/>
            </a:solidFill>
            <a:prstDash val="solid"/>
            <a:round/>
            <a:headEnd type="none" w="sm" len="sm"/>
            <a:tailEnd type="none" w="sm" len="sm"/>
          </a:ln>
        </p:spPr>
      </p:pic>
      <p:sp>
        <p:nvSpPr>
          <p:cNvPr id="115" name="Google Shape;115;p25"/>
          <p:cNvSpPr txBox="1"/>
          <p:nvPr/>
        </p:nvSpPr>
        <p:spPr>
          <a:xfrm>
            <a:off x="2712925" y="4368450"/>
            <a:ext cx="3325800" cy="4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3" name="Picture 2">
            <a:extLst>
              <a:ext uri="{FF2B5EF4-FFF2-40B4-BE49-F238E27FC236}">
                <a16:creationId xmlns:a16="http://schemas.microsoft.com/office/drawing/2014/main" id="{1BD899FC-A9D8-45DD-AE56-E9FF1371412D}"/>
              </a:ext>
            </a:extLst>
          </p:cNvPr>
          <p:cNvPicPr>
            <a:picLocks noChangeAspect="1"/>
          </p:cNvPicPr>
          <p:nvPr/>
        </p:nvPicPr>
        <p:blipFill>
          <a:blip r:embed="rId5"/>
          <a:stretch>
            <a:fillRect/>
          </a:stretch>
        </p:blipFill>
        <p:spPr>
          <a:xfrm>
            <a:off x="3108960" y="2571750"/>
            <a:ext cx="2926080" cy="1944624"/>
          </a:xfrm>
          <a:prstGeom prst="rect">
            <a:avLst/>
          </a:prstGeom>
          <a:ln w="19050">
            <a:solidFill>
              <a:schemeClr val="bg2"/>
            </a:solidFill>
          </a:ln>
        </p:spPr>
      </p:pic>
      <p:sp>
        <p:nvSpPr>
          <p:cNvPr id="4" name="TextBox 3">
            <a:extLst>
              <a:ext uri="{FF2B5EF4-FFF2-40B4-BE49-F238E27FC236}">
                <a16:creationId xmlns:a16="http://schemas.microsoft.com/office/drawing/2014/main" id="{664453A7-1FE3-4909-873F-45861FE4D4BD}"/>
              </a:ext>
            </a:extLst>
          </p:cNvPr>
          <p:cNvSpPr txBox="1"/>
          <p:nvPr/>
        </p:nvSpPr>
        <p:spPr>
          <a:xfrm>
            <a:off x="3162354" y="4665442"/>
            <a:ext cx="2929765" cy="200055"/>
          </a:xfrm>
          <a:prstGeom prst="rect">
            <a:avLst/>
          </a:prstGeom>
          <a:noFill/>
        </p:spPr>
        <p:txBody>
          <a:bodyPr wrap="square" rtlCol="0">
            <a:spAutoFit/>
          </a:bodyPr>
          <a:lstStyle/>
          <a:p>
            <a:r>
              <a:rPr lang="en-US" sz="700" dirty="0">
                <a:hlinkClick r:id="rId6"/>
              </a:rPr>
              <a:t>https://pixabay.com/photos/tv-kids-cartoons-movie-toys-5017870/</a:t>
            </a:r>
            <a:endParaRPr lang="en-US" sz="700" dirty="0"/>
          </a:p>
        </p:txBody>
      </p:sp>
    </p:spTree>
    <p:extLst>
      <p:ext uri="{BB962C8B-B14F-4D97-AF65-F5344CB8AC3E}">
        <p14:creationId xmlns:p14="http://schemas.microsoft.com/office/powerpoint/2010/main" val="103550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319500" y="14245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Arial"/>
                <a:ea typeface="Arial"/>
                <a:cs typeface="Arial"/>
                <a:sym typeface="Arial"/>
              </a:rPr>
              <a:t>Flipping the Script: Role and Purpose</a:t>
            </a:r>
            <a:endParaRPr dirty="0">
              <a:latin typeface="Arial"/>
              <a:ea typeface="Arial"/>
              <a:cs typeface="Arial"/>
              <a:sym typeface="Arial"/>
            </a:endParaRPr>
          </a:p>
          <a:p>
            <a:pPr marL="0" lvl="0" indent="0" algn="ctr" rtl="0">
              <a:spcBef>
                <a:spcPts val="0"/>
              </a:spcBef>
              <a:spcAft>
                <a:spcPts val="0"/>
              </a:spcAft>
              <a:buNone/>
            </a:pPr>
            <a:endParaRPr dirty="0">
              <a:latin typeface="Arial"/>
              <a:ea typeface="Arial"/>
              <a:cs typeface="Arial"/>
              <a:sym typeface="Arial"/>
            </a:endParaRPr>
          </a:p>
          <a:p>
            <a:pPr marL="0" lvl="0" indent="0" algn="ctr" rtl="0">
              <a:spcBef>
                <a:spcPts val="0"/>
              </a:spcBef>
              <a:spcAft>
                <a:spcPts val="0"/>
              </a:spcAft>
              <a:buNone/>
            </a:pPr>
            <a:endParaRPr dirty="0">
              <a:latin typeface="Arial"/>
              <a:ea typeface="Arial"/>
              <a:cs typeface="Arial"/>
              <a:sym typeface="Arial"/>
            </a:endParaRPr>
          </a:p>
        </p:txBody>
      </p:sp>
      <p:sp>
        <p:nvSpPr>
          <p:cNvPr id="130" name="Google Shape;130;p27"/>
          <p:cNvSpPr txBox="1">
            <a:spLocks noGrp="1"/>
          </p:cNvSpPr>
          <p:nvPr>
            <p:ph type="body" idx="1"/>
          </p:nvPr>
        </p:nvSpPr>
        <p:spPr>
          <a:xfrm>
            <a:off x="663800" y="1919075"/>
            <a:ext cx="8030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dirty="0">
                <a:solidFill>
                  <a:srgbClr val="000000"/>
                </a:solidFill>
                <a:latin typeface="Arial"/>
                <a:ea typeface="Arial"/>
                <a:cs typeface="Arial"/>
                <a:sym typeface="Arial"/>
              </a:rPr>
              <a:t>“Flipping the Script: Changing the Narrative about Children &amp; Media” provides an overview of:</a:t>
            </a:r>
            <a:endParaRPr dirty="0">
              <a:solidFill>
                <a:srgbClr val="000000"/>
              </a:solidFill>
              <a:latin typeface="Arial"/>
              <a:ea typeface="Arial"/>
              <a:cs typeface="Arial"/>
              <a:sym typeface="Arial"/>
            </a:endParaRPr>
          </a:p>
          <a:p>
            <a:pPr marL="457200" lvl="0" indent="-349250" algn="l" rtl="0">
              <a:lnSpc>
                <a:spcPct val="100000"/>
              </a:lnSpc>
              <a:spcBef>
                <a:spcPts val="600"/>
              </a:spcBef>
              <a:spcAft>
                <a:spcPts val="0"/>
              </a:spcAft>
              <a:buClr>
                <a:srgbClr val="000000"/>
              </a:buClr>
              <a:buSzPts val="1900"/>
              <a:buFont typeface="Arial"/>
              <a:buAutoNum type="arabicPeriod"/>
            </a:pPr>
            <a:r>
              <a:rPr lang="en" sz="1700" dirty="0">
                <a:solidFill>
                  <a:srgbClr val="000000"/>
                </a:solidFill>
                <a:latin typeface="Arial"/>
                <a:ea typeface="Arial"/>
                <a:cs typeface="Arial"/>
                <a:sym typeface="Arial"/>
              </a:rPr>
              <a:t>Some of the ways in which U.S. parents view children’s relationships to digital media. </a:t>
            </a:r>
          </a:p>
          <a:p>
            <a:pPr marL="457200" lvl="0" indent="-349250" algn="l" rtl="0">
              <a:lnSpc>
                <a:spcPct val="100000"/>
              </a:lnSpc>
              <a:spcBef>
                <a:spcPts val="600"/>
              </a:spcBef>
              <a:spcAft>
                <a:spcPts val="0"/>
              </a:spcAft>
              <a:buClr>
                <a:srgbClr val="000000"/>
              </a:buClr>
              <a:buSzPts val="1900"/>
              <a:buFont typeface="Arial"/>
              <a:buAutoNum type="arabicPeriod"/>
            </a:pPr>
            <a:r>
              <a:rPr lang="en" sz="1700" dirty="0">
                <a:solidFill>
                  <a:srgbClr val="000000"/>
                </a:solidFill>
                <a:latin typeface="Arial"/>
                <a:ea typeface="Arial"/>
                <a:cs typeface="Arial"/>
                <a:sym typeface="Arial"/>
              </a:rPr>
              <a:t>Common </a:t>
            </a:r>
            <a:r>
              <a:rPr lang="en-US" sz="1700" dirty="0">
                <a:solidFill>
                  <a:srgbClr val="000000"/>
                </a:solidFill>
                <a:latin typeface="Arial"/>
                <a:ea typeface="Arial"/>
                <a:cs typeface="Arial"/>
                <a:sym typeface="Arial"/>
              </a:rPr>
              <a:t>generalizations about children and digital media.</a:t>
            </a:r>
          </a:p>
          <a:p>
            <a:pPr marL="457200" lvl="0" indent="-349250" algn="l" rtl="0">
              <a:lnSpc>
                <a:spcPct val="100000"/>
              </a:lnSpc>
              <a:spcBef>
                <a:spcPts val="600"/>
              </a:spcBef>
              <a:spcAft>
                <a:spcPts val="0"/>
              </a:spcAft>
              <a:buClr>
                <a:srgbClr val="000000"/>
              </a:buClr>
              <a:buSzPts val="1900"/>
              <a:buFont typeface="Arial"/>
              <a:buAutoNum type="arabicPeriod"/>
            </a:pPr>
            <a:r>
              <a:rPr lang="en" sz="1700" dirty="0">
                <a:solidFill>
                  <a:srgbClr val="000000"/>
                </a:solidFill>
                <a:latin typeface="Arial"/>
                <a:ea typeface="Arial"/>
                <a:cs typeface="Arial"/>
                <a:sym typeface="Arial"/>
              </a:rPr>
              <a:t>Ideas for equipping librarians and other community professionals to support a balanced perspective when helping parents manage and guide children’s media use.</a:t>
            </a:r>
            <a:endParaRPr sz="1700" dirty="0">
              <a:latin typeface="Arial"/>
              <a:ea typeface="Arial"/>
              <a:cs typeface="Arial"/>
              <a:sym typeface="Arial"/>
            </a:endParaRPr>
          </a:p>
        </p:txBody>
      </p:sp>
      <p:pic>
        <p:nvPicPr>
          <p:cNvPr id="131" name="Google Shape;131;p27"/>
          <p:cNvPicPr preferRelativeResize="0"/>
          <p:nvPr/>
        </p:nvPicPr>
        <p:blipFill rotWithShape="1">
          <a:blip r:embed="rId3">
            <a:alphaModFix/>
          </a:blip>
          <a:srcRect t="11426" r="19231"/>
          <a:stretch/>
        </p:blipFill>
        <p:spPr>
          <a:xfrm>
            <a:off x="8120500" y="402475"/>
            <a:ext cx="649699" cy="767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95B26-658C-4BC8-8F74-866408205F8C}"/>
              </a:ext>
            </a:extLst>
          </p:cNvPr>
          <p:cNvSpPr>
            <a:spLocks noGrp="1"/>
          </p:cNvSpPr>
          <p:nvPr>
            <p:ph type="title"/>
          </p:nvPr>
        </p:nvSpPr>
        <p:spPr>
          <a:xfrm>
            <a:off x="471900" y="578543"/>
            <a:ext cx="8222100" cy="767700"/>
          </a:xfrm>
        </p:spPr>
        <p:txBody>
          <a:bodyPr/>
          <a:lstStyle/>
          <a:p>
            <a:r>
              <a:rPr lang="en-US" dirty="0">
                <a:latin typeface="+mj-lt"/>
              </a:rPr>
              <a:t>Why is this topic important?</a:t>
            </a:r>
          </a:p>
        </p:txBody>
      </p:sp>
      <p:sp>
        <p:nvSpPr>
          <p:cNvPr id="3" name="Text Placeholder 2">
            <a:extLst>
              <a:ext uri="{FF2B5EF4-FFF2-40B4-BE49-F238E27FC236}">
                <a16:creationId xmlns:a16="http://schemas.microsoft.com/office/drawing/2014/main" id="{086B79F8-ADBD-42B8-B167-9812F13E7D45}"/>
              </a:ext>
            </a:extLst>
          </p:cNvPr>
          <p:cNvSpPr>
            <a:spLocks noGrp="1"/>
          </p:cNvSpPr>
          <p:nvPr>
            <p:ph type="body" idx="1"/>
          </p:nvPr>
        </p:nvSpPr>
        <p:spPr/>
        <p:txBody>
          <a:bodyPr/>
          <a:lstStyle/>
          <a:p>
            <a:pPr marL="114300" indent="0">
              <a:buNone/>
            </a:pPr>
            <a:r>
              <a:rPr lang="en-US" dirty="0">
                <a:solidFill>
                  <a:schemeClr val="bg2"/>
                </a:solidFill>
                <a:latin typeface="+mn-lt"/>
              </a:rPr>
              <a:t>The Navigating Screens researchers found that many parents talked about media in negative ways and pictured their children as at risk of various negative effects of media, rarely discussing positive aspects of children’s media use. </a:t>
            </a:r>
          </a:p>
          <a:p>
            <a:pPr marL="114300" indent="0">
              <a:buNone/>
            </a:pPr>
            <a:endParaRPr lang="en-US" dirty="0">
              <a:solidFill>
                <a:schemeClr val="bg2"/>
              </a:solidFill>
              <a:latin typeface="+mn-lt"/>
            </a:endParaRPr>
          </a:p>
          <a:p>
            <a:pPr marL="114300" indent="0">
              <a:buNone/>
            </a:pPr>
            <a:r>
              <a:rPr lang="en-US" dirty="0">
                <a:solidFill>
                  <a:schemeClr val="bg2"/>
                </a:solidFill>
                <a:latin typeface="+mn-lt"/>
              </a:rPr>
              <a:t>This tutorial aims to support librarians as they work to make conversations around children and media </a:t>
            </a:r>
            <a:r>
              <a:rPr lang="en-US" i="1" dirty="0">
                <a:solidFill>
                  <a:schemeClr val="bg2"/>
                </a:solidFill>
                <a:latin typeface="+mn-lt"/>
              </a:rPr>
              <a:t>more balanced and more nuanced</a:t>
            </a:r>
            <a:r>
              <a:rPr lang="en-US" dirty="0">
                <a:solidFill>
                  <a:schemeClr val="bg2"/>
                </a:solidFill>
                <a:latin typeface="+mn-lt"/>
              </a:rPr>
              <a:t>.</a:t>
            </a:r>
          </a:p>
        </p:txBody>
      </p:sp>
    </p:spTree>
    <p:extLst>
      <p:ext uri="{BB962C8B-B14F-4D97-AF65-F5344CB8AC3E}">
        <p14:creationId xmlns:p14="http://schemas.microsoft.com/office/powerpoint/2010/main" val="117564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471900" y="5863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latin typeface="Arial"/>
                <a:ea typeface="Arial"/>
                <a:cs typeface="Arial"/>
                <a:sym typeface="Arial"/>
              </a:rPr>
              <a:t>Key Definitions</a:t>
            </a:r>
            <a:endParaRPr sz="4400" dirty="0">
              <a:latin typeface="Arial"/>
              <a:ea typeface="Arial"/>
              <a:cs typeface="Arial"/>
              <a:sym typeface="Arial"/>
            </a:endParaRPr>
          </a:p>
        </p:txBody>
      </p:sp>
      <p:sp>
        <p:nvSpPr>
          <p:cNvPr id="155" name="Google Shape;155;p30"/>
          <p:cNvSpPr txBox="1">
            <a:spLocks noGrp="1"/>
          </p:cNvSpPr>
          <p:nvPr>
            <p:ph type="body" idx="1"/>
          </p:nvPr>
        </p:nvSpPr>
        <p:spPr>
          <a:xfrm>
            <a:off x="471900" y="1972468"/>
            <a:ext cx="5208059" cy="2971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dirty="0">
                <a:solidFill>
                  <a:schemeClr val="tx1">
                    <a:lumMod val="75000"/>
                  </a:schemeClr>
                </a:solidFill>
                <a:latin typeface="Arial"/>
                <a:ea typeface="Arial"/>
                <a:cs typeface="Arial"/>
                <a:sym typeface="Arial"/>
              </a:rPr>
              <a:t>Media: </a:t>
            </a:r>
            <a:r>
              <a:rPr lang="en" sz="1600" dirty="0">
                <a:solidFill>
                  <a:srgbClr val="000000"/>
                </a:solidFill>
                <a:latin typeface="Arial"/>
                <a:ea typeface="Arial"/>
                <a:cs typeface="Arial"/>
                <a:sym typeface="Arial"/>
              </a:rPr>
              <a:t>is used in this </a:t>
            </a:r>
            <a:r>
              <a:rPr lang="en-US" sz="1600" dirty="0">
                <a:solidFill>
                  <a:srgbClr val="000000"/>
                </a:solidFill>
                <a:latin typeface="Arial"/>
                <a:ea typeface="Arial"/>
                <a:cs typeface="Arial"/>
                <a:sym typeface="Arial"/>
              </a:rPr>
              <a:t>tutorial</a:t>
            </a:r>
            <a:r>
              <a:rPr lang="en" sz="1600" dirty="0">
                <a:solidFill>
                  <a:srgbClr val="000000"/>
                </a:solidFill>
                <a:latin typeface="Arial"/>
                <a:ea typeface="Arial"/>
                <a:cs typeface="Arial"/>
                <a:sym typeface="Arial"/>
              </a:rPr>
              <a:t> to mean any digital or print resource (e.g. tv shows, videos, apps, or books).</a:t>
            </a:r>
            <a:endParaRPr sz="1600" dirty="0">
              <a:solidFill>
                <a:srgbClr val="000000"/>
              </a:solidFill>
              <a:latin typeface="Arial"/>
              <a:ea typeface="Arial"/>
              <a:cs typeface="Arial"/>
              <a:sym typeface="Arial"/>
            </a:endParaRPr>
          </a:p>
          <a:p>
            <a:pPr marL="0" lvl="0" indent="0" algn="l" rtl="0">
              <a:lnSpc>
                <a:spcPct val="100000"/>
              </a:lnSpc>
              <a:spcBef>
                <a:spcPts val="1600"/>
              </a:spcBef>
              <a:spcAft>
                <a:spcPts val="0"/>
              </a:spcAft>
              <a:buNone/>
            </a:pPr>
            <a:r>
              <a:rPr lang="en" sz="1600" b="1" dirty="0">
                <a:solidFill>
                  <a:schemeClr val="tx1">
                    <a:lumMod val="75000"/>
                  </a:schemeClr>
                </a:solidFill>
                <a:latin typeface="Arial"/>
                <a:ea typeface="Arial"/>
                <a:cs typeface="Arial"/>
                <a:sym typeface="Arial"/>
              </a:rPr>
              <a:t>Parents:</a:t>
            </a:r>
            <a:r>
              <a:rPr lang="en" sz="1600" dirty="0">
                <a:solidFill>
                  <a:schemeClr val="tx1">
                    <a:lumMod val="75000"/>
                  </a:schemeClr>
                </a:solidFill>
                <a:latin typeface="Arial"/>
                <a:ea typeface="Arial"/>
                <a:cs typeface="Arial"/>
                <a:sym typeface="Arial"/>
              </a:rPr>
              <a:t> </a:t>
            </a:r>
            <a:r>
              <a:rPr lang="en" sz="1600" dirty="0">
                <a:solidFill>
                  <a:srgbClr val="000000"/>
                </a:solidFill>
                <a:latin typeface="Arial"/>
                <a:ea typeface="Arial"/>
                <a:cs typeface="Arial"/>
                <a:sym typeface="Arial"/>
              </a:rPr>
              <a:t>parents, guardians, and other adults with significant childcare responsibilities. The term “parents” is used as shorthand for “parents and other caregivers” to refer to the full range of adult caregivers in families.</a:t>
            </a:r>
            <a:endParaRPr sz="1600" dirty="0">
              <a:solidFill>
                <a:srgbClr val="000000"/>
              </a:solidFill>
              <a:latin typeface="Arial"/>
              <a:ea typeface="Arial"/>
              <a:cs typeface="Arial"/>
              <a:sym typeface="Arial"/>
            </a:endParaRPr>
          </a:p>
          <a:p>
            <a:pPr marL="0" lvl="0" indent="0" algn="l" rtl="0">
              <a:lnSpc>
                <a:spcPct val="100000"/>
              </a:lnSpc>
              <a:spcBef>
                <a:spcPts val="1600"/>
              </a:spcBef>
              <a:spcAft>
                <a:spcPts val="0"/>
              </a:spcAft>
              <a:buNone/>
            </a:pPr>
            <a:endParaRPr sz="1600" dirty="0">
              <a:solidFill>
                <a:srgbClr val="000000"/>
              </a:solidFill>
              <a:latin typeface="Arial"/>
              <a:ea typeface="Arial"/>
              <a:cs typeface="Arial"/>
              <a:sym typeface="Arial"/>
            </a:endParaRPr>
          </a:p>
          <a:p>
            <a:pPr marL="0" lvl="0" indent="0" algn="l" rtl="0">
              <a:lnSpc>
                <a:spcPct val="100000"/>
              </a:lnSpc>
              <a:spcBef>
                <a:spcPts val="1600"/>
              </a:spcBef>
              <a:spcAft>
                <a:spcPts val="1600"/>
              </a:spcAft>
              <a:buNone/>
            </a:pPr>
            <a:endParaRPr sz="1600" dirty="0">
              <a:solidFill>
                <a:srgbClr val="000000"/>
              </a:solidFill>
              <a:latin typeface="Arial"/>
              <a:ea typeface="Arial"/>
              <a:cs typeface="Arial"/>
              <a:sym typeface="Arial"/>
            </a:endParaRPr>
          </a:p>
        </p:txBody>
      </p:sp>
      <p:pic>
        <p:nvPicPr>
          <p:cNvPr id="156" name="Google Shape;156;p30"/>
          <p:cNvPicPr preferRelativeResize="0"/>
          <p:nvPr/>
        </p:nvPicPr>
        <p:blipFill rotWithShape="1">
          <a:blip r:embed="rId3">
            <a:alphaModFix/>
          </a:blip>
          <a:srcRect l="7740" b="5258"/>
          <a:stretch/>
        </p:blipFill>
        <p:spPr>
          <a:xfrm>
            <a:off x="6076325" y="2262775"/>
            <a:ext cx="2557299" cy="1889600"/>
          </a:xfrm>
          <a:prstGeom prst="rect">
            <a:avLst/>
          </a:prstGeom>
          <a:noFill/>
          <a:ln w="28575" cap="flat" cmpd="sng">
            <a:solidFill>
              <a:srgbClr val="000000"/>
            </a:solidFill>
            <a:prstDash val="solid"/>
            <a:round/>
            <a:headEnd type="none" w="sm" len="sm"/>
            <a:tailEnd type="none" w="sm" len="sm"/>
          </a:ln>
        </p:spPr>
      </p:pic>
      <p:sp>
        <p:nvSpPr>
          <p:cNvPr id="157" name="Google Shape;157;p30"/>
          <p:cNvSpPr txBox="1"/>
          <p:nvPr/>
        </p:nvSpPr>
        <p:spPr>
          <a:xfrm>
            <a:off x="5857075" y="4287425"/>
            <a:ext cx="3127500" cy="39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900"/>
              <a:t>“Child Playing Alone with the Computer,” by Hragaby, </a:t>
            </a:r>
            <a:r>
              <a:rPr lang="en" sz="900" u="sng">
                <a:solidFill>
                  <a:schemeClr val="accent5"/>
                </a:solidFill>
                <a:hlinkClick r:id="rId4"/>
              </a:rPr>
              <a:t>https://commons.wikimedia.org/wiki/File:Child_and_connected_computer.jpg</a:t>
            </a:r>
            <a:r>
              <a:rPr lang="en" sz="900"/>
              <a:t>, licensed for free sharing </a:t>
            </a:r>
            <a:r>
              <a:rPr lang="en" sz="900" u="sng">
                <a:solidFill>
                  <a:schemeClr val="accent5"/>
                </a:solidFill>
                <a:hlinkClick r:id="rId5"/>
              </a:rPr>
              <a:t>CC BY 4.0</a:t>
            </a:r>
            <a:r>
              <a:rPr lang="en" sz="900"/>
              <a:t>. </a:t>
            </a:r>
            <a:endParaRPr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9"/>
        <p:cNvGrpSpPr/>
        <p:nvPr/>
      </p:nvGrpSpPr>
      <p:grpSpPr>
        <a:xfrm>
          <a:off x="0" y="0"/>
          <a:ext cx="0" cy="0"/>
          <a:chOff x="0" y="0"/>
          <a:chExt cx="0" cy="0"/>
        </a:xfrm>
      </p:grpSpPr>
      <p:sp>
        <p:nvSpPr>
          <p:cNvPr id="170" name="Google Shape;170;p32"/>
          <p:cNvSpPr txBox="1">
            <a:spLocks noGrp="1"/>
          </p:cNvSpPr>
          <p:nvPr>
            <p:ph type="body" idx="1"/>
          </p:nvPr>
        </p:nvSpPr>
        <p:spPr>
          <a:xfrm>
            <a:off x="460950" y="1919075"/>
            <a:ext cx="7034700" cy="29262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000000"/>
              </a:buClr>
              <a:buSzPts val="2000"/>
              <a:buFont typeface="Arial"/>
              <a:buChar char="●"/>
            </a:pPr>
            <a:r>
              <a:rPr lang="en" dirty="0">
                <a:solidFill>
                  <a:srgbClr val="000000"/>
                </a:solidFill>
                <a:latin typeface="Arial"/>
                <a:ea typeface="Arial"/>
                <a:cs typeface="Arial"/>
                <a:sym typeface="Arial"/>
              </a:rPr>
              <a:t>Children’s exposure to inappropriate content</a:t>
            </a:r>
            <a:endParaRPr dirty="0">
              <a:solidFill>
                <a:srgbClr val="000000"/>
              </a:solidFill>
              <a:latin typeface="Arial"/>
              <a:ea typeface="Arial"/>
              <a:cs typeface="Arial"/>
              <a:sym typeface="Arial"/>
            </a:endParaRPr>
          </a:p>
          <a:p>
            <a:pPr marL="457200" lvl="0" indent="-355600" algn="l" rtl="0">
              <a:lnSpc>
                <a:spcPct val="100000"/>
              </a:lnSpc>
              <a:spcBef>
                <a:spcPts val="1000"/>
              </a:spcBef>
              <a:spcAft>
                <a:spcPts val="0"/>
              </a:spcAft>
              <a:buClr>
                <a:srgbClr val="000000"/>
              </a:buClr>
              <a:buSzPts val="2000"/>
              <a:buFont typeface="Arial"/>
              <a:buChar char="●"/>
            </a:pPr>
            <a:r>
              <a:rPr lang="en" dirty="0">
                <a:solidFill>
                  <a:srgbClr val="000000"/>
                </a:solidFill>
                <a:latin typeface="Arial"/>
                <a:ea typeface="Arial"/>
                <a:cs typeface="Arial"/>
                <a:sym typeface="Arial"/>
              </a:rPr>
              <a:t>Parental difficulty in monitoring children’s use</a:t>
            </a:r>
            <a:endParaRPr dirty="0">
              <a:solidFill>
                <a:srgbClr val="000000"/>
              </a:solidFill>
              <a:latin typeface="Arial"/>
              <a:ea typeface="Arial"/>
              <a:cs typeface="Arial"/>
              <a:sym typeface="Arial"/>
            </a:endParaRPr>
          </a:p>
          <a:p>
            <a:pPr marL="457200" lvl="0" indent="-355600" algn="l" rtl="0">
              <a:lnSpc>
                <a:spcPct val="100000"/>
              </a:lnSpc>
              <a:spcBef>
                <a:spcPts val="1000"/>
              </a:spcBef>
              <a:spcAft>
                <a:spcPts val="0"/>
              </a:spcAft>
              <a:buClr>
                <a:srgbClr val="000000"/>
              </a:buClr>
              <a:buSzPts val="2000"/>
              <a:buFont typeface="Arial"/>
              <a:buChar char="●"/>
            </a:pPr>
            <a:r>
              <a:rPr lang="en" dirty="0">
                <a:solidFill>
                  <a:srgbClr val="000000"/>
                </a:solidFill>
                <a:latin typeface="Arial"/>
                <a:ea typeface="Arial"/>
                <a:cs typeface="Arial"/>
                <a:sym typeface="Arial"/>
              </a:rPr>
              <a:t>Stranger danger</a:t>
            </a:r>
            <a:endParaRPr dirty="0">
              <a:solidFill>
                <a:srgbClr val="000000"/>
              </a:solidFill>
              <a:latin typeface="Arial"/>
              <a:ea typeface="Arial"/>
              <a:cs typeface="Arial"/>
              <a:sym typeface="Arial"/>
            </a:endParaRPr>
          </a:p>
          <a:p>
            <a:pPr marL="457200" lvl="0" indent="-355600" algn="l" rtl="0">
              <a:lnSpc>
                <a:spcPct val="100000"/>
              </a:lnSpc>
              <a:spcBef>
                <a:spcPts val="1000"/>
              </a:spcBef>
              <a:spcAft>
                <a:spcPts val="0"/>
              </a:spcAft>
              <a:buClr>
                <a:srgbClr val="000000"/>
              </a:buClr>
              <a:buSzPts val="2000"/>
              <a:buFont typeface="Arial"/>
              <a:buChar char="●"/>
            </a:pPr>
            <a:r>
              <a:rPr lang="en" dirty="0">
                <a:solidFill>
                  <a:srgbClr val="000000"/>
                </a:solidFill>
                <a:latin typeface="Arial"/>
                <a:ea typeface="Arial"/>
                <a:cs typeface="Arial"/>
                <a:sym typeface="Arial"/>
              </a:rPr>
              <a:t>Time-wasting and taking time away from other activities</a:t>
            </a:r>
            <a:endParaRPr dirty="0">
              <a:solidFill>
                <a:srgbClr val="000000"/>
              </a:solidFill>
              <a:latin typeface="Arial"/>
              <a:ea typeface="Arial"/>
              <a:cs typeface="Arial"/>
              <a:sym typeface="Arial"/>
            </a:endParaRPr>
          </a:p>
          <a:p>
            <a:pPr marL="457200" lvl="0" indent="-355600" algn="l" rtl="0">
              <a:lnSpc>
                <a:spcPct val="100000"/>
              </a:lnSpc>
              <a:spcBef>
                <a:spcPts val="1000"/>
              </a:spcBef>
              <a:spcAft>
                <a:spcPts val="1000"/>
              </a:spcAft>
              <a:buClr>
                <a:srgbClr val="000000"/>
              </a:buClr>
              <a:buSzPts val="2000"/>
              <a:buFont typeface="Arial"/>
              <a:buChar char="●"/>
            </a:pPr>
            <a:r>
              <a:rPr lang="en" dirty="0">
                <a:solidFill>
                  <a:srgbClr val="000000"/>
                </a:solidFill>
                <a:latin typeface="Arial"/>
                <a:ea typeface="Arial"/>
                <a:cs typeface="Arial"/>
                <a:sym typeface="Arial"/>
              </a:rPr>
              <a:t>Negative effects of excessive screen use: on social skills development, on vision, and on children’s behaviors </a:t>
            </a:r>
            <a:endParaRPr dirty="0">
              <a:solidFill>
                <a:srgbClr val="000000"/>
              </a:solidFill>
              <a:latin typeface="Arial"/>
              <a:ea typeface="Arial"/>
              <a:cs typeface="Arial"/>
              <a:sym typeface="Arial"/>
            </a:endParaRPr>
          </a:p>
        </p:txBody>
      </p:sp>
      <p:sp>
        <p:nvSpPr>
          <p:cNvPr id="171" name="Google Shape;171;p32"/>
          <p:cNvSpPr txBox="1">
            <a:spLocks noGrp="1"/>
          </p:cNvSpPr>
          <p:nvPr>
            <p:ph type="title"/>
          </p:nvPr>
        </p:nvSpPr>
        <p:spPr>
          <a:xfrm>
            <a:off x="46095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a:latin typeface="Arial"/>
                <a:ea typeface="Arial"/>
                <a:cs typeface="Arial"/>
                <a:sym typeface="Arial"/>
              </a:rPr>
              <a:t>Common Concerns </a:t>
            </a:r>
            <a:endParaRPr sz="3600" b="1" dirty="0">
              <a:latin typeface="Arial"/>
              <a:ea typeface="Arial"/>
              <a:cs typeface="Arial"/>
              <a:sym typeface="Arial"/>
            </a:endParaRPr>
          </a:p>
          <a:p>
            <a:pPr marL="0" lvl="0" indent="0" algn="ctr" rtl="0">
              <a:spcBef>
                <a:spcPts val="0"/>
              </a:spcBef>
              <a:spcAft>
                <a:spcPts val="0"/>
              </a:spcAft>
              <a:buNone/>
            </a:pPr>
            <a:r>
              <a:rPr lang="en" sz="3600" b="1">
                <a:latin typeface="Arial"/>
                <a:ea typeface="Arial"/>
                <a:cs typeface="Arial"/>
                <a:sym typeface="Arial"/>
              </a:rPr>
              <a:t>from Parents</a:t>
            </a:r>
            <a:endParaRPr sz="3600" b="1" dirty="0">
              <a:latin typeface="Arial"/>
              <a:ea typeface="Arial"/>
              <a:cs typeface="Arial"/>
              <a:sym typeface="Arial"/>
            </a:endParaRPr>
          </a:p>
        </p:txBody>
      </p:sp>
      <p:pic>
        <p:nvPicPr>
          <p:cNvPr id="172" name="Google Shape;172;p32"/>
          <p:cNvPicPr preferRelativeResize="0"/>
          <p:nvPr/>
        </p:nvPicPr>
        <p:blipFill>
          <a:blip r:embed="rId3">
            <a:alphaModFix/>
          </a:blip>
          <a:stretch>
            <a:fillRect/>
          </a:stretch>
        </p:blipFill>
        <p:spPr>
          <a:xfrm>
            <a:off x="7343516" y="2037800"/>
            <a:ext cx="1049034" cy="1163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460950" y="718650"/>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b="1">
                <a:latin typeface="Arial"/>
                <a:ea typeface="Arial"/>
                <a:cs typeface="Arial"/>
                <a:sym typeface="Arial"/>
              </a:rPr>
              <a:t>Parental Concerns:</a:t>
            </a:r>
            <a:endParaRPr sz="3400" b="1" dirty="0">
              <a:latin typeface="Arial"/>
              <a:ea typeface="Arial"/>
              <a:cs typeface="Arial"/>
              <a:sym typeface="Arial"/>
            </a:endParaRPr>
          </a:p>
          <a:p>
            <a:pPr marL="0" lvl="0" indent="0" algn="ctr" rtl="0">
              <a:spcBef>
                <a:spcPts val="0"/>
              </a:spcBef>
              <a:spcAft>
                <a:spcPts val="0"/>
              </a:spcAft>
              <a:buNone/>
            </a:pPr>
            <a:r>
              <a:rPr lang="en" sz="3400" b="1">
                <a:latin typeface="Arial"/>
                <a:ea typeface="Arial"/>
                <a:cs typeface="Arial"/>
                <a:sym typeface="Arial"/>
              </a:rPr>
              <a:t>Another Example from the Interviews</a:t>
            </a:r>
            <a:endParaRPr sz="3400" b="1" dirty="0">
              <a:latin typeface="Arial"/>
              <a:ea typeface="Arial"/>
              <a:cs typeface="Arial"/>
              <a:sym typeface="Arial"/>
            </a:endParaRPr>
          </a:p>
        </p:txBody>
      </p:sp>
      <p:sp>
        <p:nvSpPr>
          <p:cNvPr id="197" name="Google Shape;197;p36"/>
          <p:cNvSpPr txBox="1">
            <a:spLocks noGrp="1"/>
          </p:cNvSpPr>
          <p:nvPr>
            <p:ph type="body" idx="1"/>
          </p:nvPr>
        </p:nvSpPr>
        <p:spPr>
          <a:xfrm>
            <a:off x="526100" y="1714950"/>
            <a:ext cx="8313000" cy="328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“You know, the scamming, the bringing in any viruses is a big one. We limit our searches. We do have firewalls up, and such. That's one. The other is predators. That's my huge [concern]...predators. That's why we're not [on] there yet. And then, their time they're devoting to it is another thing we have issues with sometimes. Because they are in the middle of something, and they don't want to just shut down there, and they've got to.” </a:t>
            </a: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0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   --MacKenzie, mother, son age 10, suburban</a:t>
            </a:r>
            <a:endParaRPr dirty="0">
              <a:solidFill>
                <a:srgbClr val="000000"/>
              </a:solidFill>
              <a:latin typeface="Arial"/>
              <a:ea typeface="Arial"/>
              <a:cs typeface="Arial"/>
              <a:sym typeface="Arial"/>
            </a:endParaRPr>
          </a:p>
          <a:p>
            <a:pPr marL="0" lvl="0" indent="0" algn="l" rtl="0">
              <a:lnSpc>
                <a:spcPct val="100000"/>
              </a:lnSpc>
              <a:spcBef>
                <a:spcPts val="0"/>
              </a:spcBef>
              <a:spcAft>
                <a:spcPts val="1600"/>
              </a:spcAft>
              <a:buNone/>
            </a:pPr>
            <a:endParaRPr dirty="0">
              <a:latin typeface="Arial"/>
              <a:ea typeface="Arial"/>
              <a:cs typeface="Arial"/>
              <a:sym typeface="Arial"/>
            </a:endParaRPr>
          </a:p>
        </p:txBody>
      </p:sp>
      <p:pic>
        <p:nvPicPr>
          <p:cNvPr id="198" name="Google Shape;198;p36"/>
          <p:cNvPicPr preferRelativeResize="0"/>
          <p:nvPr/>
        </p:nvPicPr>
        <p:blipFill>
          <a:blip r:embed="rId3">
            <a:alphaModFix/>
          </a:blip>
          <a:stretch>
            <a:fillRect/>
          </a:stretch>
        </p:blipFill>
        <p:spPr>
          <a:xfrm flipH="1">
            <a:off x="7959425" y="3767100"/>
            <a:ext cx="712875" cy="1020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a:spLocks noGrp="1"/>
          </p:cNvSpPr>
          <p:nvPr>
            <p:ph type="body" idx="1"/>
          </p:nvPr>
        </p:nvSpPr>
        <p:spPr>
          <a:xfrm>
            <a:off x="365150" y="1891375"/>
            <a:ext cx="5409000" cy="3058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dirty="0">
                <a:solidFill>
                  <a:srgbClr val="000000"/>
                </a:solidFill>
                <a:latin typeface="Arial"/>
                <a:ea typeface="Arial"/>
                <a:cs typeface="Arial"/>
                <a:sym typeface="Arial"/>
              </a:rPr>
              <a:t>“David Brooks wrote about this in the </a:t>
            </a:r>
            <a:r>
              <a:rPr lang="en" sz="1600" i="1" dirty="0">
                <a:solidFill>
                  <a:srgbClr val="000000"/>
                </a:solidFill>
                <a:latin typeface="Arial"/>
                <a:ea typeface="Arial"/>
                <a:cs typeface="Arial"/>
                <a:sym typeface="Arial"/>
              </a:rPr>
              <a:t>New York Times</a:t>
            </a:r>
            <a:r>
              <a:rPr lang="en" sz="1600" dirty="0">
                <a:solidFill>
                  <a:srgbClr val="000000"/>
                </a:solidFill>
                <a:latin typeface="Arial"/>
                <a:ea typeface="Arial"/>
                <a:cs typeface="Arial"/>
                <a:sym typeface="Arial"/>
              </a:rPr>
              <a:t> about two years ago. We are losing the ability just to sit and be with another human being….  So my son will wanna go over to that person's house and play, and they'll play for like three, four hours, this one, stupid game. But there's no interaction. There's no ability to empathize.” </a:t>
            </a:r>
            <a:endParaRPr sz="1600" dirty="0">
              <a:solidFill>
                <a:srgbClr val="000000"/>
              </a:solidFill>
              <a:latin typeface="Arial"/>
              <a:ea typeface="Arial"/>
              <a:cs typeface="Arial"/>
              <a:sym typeface="Arial"/>
            </a:endParaRPr>
          </a:p>
          <a:p>
            <a:pPr marL="0" lvl="0" indent="0" algn="l" rtl="0">
              <a:lnSpc>
                <a:spcPct val="100000"/>
              </a:lnSpc>
              <a:spcBef>
                <a:spcPts val="1600"/>
              </a:spcBef>
              <a:spcAft>
                <a:spcPts val="0"/>
              </a:spcAft>
              <a:buNone/>
            </a:pPr>
            <a:r>
              <a:rPr lang="en" sz="1600" dirty="0">
                <a:solidFill>
                  <a:srgbClr val="000000"/>
                </a:solidFill>
                <a:latin typeface="Arial"/>
                <a:ea typeface="Arial"/>
                <a:cs typeface="Arial"/>
                <a:sym typeface="Arial"/>
              </a:rPr>
              <a:t>   --Tyler, father, African American, urban,  </a:t>
            </a:r>
            <a:endParaRPr sz="1600" dirty="0">
              <a:solidFill>
                <a:srgbClr val="000000"/>
              </a:solidFill>
              <a:latin typeface="Arial"/>
              <a:ea typeface="Arial"/>
              <a:cs typeface="Arial"/>
              <a:sym typeface="Arial"/>
            </a:endParaRPr>
          </a:p>
          <a:p>
            <a:pPr marL="0" lvl="0" indent="0" algn="l" rtl="0">
              <a:lnSpc>
                <a:spcPct val="100000"/>
              </a:lnSpc>
              <a:spcBef>
                <a:spcPts val="1600"/>
              </a:spcBef>
              <a:spcAft>
                <a:spcPts val="1600"/>
              </a:spcAft>
              <a:buNone/>
            </a:pPr>
            <a:endParaRPr dirty="0">
              <a:solidFill>
                <a:srgbClr val="000000"/>
              </a:solidFill>
              <a:latin typeface="Arial"/>
              <a:ea typeface="Arial"/>
              <a:cs typeface="Arial"/>
              <a:sym typeface="Arial"/>
            </a:endParaRPr>
          </a:p>
        </p:txBody>
      </p:sp>
      <p:sp>
        <p:nvSpPr>
          <p:cNvPr id="204" name="Google Shape;204;p37"/>
          <p:cNvSpPr txBox="1">
            <a:spLocks noGrp="1"/>
          </p:cNvSpPr>
          <p:nvPr>
            <p:ph type="title"/>
          </p:nvPr>
        </p:nvSpPr>
        <p:spPr>
          <a:xfrm>
            <a:off x="365150" y="387175"/>
            <a:ext cx="8472300" cy="104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900" b="1">
                <a:latin typeface="Arial"/>
                <a:ea typeface="Arial"/>
                <a:cs typeface="Arial"/>
                <a:sym typeface="Arial"/>
              </a:rPr>
              <a:t>Another Example from the Research:</a:t>
            </a:r>
            <a:endParaRPr sz="2900" b="1" dirty="0">
              <a:latin typeface="Arial"/>
              <a:ea typeface="Arial"/>
              <a:cs typeface="Arial"/>
              <a:sym typeface="Arial"/>
            </a:endParaRPr>
          </a:p>
          <a:p>
            <a:pPr marL="0" lvl="0" indent="0" algn="ctr" rtl="0">
              <a:spcBef>
                <a:spcPts val="0"/>
              </a:spcBef>
              <a:spcAft>
                <a:spcPts val="0"/>
              </a:spcAft>
              <a:buNone/>
            </a:pPr>
            <a:r>
              <a:rPr lang="en" sz="2900" b="1">
                <a:latin typeface="Arial"/>
                <a:ea typeface="Arial"/>
                <a:cs typeface="Arial"/>
                <a:sym typeface="Arial"/>
              </a:rPr>
              <a:t>What Parents Say about Children’s Media Use</a:t>
            </a:r>
            <a:endParaRPr sz="2900" b="1" dirty="0">
              <a:latin typeface="Arial"/>
              <a:ea typeface="Arial"/>
              <a:cs typeface="Arial"/>
              <a:sym typeface="Arial"/>
            </a:endParaRPr>
          </a:p>
        </p:txBody>
      </p:sp>
      <p:pic>
        <p:nvPicPr>
          <p:cNvPr id="205" name="Google Shape;205;p37"/>
          <p:cNvPicPr preferRelativeResize="0"/>
          <p:nvPr/>
        </p:nvPicPr>
        <p:blipFill rotWithShape="1">
          <a:blip r:embed="rId3">
            <a:alphaModFix/>
          </a:blip>
          <a:srcRect l="7876" t="9403"/>
          <a:stretch/>
        </p:blipFill>
        <p:spPr>
          <a:xfrm>
            <a:off x="5906850" y="2327600"/>
            <a:ext cx="2930676" cy="1987750"/>
          </a:xfrm>
          <a:prstGeom prst="rect">
            <a:avLst/>
          </a:prstGeom>
          <a:noFill/>
          <a:ln w="38100" cap="flat" cmpd="sng">
            <a:solidFill>
              <a:srgbClr val="000000"/>
            </a:solidFill>
            <a:prstDash val="solid"/>
            <a:round/>
            <a:headEnd type="none" w="sm" len="sm"/>
            <a:tailEnd type="none" w="sm" len="sm"/>
          </a:ln>
        </p:spPr>
      </p:pic>
      <p:sp>
        <p:nvSpPr>
          <p:cNvPr id="206" name="Google Shape;206;p37"/>
          <p:cNvSpPr txBox="1"/>
          <p:nvPr/>
        </p:nvSpPr>
        <p:spPr>
          <a:xfrm>
            <a:off x="5983050" y="4450900"/>
            <a:ext cx="3003000"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“Abandoned Laptops at a Sleepover,” by Denise Agosto. Used with permission.</a:t>
            </a:r>
            <a:endParaRPr sz="10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TotalTime>
  <Words>3721</Words>
  <Application>Microsoft Office PowerPoint</Application>
  <PresentationFormat>On-screen Show (16:9)</PresentationFormat>
  <Paragraphs>160</Paragraphs>
  <Slides>18</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Roboto</vt:lpstr>
      <vt:lpstr>Arial</vt:lpstr>
      <vt:lpstr>Simple Light</vt:lpstr>
      <vt:lpstr>Material</vt:lpstr>
      <vt:lpstr>Navigating Screens: Advising Parents about Child Media Use</vt:lpstr>
      <vt:lpstr>A Bit of Background:  The Navigating Screens Project</vt:lpstr>
      <vt:lpstr>Tutorial 1:  Flipping the Script:  Changing the Narrative  About Children &amp; Media</vt:lpstr>
      <vt:lpstr>Flipping the Script: Role and Purpose  </vt:lpstr>
      <vt:lpstr>Why is this topic important?</vt:lpstr>
      <vt:lpstr>Key Definitions</vt:lpstr>
      <vt:lpstr>Common Concerns  from Parents</vt:lpstr>
      <vt:lpstr>Parental Concerns: Another Example from the Interviews</vt:lpstr>
      <vt:lpstr>Another Example from the Research: What Parents Say about Children’s Media Use</vt:lpstr>
      <vt:lpstr>Common Generalization #1</vt:lpstr>
      <vt:lpstr>Common Generalization #2</vt:lpstr>
      <vt:lpstr>Common Generalization #3</vt:lpstr>
      <vt:lpstr>Common Generalization #4</vt:lpstr>
      <vt:lpstr>Common Generalization #5</vt:lpstr>
      <vt:lpstr>American Academy of Pediatrics (AAP) Guidelines -- A Bit of History</vt:lpstr>
      <vt:lpstr>The American Academy of Pediatrics (AAP) 2016 Guidelines</vt:lpstr>
      <vt:lpstr>The American Academy of Pediatrics (AAP) Guidelines: The 2x2 Rule Lives On</vt:lpstr>
      <vt:lpstr>Questions to Consider 1. As librarians, how can we “flip the script” for each of these media generalizations and concerns, helping parents think about children and media in more balanced ways?   2. How can we help parents understand that one-size-fits-all solutions don’t work, and that there is no one “best way” to guide children’s media use?  3. How can we best support parents in their efforts to guide their children’s media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Flipping the Script:  Changing the Narrative  About Children &amp; Media</dc:title>
  <dc:creator>dagos</dc:creator>
  <cp:lastModifiedBy>dagosto1@outlook.com</cp:lastModifiedBy>
  <cp:revision>67</cp:revision>
  <dcterms:modified xsi:type="dcterms:W3CDTF">2020-05-13T20:14:39Z</dcterms:modified>
</cp:coreProperties>
</file>