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603" r:id="rId1"/>
  </p:sldMasterIdLst>
  <p:notesMasterIdLst>
    <p:notesMasterId r:id="rId36"/>
  </p:notesMasterIdLst>
  <p:sldIdLst>
    <p:sldId id="429" r:id="rId2"/>
    <p:sldId id="393" r:id="rId3"/>
    <p:sldId id="448" r:id="rId4"/>
    <p:sldId id="430" r:id="rId5"/>
    <p:sldId id="432" r:id="rId6"/>
    <p:sldId id="400" r:id="rId7"/>
    <p:sldId id="389" r:id="rId8"/>
    <p:sldId id="857" r:id="rId9"/>
    <p:sldId id="858" r:id="rId10"/>
    <p:sldId id="859" r:id="rId11"/>
    <p:sldId id="860" r:id="rId12"/>
    <p:sldId id="861" r:id="rId13"/>
    <p:sldId id="862" r:id="rId14"/>
    <p:sldId id="863" r:id="rId15"/>
    <p:sldId id="418" r:id="rId16"/>
    <p:sldId id="864" r:id="rId17"/>
    <p:sldId id="828" r:id="rId18"/>
    <p:sldId id="831" r:id="rId19"/>
    <p:sldId id="816" r:id="rId20"/>
    <p:sldId id="849" r:id="rId21"/>
    <p:sldId id="850" r:id="rId22"/>
    <p:sldId id="841" r:id="rId23"/>
    <p:sldId id="842" r:id="rId24"/>
    <p:sldId id="851" r:id="rId25"/>
    <p:sldId id="843" r:id="rId26"/>
    <p:sldId id="844" r:id="rId27"/>
    <p:sldId id="845" r:id="rId28"/>
    <p:sldId id="852" r:id="rId29"/>
    <p:sldId id="854" r:id="rId30"/>
    <p:sldId id="855" r:id="rId31"/>
    <p:sldId id="856" r:id="rId32"/>
    <p:sldId id="847" r:id="rId33"/>
    <p:sldId id="439" r:id="rId34"/>
    <p:sldId id="605"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509"/>
    <a:srgbClr val="09A8A7"/>
    <a:srgbClr val="00CEC8"/>
    <a:srgbClr val="E9A818"/>
    <a:srgbClr val="DEB320"/>
    <a:srgbClr val="CEAC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20" autoAdjust="0"/>
    <p:restoredTop sz="85918" autoAdjust="0"/>
  </p:normalViewPr>
  <p:slideViewPr>
    <p:cSldViewPr snapToGrid="0" snapToObjects="1">
      <p:cViewPr varScale="1">
        <p:scale>
          <a:sx n="145" d="100"/>
          <a:sy n="145" d="100"/>
        </p:scale>
        <p:origin x="1432"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7" d="100"/>
        <a:sy n="167" d="100"/>
      </p:scale>
      <p:origin x="0" y="44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57C8F-00C3-EA4F-A439-C9CCC1EA845C}" type="datetimeFigureOut">
              <a:rPr lang="en-US" smtClean="0"/>
              <a:t>4/16/20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18C0AA-ABF3-F641-9A98-0E4781FBC59F}" type="slidenum">
              <a:rPr lang="en-US" smtClean="0"/>
              <a:t>‹#›</a:t>
            </a:fld>
            <a:endParaRPr lang="en-US"/>
          </a:p>
        </p:txBody>
      </p:sp>
    </p:spTree>
    <p:extLst>
      <p:ext uri="{BB962C8B-B14F-4D97-AF65-F5344CB8AC3E}">
        <p14:creationId xmlns:p14="http://schemas.microsoft.com/office/powerpoint/2010/main" val="26504964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18C0AA-ABF3-F641-9A98-0E4781FBC59F}" type="slidenum">
              <a:rPr lang="en-US" smtClean="0"/>
              <a:t>1</a:t>
            </a:fld>
            <a:endParaRPr lang="en-US"/>
          </a:p>
        </p:txBody>
      </p:sp>
    </p:spTree>
    <p:extLst>
      <p:ext uri="{BB962C8B-B14F-4D97-AF65-F5344CB8AC3E}">
        <p14:creationId xmlns:p14="http://schemas.microsoft.com/office/powerpoint/2010/main" val="54717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8C0AA-ABF3-F641-9A98-0E4781FBC59F}" type="slidenum">
              <a:rPr lang="en-US" smtClean="0"/>
              <a:t>5</a:t>
            </a:fld>
            <a:endParaRPr lang="en-US"/>
          </a:p>
        </p:txBody>
      </p:sp>
    </p:spTree>
    <p:extLst>
      <p:ext uri="{BB962C8B-B14F-4D97-AF65-F5344CB8AC3E}">
        <p14:creationId xmlns:p14="http://schemas.microsoft.com/office/powerpoint/2010/main" val="363753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8C0AA-ABF3-F641-9A98-0E4781FBC59F}" type="slidenum">
              <a:rPr lang="en-US" smtClean="0"/>
              <a:t>16</a:t>
            </a:fld>
            <a:endParaRPr lang="en-US"/>
          </a:p>
        </p:txBody>
      </p:sp>
    </p:spTree>
    <p:extLst>
      <p:ext uri="{BB962C8B-B14F-4D97-AF65-F5344CB8AC3E}">
        <p14:creationId xmlns:p14="http://schemas.microsoft.com/office/powerpoint/2010/main" val="1931031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948525"/>
            <a:ext cx="6400800" cy="914400"/>
          </a:xfrm>
        </p:spPr>
        <p:txBody>
          <a:bodyPr>
            <a:noAutofit/>
          </a:bodyPr>
          <a:lstStyle>
            <a:lvl1pPr marL="0" indent="0" algn="ctr">
              <a:buNone/>
              <a:defRPr sz="3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t>
            </a:r>
            <a:r>
              <a:rPr lang="en-US" dirty="0" err="1"/>
              <a:t>Carfax</a:t>
            </a:r>
            <a:r>
              <a:rPr lang="en-US" dirty="0"/>
              <a:t> for…Insurance”</a:t>
            </a:r>
          </a:p>
          <a:p>
            <a:r>
              <a:rPr lang="en-US" dirty="0"/>
              <a:t>                         Forbes</a:t>
            </a:r>
          </a:p>
        </p:txBody>
      </p:sp>
      <p:sp>
        <p:nvSpPr>
          <p:cNvPr id="8" name="Slide Number Placeholder 7"/>
          <p:cNvSpPr>
            <a:spLocks noGrp="1"/>
          </p:cNvSpPr>
          <p:nvPr>
            <p:ph type="sldNum" sz="quarter" idx="11"/>
          </p:nvPr>
        </p:nvSpPr>
        <p:spPr/>
        <p:txBody>
          <a:bodyPr/>
          <a:lstStyle/>
          <a:p>
            <a:fld id="{651FC063-5EA9-49AF-AFAF-D68C9E82B23B}" type="slidenum">
              <a:rPr lang="en-US" smtClean="0"/>
              <a:pPr/>
              <a:t>‹#›</a:t>
            </a:fld>
            <a:endParaRPr lang="en-US"/>
          </a:p>
        </p:txBody>
      </p:sp>
      <p:sp>
        <p:nvSpPr>
          <p:cNvPr id="12" name="Footer Placeholder 4"/>
          <p:cNvSpPr>
            <a:spLocks noGrp="1"/>
          </p:cNvSpPr>
          <p:nvPr>
            <p:ph type="ftr" sz="quarter" idx="12"/>
          </p:nvPr>
        </p:nvSpPr>
        <p:spPr>
          <a:xfrm>
            <a:off x="659166" y="4767263"/>
            <a:ext cx="2847975" cy="273844"/>
          </a:xfrm>
          <a:prstGeom prst="rect">
            <a:avLst/>
          </a:prstGeom>
        </p:spPr>
        <p:txBody>
          <a:bodyPr/>
          <a:lstStyle/>
          <a:p>
            <a:endParaRPr lang="en-US"/>
          </a:p>
        </p:txBody>
      </p:sp>
      <p:pic>
        <p:nvPicPr>
          <p:cNvPr id="4" name="Picture 3" descr="vc_logo_print_large_nota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3556" y="835716"/>
            <a:ext cx="6729984" cy="2014728"/>
          </a:xfrm>
          <a:prstGeom prst="rect">
            <a:avLst/>
          </a:prstGeom>
        </p:spPr>
      </p:pic>
      <p:sp>
        <p:nvSpPr>
          <p:cNvPr id="6" name="Subtitle 2"/>
          <p:cNvSpPr txBox="1">
            <a:spLocks/>
          </p:cNvSpPr>
          <p:nvPr userDrawn="1"/>
        </p:nvSpPr>
        <p:spPr>
          <a:xfrm>
            <a:off x="1375170" y="3973169"/>
            <a:ext cx="6400800" cy="53157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baseline="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59166" y="4767263"/>
            <a:ext cx="2847975"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50FFEE-1F9E-3645-ABF9-81A7B01946C8}" type="slidenum">
              <a:rPr lang="en-US" smtClean="0"/>
              <a:t>‹#›</a:t>
            </a:fld>
            <a:endParaRPr lang="en-US"/>
          </a:p>
        </p:txBody>
      </p:sp>
      <p:sp>
        <p:nvSpPr>
          <p:cNvPr id="7" name="Rectangle 6"/>
          <p:cNvSpPr/>
          <p:nvPr userDrawn="1"/>
        </p:nvSpPr>
        <p:spPr>
          <a:xfrm>
            <a:off x="457200" y="4845853"/>
            <a:ext cx="1295547" cy="246221"/>
          </a:xfrm>
          <a:prstGeom prst="rect">
            <a:avLst/>
          </a:prstGeom>
        </p:spPr>
        <p:txBody>
          <a:bodyPr wrap="none">
            <a:spAutoFit/>
          </a:bodyPr>
          <a:lstStyle/>
          <a:p>
            <a:r>
              <a:rPr lang="en-US" sz="1000" dirty="0">
                <a:solidFill>
                  <a:srgbClr val="7F7F7F"/>
                </a:solidFill>
              </a:rPr>
              <a:t>© </a:t>
            </a:r>
            <a:r>
              <a:rPr lang="en-US" sz="1000" dirty="0" err="1">
                <a:solidFill>
                  <a:srgbClr val="7F7F7F"/>
                </a:solidFill>
              </a:rPr>
              <a:t>ValChoice</a:t>
            </a:r>
            <a:r>
              <a:rPr lang="en-US" sz="1000" dirty="0">
                <a:solidFill>
                  <a:srgbClr val="7F7F7F"/>
                </a:solidFill>
              </a:rPr>
              <a:t> 2020</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59166" y="4767263"/>
            <a:ext cx="2847975"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50FFEE-1F9E-3645-ABF9-81A7B01946C8}" type="slidenum">
              <a:rPr lang="en-US" smtClean="0"/>
              <a:t>‹#›</a:t>
            </a:fld>
            <a:endParaRPr lang="en-US"/>
          </a:p>
        </p:txBody>
      </p:sp>
      <p:sp>
        <p:nvSpPr>
          <p:cNvPr id="7" name="Rectangle 6"/>
          <p:cNvSpPr/>
          <p:nvPr userDrawn="1"/>
        </p:nvSpPr>
        <p:spPr>
          <a:xfrm>
            <a:off x="457200" y="4845853"/>
            <a:ext cx="1295547" cy="246221"/>
          </a:xfrm>
          <a:prstGeom prst="rect">
            <a:avLst/>
          </a:prstGeom>
        </p:spPr>
        <p:txBody>
          <a:bodyPr wrap="none">
            <a:spAutoFit/>
          </a:bodyPr>
          <a:lstStyle/>
          <a:p>
            <a:r>
              <a:rPr lang="en-US" sz="1000" dirty="0">
                <a:solidFill>
                  <a:srgbClr val="7F7F7F"/>
                </a:solidFill>
              </a:rPr>
              <a:t>© </a:t>
            </a:r>
            <a:r>
              <a:rPr lang="en-US" sz="1000" dirty="0" err="1">
                <a:solidFill>
                  <a:srgbClr val="7F7F7F"/>
                </a:solidFill>
              </a:rPr>
              <a:t>ValChoice</a:t>
            </a:r>
            <a:r>
              <a:rPr lang="en-US" sz="1000" dirty="0">
                <a:solidFill>
                  <a:srgbClr val="7F7F7F"/>
                </a:solidFill>
              </a:rPr>
              <a:t> 2020</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558588"/>
            <a:ext cx="7772400" cy="800100"/>
          </a:xfrm>
        </p:spPr>
        <p:txBody>
          <a:bodyPr anchor="b">
            <a:noAutofit/>
          </a:bodyPr>
          <a:lstStyle>
            <a:lvl1pPr marL="0" indent="0">
              <a:buNone/>
              <a:defRPr sz="36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Slide Number Placeholder 7"/>
          <p:cNvSpPr>
            <a:spLocks noGrp="1"/>
          </p:cNvSpPr>
          <p:nvPr>
            <p:ph type="sldNum" sz="quarter" idx="11"/>
          </p:nvPr>
        </p:nvSpPr>
        <p:spPr/>
        <p:txBody>
          <a:bodyPr/>
          <a:lstStyle/>
          <a:p>
            <a:fld id="{D7E63A33-8271-4DD0-9C48-789913D7C115}" type="slidenum">
              <a:rPr lang="en-US" smtClean="0"/>
              <a:pPr/>
              <a:t>‹#›</a:t>
            </a:fld>
            <a:endParaRPr lang="en-US"/>
          </a:p>
        </p:txBody>
      </p:sp>
      <p:sp>
        <p:nvSpPr>
          <p:cNvPr id="10" name="Date Placeholder 2"/>
          <p:cNvSpPr>
            <a:spLocks noGrp="1"/>
          </p:cNvSpPr>
          <p:nvPr>
            <p:ph type="dt" sz="half" idx="10"/>
          </p:nvPr>
        </p:nvSpPr>
        <p:spPr>
          <a:xfrm>
            <a:off x="7573222" y="4964292"/>
            <a:ext cx="1173747" cy="240506"/>
          </a:xfrm>
          <a:prstGeom prst="rect">
            <a:avLst/>
          </a:prstGeom>
        </p:spPr>
        <p:txBody>
          <a:bodyPr/>
          <a:lstStyle>
            <a:lvl1pPr algn="r">
              <a:defRPr sz="1050"/>
            </a:lvl1pPr>
          </a:lstStyle>
          <a:p>
            <a:fld id="{4534B474-CE6C-6B41-8F9A-725DD348A115}" type="datetimeFigureOut">
              <a:rPr lang="en-US" smtClean="0"/>
              <a:pPr/>
              <a:t>4/16/20</a:t>
            </a:fld>
            <a:endParaRPr lang="en-US" dirty="0"/>
          </a:p>
        </p:txBody>
      </p:sp>
      <p:pic>
        <p:nvPicPr>
          <p:cNvPr id="2" name="Picture 1" descr="valchoice-logo-10-2016-we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0150" y="1377873"/>
            <a:ext cx="6236196" cy="2182669"/>
          </a:xfrm>
          <a:prstGeom prst="rect">
            <a:avLst/>
          </a:prstGeom>
        </p:spPr>
      </p:pic>
    </p:spTree>
    <p:extLst>
      <p:ext uri="{BB962C8B-B14F-4D97-AF65-F5344CB8AC3E}">
        <p14:creationId xmlns:p14="http://schemas.microsoft.com/office/powerpoint/2010/main" val="3483117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descr="supa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Picture Placeholder 11"/>
          <p:cNvSpPr>
            <a:spLocks noGrp="1"/>
          </p:cNvSpPr>
          <p:nvPr>
            <p:ph type="pic" sz="quarter" idx="14"/>
          </p:nvPr>
        </p:nvSpPr>
        <p:spPr>
          <a:xfrm>
            <a:off x="0" y="0"/>
            <a:ext cx="5486400" cy="5143500"/>
          </a:xfrm>
        </p:spPr>
        <p:txBody>
          <a:bodyPr/>
          <a:lstStyle/>
          <a:p>
            <a:endParaRPr lang="en-US"/>
          </a:p>
        </p:txBody>
      </p:sp>
      <p:sp>
        <p:nvSpPr>
          <p:cNvPr id="2" name="Footer Placeholder 1"/>
          <p:cNvSpPr>
            <a:spLocks noGrp="1"/>
          </p:cNvSpPr>
          <p:nvPr>
            <p:ph type="ftr" sz="quarter" idx="15"/>
          </p:nvPr>
        </p:nvSpPr>
        <p:spPr/>
        <p:txBody>
          <a:bodyPr/>
          <a:lstStyle/>
          <a:p>
            <a:r>
              <a:rPr lang="en-JM"/>
              <a:t>UNDER EMBARGO UNTIL JAN. 26, 2016</a:t>
            </a:r>
            <a:endParaRPr lang="en-JM" dirty="0"/>
          </a:p>
        </p:txBody>
      </p:sp>
      <p:sp>
        <p:nvSpPr>
          <p:cNvPr id="3" name="Slide Number Placeholder 2"/>
          <p:cNvSpPr>
            <a:spLocks noGrp="1"/>
          </p:cNvSpPr>
          <p:nvPr>
            <p:ph type="sldNum" sz="quarter" idx="16"/>
          </p:nvPr>
        </p:nvSpPr>
        <p:spPr/>
        <p:txBody>
          <a:bodyPr/>
          <a:lstStyle/>
          <a:p>
            <a:fld id="{857B18ED-D931-45F4-8873-1BEDAB4DC03E}" type="slidenum">
              <a:rPr lang="en-JM" smtClean="0"/>
              <a:pPr/>
              <a:t>‹#›</a:t>
            </a:fld>
            <a:endParaRPr lang="en-JM" dirty="0"/>
          </a:p>
        </p:txBody>
      </p:sp>
    </p:spTree>
    <p:extLst>
      <p:ext uri="{BB962C8B-B14F-4D97-AF65-F5344CB8AC3E}">
        <p14:creationId xmlns:p14="http://schemas.microsoft.com/office/powerpoint/2010/main" val="259161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6" name="Text Placeholder 17"/>
          <p:cNvSpPr>
            <a:spLocks noGrp="1"/>
          </p:cNvSpPr>
          <p:nvPr>
            <p:ph type="body" sz="quarter" idx="23"/>
          </p:nvPr>
        </p:nvSpPr>
        <p:spPr>
          <a:xfrm>
            <a:off x="2057400" y="800100"/>
            <a:ext cx="5029200" cy="323850"/>
          </a:xfrm>
        </p:spPr>
        <p:txBody>
          <a:bodyPr>
            <a:noAutofit/>
          </a:bodyPr>
          <a:lstStyle>
            <a:lvl1pPr marL="0" indent="0" algn="ctr">
              <a:buFontTx/>
              <a:buNone/>
              <a:defRPr sz="1050">
                <a:solidFill>
                  <a:srgbClr val="0070C0"/>
                </a:solidFill>
                <a:latin typeface="Mission Gothic Regular" pitchFamily="50"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Footer Placeholder 6"/>
          <p:cNvSpPr>
            <a:spLocks noGrp="1"/>
          </p:cNvSpPr>
          <p:nvPr>
            <p:ph type="ftr" sz="quarter" idx="24"/>
          </p:nvPr>
        </p:nvSpPr>
        <p:spPr/>
        <p:txBody>
          <a:bodyPr/>
          <a:lstStyle/>
          <a:p>
            <a:r>
              <a:rPr lang="en-JM"/>
              <a:t>UNDER EMBARGO UNTIL JAN. 26, 2016</a:t>
            </a:r>
            <a:endParaRPr lang="en-JM" dirty="0"/>
          </a:p>
        </p:txBody>
      </p:sp>
      <p:sp>
        <p:nvSpPr>
          <p:cNvPr id="8" name="Slide Number Placeholder 7"/>
          <p:cNvSpPr>
            <a:spLocks noGrp="1"/>
          </p:cNvSpPr>
          <p:nvPr>
            <p:ph type="sldNum" sz="quarter" idx="25"/>
          </p:nvPr>
        </p:nvSpPr>
        <p:spPr/>
        <p:txBody>
          <a:bodyPr/>
          <a:lstStyle/>
          <a:p>
            <a:fld id="{857B18ED-D931-45F4-8873-1BEDAB4DC03E}" type="slidenum">
              <a:rPr lang="en-JM" smtClean="0"/>
              <a:pPr/>
              <a:t>‹#›</a:t>
            </a:fld>
            <a:endParaRPr lang="en-JM" dirty="0"/>
          </a:p>
        </p:txBody>
      </p:sp>
    </p:spTree>
    <p:extLst>
      <p:ext uri="{BB962C8B-B14F-4D97-AF65-F5344CB8AC3E}">
        <p14:creationId xmlns:p14="http://schemas.microsoft.com/office/powerpoint/2010/main" val="2727089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alf Page Image Layout">
    <p:spTree>
      <p:nvGrpSpPr>
        <p:cNvPr id="1" name=""/>
        <p:cNvGrpSpPr/>
        <p:nvPr/>
      </p:nvGrpSpPr>
      <p:grpSpPr>
        <a:xfrm>
          <a:off x="0" y="0"/>
          <a:ext cx="0" cy="0"/>
          <a:chOff x="0" y="0"/>
          <a:chExt cx="0" cy="0"/>
        </a:xfrm>
      </p:grpSpPr>
      <p:sp>
        <p:nvSpPr>
          <p:cNvPr id="2" name="Title 1"/>
          <p:cNvSpPr>
            <a:spLocks noGrp="1"/>
          </p:cNvSpPr>
          <p:nvPr>
            <p:ph type="title"/>
          </p:nvPr>
        </p:nvSpPr>
        <p:spPr>
          <a:xfrm>
            <a:off x="5029200" y="438150"/>
            <a:ext cx="3810000" cy="857250"/>
          </a:xfrm>
        </p:spPr>
        <p:txBody>
          <a:bodyPr>
            <a:noAutofit/>
          </a:bodyPr>
          <a:lstStyle>
            <a:lvl1pPr algn="l">
              <a:defRPr sz="2000"/>
            </a:lvl1pPr>
          </a:lstStyle>
          <a:p>
            <a:r>
              <a:rPr lang="en-US" dirty="0"/>
              <a:t>Click to edit Master title style</a:t>
            </a:r>
            <a:endParaRPr lang="en-JM" dirty="0"/>
          </a:p>
        </p:txBody>
      </p:sp>
      <p:sp>
        <p:nvSpPr>
          <p:cNvPr id="4" name="Date Placeholder 3"/>
          <p:cNvSpPr>
            <a:spLocks noGrp="1"/>
          </p:cNvSpPr>
          <p:nvPr>
            <p:ph type="dt" sz="half" idx="10"/>
          </p:nvPr>
        </p:nvSpPr>
        <p:spPr>
          <a:xfrm>
            <a:off x="6705600" y="133350"/>
            <a:ext cx="2133600" cy="273844"/>
          </a:xfrm>
          <a:prstGeom prst="rect">
            <a:avLst/>
          </a:prstGeom>
        </p:spPr>
        <p:txBody>
          <a:bodyPr/>
          <a:lstStyle/>
          <a:p>
            <a:endParaRPr lang="en-JM"/>
          </a:p>
        </p:txBody>
      </p:sp>
      <p:sp>
        <p:nvSpPr>
          <p:cNvPr id="5" name="Footer Placeholder 4"/>
          <p:cNvSpPr>
            <a:spLocks noGrp="1"/>
          </p:cNvSpPr>
          <p:nvPr>
            <p:ph type="ftr" sz="quarter" idx="11"/>
          </p:nvPr>
        </p:nvSpPr>
        <p:spPr/>
        <p:txBody>
          <a:bodyPr/>
          <a:lstStyle/>
          <a:p>
            <a:r>
              <a:rPr lang="en-JM"/>
              <a:t>UNDER EMBARGO UNTIL JAN. 26, 2016</a:t>
            </a:r>
          </a:p>
        </p:txBody>
      </p:sp>
      <p:sp>
        <p:nvSpPr>
          <p:cNvPr id="6" name="Slide Number Placeholder 5"/>
          <p:cNvSpPr>
            <a:spLocks noGrp="1"/>
          </p:cNvSpPr>
          <p:nvPr>
            <p:ph type="sldNum" sz="quarter" idx="12"/>
          </p:nvPr>
        </p:nvSpPr>
        <p:spPr/>
        <p:txBody>
          <a:bodyPr/>
          <a:lstStyle/>
          <a:p>
            <a:fld id="{857B18ED-D931-45F4-8873-1BEDAB4DC03E}" type="slidenum">
              <a:rPr lang="en-JM" smtClean="0"/>
              <a:t>‹#›</a:t>
            </a:fld>
            <a:endParaRPr lang="en-JM"/>
          </a:p>
        </p:txBody>
      </p:sp>
      <p:sp>
        <p:nvSpPr>
          <p:cNvPr id="8" name="Picture Placeholder 7"/>
          <p:cNvSpPr>
            <a:spLocks noGrp="1"/>
          </p:cNvSpPr>
          <p:nvPr>
            <p:ph type="pic" sz="quarter" idx="13"/>
          </p:nvPr>
        </p:nvSpPr>
        <p:spPr>
          <a:xfrm>
            <a:off x="0" y="0"/>
            <a:ext cx="4572000" cy="5143500"/>
          </a:xfrm>
        </p:spPr>
        <p:txBody>
          <a:bodyPr/>
          <a:lstStyle/>
          <a:p>
            <a:endParaRPr lang="en-JM"/>
          </a:p>
        </p:txBody>
      </p:sp>
      <p:sp>
        <p:nvSpPr>
          <p:cNvPr id="18" name="Text Placeholder 17"/>
          <p:cNvSpPr>
            <a:spLocks noGrp="1"/>
          </p:cNvSpPr>
          <p:nvPr>
            <p:ph type="body" sz="quarter" idx="15"/>
          </p:nvPr>
        </p:nvSpPr>
        <p:spPr>
          <a:xfrm>
            <a:off x="5029200" y="2038350"/>
            <a:ext cx="3505200" cy="990600"/>
          </a:xfrm>
        </p:spPr>
        <p:txBody>
          <a:bodyPr>
            <a:noAutofit/>
          </a:bodyPr>
          <a:lstStyle>
            <a:lvl1pPr marL="0" indent="0">
              <a:buFontTx/>
              <a:buNone/>
              <a:defRPr sz="1000">
                <a:solidFill>
                  <a:schemeClr val="bg1">
                    <a:lumMod val="65000"/>
                  </a:schemeClr>
                </a:solidFill>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20" name="Content Placeholder 19"/>
          <p:cNvSpPr>
            <a:spLocks noGrp="1"/>
          </p:cNvSpPr>
          <p:nvPr>
            <p:ph sz="quarter" idx="16"/>
          </p:nvPr>
        </p:nvSpPr>
        <p:spPr>
          <a:xfrm>
            <a:off x="5791200" y="3181352"/>
            <a:ext cx="2438400" cy="307975"/>
          </a:xfrm>
          <a:prstGeom prst="rect">
            <a:avLst/>
          </a:prstGeom>
          <a:noFill/>
        </p:spPr>
        <p:txBody>
          <a:bodyPr>
            <a:noAutofit/>
          </a:bodyPr>
          <a:lstStyle>
            <a:lvl1pPr marL="0" indent="0">
              <a:buFontTx/>
              <a:buNone/>
              <a:defRPr sz="1000">
                <a:solidFill>
                  <a:schemeClr val="bg1">
                    <a:lumMod val="6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21" name="Content Placeholder 19"/>
          <p:cNvSpPr>
            <a:spLocks noGrp="1"/>
          </p:cNvSpPr>
          <p:nvPr>
            <p:ph sz="quarter" idx="17"/>
          </p:nvPr>
        </p:nvSpPr>
        <p:spPr>
          <a:xfrm>
            <a:off x="5791200" y="3706831"/>
            <a:ext cx="2438400" cy="465119"/>
          </a:xfrm>
          <a:prstGeom prst="rect">
            <a:avLst/>
          </a:prstGeom>
          <a:noFill/>
        </p:spPr>
        <p:txBody>
          <a:bodyPr>
            <a:noAutofit/>
          </a:bodyPr>
          <a:lstStyle>
            <a:lvl1pPr marL="0" indent="0">
              <a:buFontTx/>
              <a:buNone/>
              <a:defRPr sz="1000">
                <a:solidFill>
                  <a:schemeClr val="bg1">
                    <a:lumMod val="6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23" name="Text Placeholder 22"/>
          <p:cNvSpPr>
            <a:spLocks noGrp="1"/>
          </p:cNvSpPr>
          <p:nvPr>
            <p:ph type="body" sz="quarter" idx="18"/>
          </p:nvPr>
        </p:nvSpPr>
        <p:spPr>
          <a:xfrm>
            <a:off x="5029200" y="1809752"/>
            <a:ext cx="3505200" cy="357187"/>
          </a:xfrm>
        </p:spPr>
        <p:txBody>
          <a:bodyPr>
            <a:noAutofit/>
          </a:bodyPr>
          <a:lstStyle>
            <a:lvl1pPr marL="0" indent="0">
              <a:buFontTx/>
              <a:buNone/>
              <a:defRPr sz="1100">
                <a:solidFill>
                  <a:srgbClr val="424C53"/>
                </a:solidFill>
                <a:latin typeface="+mj-lt"/>
                <a:ea typeface="Open Sans" pitchFamily="34" charset="0"/>
                <a:cs typeface="Franklin Gothic Demi Cond" pitchFamily="34" charset="0"/>
              </a:defRPr>
            </a:lvl1pPr>
            <a:lvl2pPr marL="457200" indent="0">
              <a:buFontTx/>
              <a:buNone/>
              <a:defRPr sz="1300">
                <a:latin typeface="Open Sans" pitchFamily="34" charset="0"/>
                <a:ea typeface="Open Sans" pitchFamily="34" charset="0"/>
                <a:cs typeface="Open Sans" pitchFamily="34" charset="0"/>
              </a:defRPr>
            </a:lvl2pPr>
            <a:lvl3pPr marL="914400" indent="0">
              <a:buFontTx/>
              <a:buNone/>
              <a:defRPr sz="1300">
                <a:latin typeface="Open Sans" pitchFamily="34" charset="0"/>
                <a:ea typeface="Open Sans" pitchFamily="34" charset="0"/>
                <a:cs typeface="Open Sans" pitchFamily="34" charset="0"/>
              </a:defRPr>
            </a:lvl3pPr>
            <a:lvl4pPr marL="1371600" indent="0">
              <a:buFontTx/>
              <a:buNone/>
              <a:defRPr sz="1300">
                <a:latin typeface="Open Sans" pitchFamily="34" charset="0"/>
                <a:ea typeface="Open Sans" pitchFamily="34" charset="0"/>
                <a:cs typeface="Open Sans" pitchFamily="34" charset="0"/>
              </a:defRPr>
            </a:lvl4pPr>
            <a:lvl5pPr marL="1828800" indent="0">
              <a:buFontTx/>
              <a:buNone/>
              <a:defRPr sz="1300">
                <a:latin typeface="Open Sans" pitchFamily="34" charset="0"/>
                <a:ea typeface="Open Sans" pitchFamily="34" charset="0"/>
                <a:cs typeface="Open Sans" pitchFamily="34" charset="0"/>
              </a:defRPr>
            </a:lvl5pPr>
          </a:lstStyle>
          <a:p>
            <a:pPr lvl="0"/>
            <a:endParaRPr lang="en-JM" dirty="0"/>
          </a:p>
        </p:txBody>
      </p:sp>
      <p:sp>
        <p:nvSpPr>
          <p:cNvPr id="12" name="Text Placeholder 17"/>
          <p:cNvSpPr>
            <a:spLocks noGrp="1"/>
          </p:cNvSpPr>
          <p:nvPr>
            <p:ph type="body" sz="quarter" idx="23"/>
          </p:nvPr>
        </p:nvSpPr>
        <p:spPr>
          <a:xfrm>
            <a:off x="5029200" y="1028700"/>
            <a:ext cx="3810000" cy="323850"/>
          </a:xfrm>
        </p:spPr>
        <p:txBody>
          <a:bodyPr>
            <a:noAutofit/>
          </a:bodyPr>
          <a:lstStyle>
            <a:lvl1pPr marL="0" indent="0" algn="l">
              <a:buFontTx/>
              <a:buNone/>
              <a:defRPr sz="1050">
                <a:solidFill>
                  <a:srgbClr val="0070C0"/>
                </a:solidFill>
                <a:latin typeface="Mission Gothic Regular" pitchFamily="50"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4016466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Phone mockup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6" name="Text Placeholder 17"/>
          <p:cNvSpPr>
            <a:spLocks noGrp="1"/>
          </p:cNvSpPr>
          <p:nvPr>
            <p:ph type="body" sz="quarter" idx="23"/>
          </p:nvPr>
        </p:nvSpPr>
        <p:spPr>
          <a:xfrm>
            <a:off x="2057400" y="800100"/>
            <a:ext cx="5029200" cy="323850"/>
          </a:xfrm>
        </p:spPr>
        <p:txBody>
          <a:bodyPr>
            <a:noAutofit/>
          </a:bodyPr>
          <a:lstStyle>
            <a:lvl1pPr marL="0" indent="0" algn="ctr">
              <a:buFontTx/>
              <a:buNone/>
              <a:defRPr sz="1050">
                <a:solidFill>
                  <a:srgbClr val="0070C0"/>
                </a:solidFill>
                <a:latin typeface="Mission Gothic Regular" pitchFamily="50"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4" name="Text Placeholder 13"/>
          <p:cNvSpPr>
            <a:spLocks noGrp="1"/>
          </p:cNvSpPr>
          <p:nvPr>
            <p:ph type="body" sz="quarter" idx="24"/>
          </p:nvPr>
        </p:nvSpPr>
        <p:spPr>
          <a:xfrm>
            <a:off x="1828800" y="2952750"/>
            <a:ext cx="2362200" cy="384175"/>
          </a:xfrm>
        </p:spPr>
        <p:txBody>
          <a:bodyPr>
            <a:noAutofit/>
          </a:bodyPr>
          <a:lstStyle>
            <a:lvl1pPr marL="0" indent="0">
              <a:buFontTx/>
              <a:buNone/>
              <a:defRPr sz="1050">
                <a:solidFill>
                  <a:schemeClr val="bg1">
                    <a:lumMod val="65000"/>
                  </a:schemeClr>
                </a:solidFill>
              </a:defRPr>
            </a:lvl1pPr>
            <a:lvl2pPr marL="457200" indent="0">
              <a:buFontTx/>
              <a:buNone/>
              <a:defRPr sz="1050">
                <a:solidFill>
                  <a:schemeClr val="bg1">
                    <a:lumMod val="65000"/>
                  </a:schemeClr>
                </a:solidFill>
              </a:defRPr>
            </a:lvl2pPr>
            <a:lvl3pPr marL="914400" indent="0">
              <a:buFontTx/>
              <a:buNone/>
              <a:defRPr sz="1050">
                <a:solidFill>
                  <a:schemeClr val="bg1">
                    <a:lumMod val="65000"/>
                  </a:schemeClr>
                </a:solidFill>
              </a:defRPr>
            </a:lvl3pPr>
            <a:lvl4pPr marL="1371600" indent="0">
              <a:buFontTx/>
              <a:buNone/>
              <a:defRPr sz="1050">
                <a:solidFill>
                  <a:schemeClr val="bg1">
                    <a:lumMod val="65000"/>
                  </a:schemeClr>
                </a:solidFill>
              </a:defRPr>
            </a:lvl4pPr>
            <a:lvl5pPr marL="1828800" indent="0">
              <a:buFontTx/>
              <a:buNone/>
              <a:defRPr sz="1050">
                <a:solidFill>
                  <a:schemeClr val="bg1">
                    <a:lumMod val="65000"/>
                  </a:schemeClr>
                </a:solidFill>
              </a:defRPr>
            </a:lvl5pPr>
          </a:lstStyle>
          <a:p>
            <a:pPr lvl="0"/>
            <a:endParaRPr lang="en-JM" dirty="0"/>
          </a:p>
        </p:txBody>
      </p:sp>
      <p:sp>
        <p:nvSpPr>
          <p:cNvPr id="16" name="Text Placeholder 15"/>
          <p:cNvSpPr>
            <a:spLocks noGrp="1"/>
          </p:cNvSpPr>
          <p:nvPr>
            <p:ph type="body" sz="quarter" idx="25"/>
          </p:nvPr>
        </p:nvSpPr>
        <p:spPr>
          <a:xfrm>
            <a:off x="1828800" y="3486150"/>
            <a:ext cx="2590800" cy="465138"/>
          </a:xfrm>
        </p:spPr>
        <p:txBody>
          <a:bodyPr>
            <a:noAutofit/>
          </a:bodyPr>
          <a:lstStyle>
            <a:lvl1pPr marL="0" indent="0">
              <a:buFontTx/>
              <a:buNone/>
              <a:defRPr sz="1050">
                <a:solidFill>
                  <a:schemeClr val="bg1">
                    <a:lumMod val="65000"/>
                  </a:schemeClr>
                </a:solidFill>
                <a:latin typeface="+mj-lt"/>
              </a:defRPr>
            </a:lvl1pPr>
            <a:lvl2pPr marL="457200" indent="0">
              <a:buFontTx/>
              <a:buNone/>
              <a:defRPr sz="1050">
                <a:solidFill>
                  <a:schemeClr val="bg1">
                    <a:lumMod val="65000"/>
                  </a:schemeClr>
                </a:solidFill>
                <a:latin typeface="+mj-lt"/>
              </a:defRPr>
            </a:lvl2pPr>
            <a:lvl3pPr marL="914400" indent="0">
              <a:buFontTx/>
              <a:buNone/>
              <a:defRPr sz="1050">
                <a:solidFill>
                  <a:schemeClr val="bg1">
                    <a:lumMod val="65000"/>
                  </a:schemeClr>
                </a:solidFill>
                <a:latin typeface="+mj-lt"/>
              </a:defRPr>
            </a:lvl3pPr>
            <a:lvl4pPr marL="1371600" indent="0">
              <a:buFontTx/>
              <a:buNone/>
              <a:defRPr sz="1050">
                <a:solidFill>
                  <a:schemeClr val="bg1">
                    <a:lumMod val="65000"/>
                  </a:schemeClr>
                </a:solidFill>
                <a:latin typeface="+mj-lt"/>
              </a:defRPr>
            </a:lvl4pPr>
            <a:lvl5pPr marL="1828800" indent="0">
              <a:buFontTx/>
              <a:buNone/>
              <a:defRPr sz="1050">
                <a:solidFill>
                  <a:schemeClr val="bg1">
                    <a:lumMod val="65000"/>
                  </a:schemeClr>
                </a:solidFill>
                <a:latin typeface="+mj-lt"/>
              </a:defRPr>
            </a:lvl5pPr>
          </a:lstStyle>
          <a:p>
            <a:pPr lvl="0"/>
            <a:endParaRPr lang="en-JM" dirty="0"/>
          </a:p>
        </p:txBody>
      </p:sp>
      <p:sp>
        <p:nvSpPr>
          <p:cNvPr id="18" name="Text Placeholder 17"/>
          <p:cNvSpPr>
            <a:spLocks noGrp="1"/>
          </p:cNvSpPr>
          <p:nvPr>
            <p:ph type="body" sz="quarter" idx="26"/>
          </p:nvPr>
        </p:nvSpPr>
        <p:spPr>
          <a:xfrm>
            <a:off x="1143000" y="1835150"/>
            <a:ext cx="3429000" cy="1041400"/>
          </a:xfrm>
        </p:spPr>
        <p:txBody>
          <a:bodyPr>
            <a:noAutofit/>
          </a:bodyPr>
          <a:lstStyle>
            <a:lvl1pPr marL="0" indent="0">
              <a:buFontTx/>
              <a:buNone/>
              <a:defRPr sz="1050">
                <a:solidFill>
                  <a:schemeClr val="bg1">
                    <a:lumMod val="65000"/>
                  </a:schemeClr>
                </a:solidFill>
                <a:latin typeface="+mj-lt"/>
              </a:defRPr>
            </a:lvl1pPr>
            <a:lvl2pPr marL="457200" indent="0">
              <a:buFontTx/>
              <a:buNone/>
              <a:defRPr sz="1050">
                <a:solidFill>
                  <a:schemeClr val="bg1">
                    <a:lumMod val="65000"/>
                  </a:schemeClr>
                </a:solidFill>
                <a:latin typeface="+mj-lt"/>
              </a:defRPr>
            </a:lvl2pPr>
            <a:lvl3pPr marL="914400" indent="0">
              <a:buFontTx/>
              <a:buNone/>
              <a:defRPr sz="1050">
                <a:solidFill>
                  <a:schemeClr val="bg1">
                    <a:lumMod val="65000"/>
                  </a:schemeClr>
                </a:solidFill>
                <a:latin typeface="+mj-lt"/>
              </a:defRPr>
            </a:lvl3pPr>
            <a:lvl4pPr marL="1371600" indent="0">
              <a:buFontTx/>
              <a:buNone/>
              <a:defRPr sz="1050">
                <a:solidFill>
                  <a:schemeClr val="bg1">
                    <a:lumMod val="65000"/>
                  </a:schemeClr>
                </a:solidFill>
                <a:latin typeface="+mj-lt"/>
              </a:defRPr>
            </a:lvl4pPr>
            <a:lvl5pPr marL="1828800" indent="0">
              <a:buFontTx/>
              <a:buNone/>
              <a:defRPr sz="1050">
                <a:solidFill>
                  <a:schemeClr val="bg1">
                    <a:lumMod val="65000"/>
                  </a:schemeClr>
                </a:solidFill>
                <a:latin typeface="+mj-lt"/>
              </a:defRPr>
            </a:lvl5pPr>
          </a:lstStyle>
          <a:p>
            <a:pPr lvl="0"/>
            <a:endParaRPr lang="en-JM" dirty="0"/>
          </a:p>
        </p:txBody>
      </p:sp>
      <p:sp>
        <p:nvSpPr>
          <p:cNvPr id="20" name="Text Placeholder 19"/>
          <p:cNvSpPr>
            <a:spLocks noGrp="1"/>
          </p:cNvSpPr>
          <p:nvPr>
            <p:ph type="body" sz="quarter" idx="27"/>
          </p:nvPr>
        </p:nvSpPr>
        <p:spPr>
          <a:xfrm>
            <a:off x="1143000" y="1581150"/>
            <a:ext cx="2362200" cy="357188"/>
          </a:xfrm>
        </p:spPr>
        <p:txBody>
          <a:bodyPr>
            <a:noAutofit/>
          </a:bodyPr>
          <a:lstStyle>
            <a:lvl1pPr marL="0" indent="0">
              <a:buFontTx/>
              <a:buNone/>
              <a:defRPr sz="1100">
                <a:solidFill>
                  <a:srgbClr val="424C53"/>
                </a:solidFill>
              </a:defRPr>
            </a:lvl1pPr>
            <a:lvl2pPr marL="457200" indent="0">
              <a:buFontTx/>
              <a:buNone/>
              <a:defRPr sz="1100">
                <a:solidFill>
                  <a:srgbClr val="424C53"/>
                </a:solidFill>
              </a:defRPr>
            </a:lvl2pPr>
            <a:lvl3pPr marL="914400" indent="0">
              <a:buFontTx/>
              <a:buNone/>
              <a:defRPr sz="1100">
                <a:solidFill>
                  <a:srgbClr val="424C53"/>
                </a:solidFill>
              </a:defRPr>
            </a:lvl3pPr>
            <a:lvl4pPr marL="1371600" indent="0">
              <a:buFontTx/>
              <a:buNone/>
              <a:defRPr sz="1100">
                <a:solidFill>
                  <a:srgbClr val="424C53"/>
                </a:solidFill>
              </a:defRPr>
            </a:lvl4pPr>
            <a:lvl5pPr marL="1828800" indent="0">
              <a:buFontTx/>
              <a:buNone/>
              <a:defRPr sz="1100">
                <a:solidFill>
                  <a:srgbClr val="424C53"/>
                </a:solidFill>
              </a:defRPr>
            </a:lvl5pPr>
          </a:lstStyle>
          <a:p>
            <a:pPr lvl="0"/>
            <a:endParaRPr lang="en-JM" dirty="0"/>
          </a:p>
        </p:txBody>
      </p:sp>
      <p:sp>
        <p:nvSpPr>
          <p:cNvPr id="22" name="Picture Placeholder 21"/>
          <p:cNvSpPr>
            <a:spLocks noGrp="1"/>
          </p:cNvSpPr>
          <p:nvPr>
            <p:ph type="pic" sz="quarter" idx="28"/>
          </p:nvPr>
        </p:nvSpPr>
        <p:spPr>
          <a:xfrm>
            <a:off x="5102352" y="1600200"/>
            <a:ext cx="1219200" cy="2157984"/>
          </a:xfrm>
        </p:spPr>
        <p:txBody>
          <a:bodyPr rtlCol="0">
            <a:normAutofit/>
          </a:bodyPr>
          <a:lstStyle/>
          <a:p>
            <a:pPr lvl="0"/>
            <a:endParaRPr lang="en-JM" noProof="0"/>
          </a:p>
        </p:txBody>
      </p:sp>
      <p:sp>
        <p:nvSpPr>
          <p:cNvPr id="23" name="Picture Placeholder 21"/>
          <p:cNvSpPr>
            <a:spLocks noGrp="1"/>
          </p:cNvSpPr>
          <p:nvPr>
            <p:ph type="pic" sz="quarter" idx="29"/>
          </p:nvPr>
        </p:nvSpPr>
        <p:spPr>
          <a:xfrm>
            <a:off x="6791518" y="1607058"/>
            <a:ext cx="1219200" cy="2157984"/>
          </a:xfrm>
        </p:spPr>
        <p:txBody>
          <a:bodyPr rtlCol="0">
            <a:normAutofit/>
          </a:bodyPr>
          <a:lstStyle/>
          <a:p>
            <a:pPr lvl="0"/>
            <a:endParaRPr lang="en-JM" noProof="0"/>
          </a:p>
        </p:txBody>
      </p:sp>
      <p:sp>
        <p:nvSpPr>
          <p:cNvPr id="12" name="Date Placeholder 2">
            <a:extLst>
              <a:ext uri="{FF2B5EF4-FFF2-40B4-BE49-F238E27FC236}">
                <a16:creationId xmlns:a16="http://schemas.microsoft.com/office/drawing/2014/main" id="{27BD1230-54F8-4C71-A788-D9A6FA6C389A}"/>
              </a:ext>
            </a:extLst>
          </p:cNvPr>
          <p:cNvSpPr>
            <a:spLocks noGrp="1"/>
          </p:cNvSpPr>
          <p:nvPr>
            <p:ph type="dt" sz="half" idx="30"/>
          </p:nvPr>
        </p:nvSpPr>
        <p:spPr/>
        <p:txBody>
          <a:bodyPr/>
          <a:lstStyle>
            <a:lvl1pPr>
              <a:defRPr/>
            </a:lvl1pPr>
          </a:lstStyle>
          <a:p>
            <a:fld id="{A893CC36-D566-400A-A606-BC369C215206}" type="datetime1">
              <a:rPr lang="en-JM" altLang="en-US"/>
              <a:pPr/>
              <a:t>16/04/2020</a:t>
            </a:fld>
            <a:endParaRPr lang="en-JM" altLang="en-US"/>
          </a:p>
        </p:txBody>
      </p:sp>
      <p:sp>
        <p:nvSpPr>
          <p:cNvPr id="13" name="Footer Placeholder 3">
            <a:extLst>
              <a:ext uri="{FF2B5EF4-FFF2-40B4-BE49-F238E27FC236}">
                <a16:creationId xmlns:a16="http://schemas.microsoft.com/office/drawing/2014/main" id="{4372725F-2350-463C-844C-15C99A1080B3}"/>
              </a:ext>
            </a:extLst>
          </p:cNvPr>
          <p:cNvSpPr>
            <a:spLocks noGrp="1"/>
          </p:cNvSpPr>
          <p:nvPr>
            <p:ph type="ftr" sz="quarter" idx="31"/>
          </p:nvPr>
        </p:nvSpPr>
        <p:spPr/>
        <p:txBody>
          <a:bodyPr/>
          <a:lstStyle>
            <a:lvl1pPr>
              <a:defRPr/>
            </a:lvl1pPr>
          </a:lstStyle>
          <a:p>
            <a:pPr>
              <a:defRPr/>
            </a:pPr>
            <a:r>
              <a:rPr lang="en-JM"/>
              <a:t>WWW.DESIGNERSPARADISE.COM</a:t>
            </a:r>
          </a:p>
        </p:txBody>
      </p:sp>
      <p:sp>
        <p:nvSpPr>
          <p:cNvPr id="15" name="Slide Number Placeholder 4">
            <a:extLst>
              <a:ext uri="{FF2B5EF4-FFF2-40B4-BE49-F238E27FC236}">
                <a16:creationId xmlns:a16="http://schemas.microsoft.com/office/drawing/2014/main" id="{AD039F74-1322-4230-A4BD-6CA07AFC1EDE}"/>
              </a:ext>
            </a:extLst>
          </p:cNvPr>
          <p:cNvSpPr>
            <a:spLocks noGrp="1"/>
          </p:cNvSpPr>
          <p:nvPr>
            <p:ph type="sldNum" sz="quarter" idx="32"/>
          </p:nvPr>
        </p:nvSpPr>
        <p:spPr/>
        <p:txBody>
          <a:bodyPr/>
          <a:lstStyle>
            <a:lvl1pPr>
              <a:defRPr/>
            </a:lvl1pPr>
          </a:lstStyle>
          <a:p>
            <a:fld id="{52DD4EC7-F468-4276-AFFA-A18142D56335}" type="slidenum">
              <a:rPr lang="en-JM" altLang="en-US"/>
              <a:pPr/>
              <a:t>‹#›</a:t>
            </a:fld>
            <a:endParaRPr lang="en-JM" altLang="en-US"/>
          </a:p>
        </p:txBody>
      </p:sp>
    </p:spTree>
    <p:extLst>
      <p:ext uri="{BB962C8B-B14F-4D97-AF65-F5344CB8AC3E}">
        <p14:creationId xmlns:p14="http://schemas.microsoft.com/office/powerpoint/2010/main" val="28844023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 Imag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7" name="Picture Placeholder 3"/>
          <p:cNvSpPr>
            <a:spLocks noGrp="1"/>
          </p:cNvSpPr>
          <p:nvPr>
            <p:ph type="pic" sz="quarter" idx="56"/>
          </p:nvPr>
        </p:nvSpPr>
        <p:spPr>
          <a:xfrm>
            <a:off x="533400" y="1352550"/>
            <a:ext cx="2133600" cy="1371600"/>
          </a:xfrm>
        </p:spPr>
        <p:txBody>
          <a:bodyPr rtlCol="0">
            <a:normAutofit/>
          </a:bodyPr>
          <a:lstStyle>
            <a:lvl1pPr marL="0" indent="0">
              <a:buFontTx/>
              <a:buNone/>
              <a:defRPr sz="1100">
                <a:solidFill>
                  <a:srgbClr val="17252F"/>
                </a:solidFill>
              </a:defRPr>
            </a:lvl1pPr>
          </a:lstStyle>
          <a:p>
            <a:pPr lvl="0"/>
            <a:endParaRPr lang="en-JM" noProof="0"/>
          </a:p>
        </p:txBody>
      </p:sp>
      <p:sp>
        <p:nvSpPr>
          <p:cNvPr id="8" name="Picture Placeholder 3"/>
          <p:cNvSpPr>
            <a:spLocks noGrp="1"/>
          </p:cNvSpPr>
          <p:nvPr>
            <p:ph type="pic" sz="quarter" idx="57"/>
          </p:nvPr>
        </p:nvSpPr>
        <p:spPr>
          <a:xfrm>
            <a:off x="2760662" y="1352550"/>
            <a:ext cx="2133600" cy="1371600"/>
          </a:xfrm>
        </p:spPr>
        <p:txBody>
          <a:bodyPr rtlCol="0">
            <a:normAutofit/>
          </a:bodyPr>
          <a:lstStyle>
            <a:lvl1pPr marL="0" indent="0">
              <a:buFontTx/>
              <a:buNone/>
              <a:defRPr sz="1100">
                <a:solidFill>
                  <a:srgbClr val="17252F"/>
                </a:solidFill>
              </a:defRPr>
            </a:lvl1pPr>
          </a:lstStyle>
          <a:p>
            <a:pPr lvl="0"/>
            <a:endParaRPr lang="en-JM" noProof="0"/>
          </a:p>
        </p:txBody>
      </p:sp>
      <p:sp>
        <p:nvSpPr>
          <p:cNvPr id="9" name="Picture Placeholder 3"/>
          <p:cNvSpPr>
            <a:spLocks noGrp="1"/>
          </p:cNvSpPr>
          <p:nvPr>
            <p:ph type="pic" sz="quarter" idx="58"/>
          </p:nvPr>
        </p:nvSpPr>
        <p:spPr>
          <a:xfrm>
            <a:off x="533400" y="2800350"/>
            <a:ext cx="2133600" cy="1371600"/>
          </a:xfrm>
        </p:spPr>
        <p:txBody>
          <a:bodyPr rtlCol="0">
            <a:normAutofit/>
          </a:bodyPr>
          <a:lstStyle>
            <a:lvl1pPr marL="0" indent="0">
              <a:buFontTx/>
              <a:buNone/>
              <a:defRPr sz="1100">
                <a:solidFill>
                  <a:srgbClr val="17252F"/>
                </a:solidFill>
              </a:defRPr>
            </a:lvl1pPr>
          </a:lstStyle>
          <a:p>
            <a:pPr lvl="0"/>
            <a:endParaRPr lang="en-JM" noProof="0"/>
          </a:p>
        </p:txBody>
      </p:sp>
      <p:sp>
        <p:nvSpPr>
          <p:cNvPr id="10" name="Picture Placeholder 3"/>
          <p:cNvSpPr>
            <a:spLocks noGrp="1"/>
          </p:cNvSpPr>
          <p:nvPr>
            <p:ph type="pic" sz="quarter" idx="59"/>
          </p:nvPr>
        </p:nvSpPr>
        <p:spPr>
          <a:xfrm>
            <a:off x="2760662" y="2800350"/>
            <a:ext cx="2133600" cy="1371600"/>
          </a:xfrm>
        </p:spPr>
        <p:txBody>
          <a:bodyPr rtlCol="0">
            <a:normAutofit/>
          </a:bodyPr>
          <a:lstStyle>
            <a:lvl1pPr marL="0" indent="0">
              <a:buFontTx/>
              <a:buNone/>
              <a:defRPr sz="1100">
                <a:solidFill>
                  <a:srgbClr val="17252F"/>
                </a:solidFill>
              </a:defRPr>
            </a:lvl1pPr>
          </a:lstStyle>
          <a:p>
            <a:pPr lvl="0"/>
            <a:endParaRPr lang="en-JM" noProof="0"/>
          </a:p>
        </p:txBody>
      </p:sp>
      <p:sp>
        <p:nvSpPr>
          <p:cNvPr id="11" name="Text Placeholder 17"/>
          <p:cNvSpPr>
            <a:spLocks noGrp="1"/>
          </p:cNvSpPr>
          <p:nvPr>
            <p:ph type="body" sz="quarter" idx="23"/>
          </p:nvPr>
        </p:nvSpPr>
        <p:spPr>
          <a:xfrm>
            <a:off x="2057400" y="800100"/>
            <a:ext cx="5029200" cy="323850"/>
          </a:xfrm>
        </p:spPr>
        <p:txBody>
          <a:bodyPr>
            <a:noAutofit/>
          </a:bodyPr>
          <a:lstStyle>
            <a:lvl1pPr marL="0" indent="0" algn="ctr">
              <a:buFontTx/>
              <a:buNone/>
              <a:defRPr sz="1050">
                <a:solidFill>
                  <a:srgbClr val="0070C0"/>
                </a:solidFill>
                <a:latin typeface="Mission Gothic Regular" pitchFamily="50"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2" name="Date Placeholder 3">
            <a:extLst>
              <a:ext uri="{FF2B5EF4-FFF2-40B4-BE49-F238E27FC236}">
                <a16:creationId xmlns:a16="http://schemas.microsoft.com/office/drawing/2014/main" id="{C10BA42B-0DE0-4BFC-A13F-18D04631E71F}"/>
              </a:ext>
            </a:extLst>
          </p:cNvPr>
          <p:cNvSpPr>
            <a:spLocks noGrp="1"/>
          </p:cNvSpPr>
          <p:nvPr>
            <p:ph type="dt" sz="half" idx="60"/>
          </p:nvPr>
        </p:nvSpPr>
        <p:spPr/>
        <p:txBody>
          <a:bodyPr/>
          <a:lstStyle>
            <a:lvl1pPr>
              <a:defRPr/>
            </a:lvl1pPr>
          </a:lstStyle>
          <a:p>
            <a:fld id="{7F888BD7-AF75-4586-A323-9E8D7E8255B2}" type="datetime1">
              <a:rPr lang="en-JM" altLang="en-US"/>
              <a:pPr/>
              <a:t>16/04/2020</a:t>
            </a:fld>
            <a:endParaRPr lang="en-JM" altLang="en-US"/>
          </a:p>
        </p:txBody>
      </p:sp>
      <p:sp>
        <p:nvSpPr>
          <p:cNvPr id="13" name="Footer Placeholder 4">
            <a:extLst>
              <a:ext uri="{FF2B5EF4-FFF2-40B4-BE49-F238E27FC236}">
                <a16:creationId xmlns:a16="http://schemas.microsoft.com/office/drawing/2014/main" id="{EE6234BD-0E7F-491D-8E87-0A95A23A113D}"/>
              </a:ext>
            </a:extLst>
          </p:cNvPr>
          <p:cNvSpPr>
            <a:spLocks noGrp="1"/>
          </p:cNvSpPr>
          <p:nvPr>
            <p:ph type="ftr" sz="quarter" idx="61"/>
          </p:nvPr>
        </p:nvSpPr>
        <p:spPr/>
        <p:txBody>
          <a:bodyPr/>
          <a:lstStyle>
            <a:lvl1pPr>
              <a:defRPr/>
            </a:lvl1pPr>
          </a:lstStyle>
          <a:p>
            <a:pPr>
              <a:defRPr/>
            </a:pPr>
            <a:r>
              <a:rPr lang="en-JM"/>
              <a:t>WWW.DESIGNERSPARADISE.COM</a:t>
            </a:r>
          </a:p>
        </p:txBody>
      </p:sp>
      <p:sp>
        <p:nvSpPr>
          <p:cNvPr id="14" name="Slide Number Placeholder 5">
            <a:extLst>
              <a:ext uri="{FF2B5EF4-FFF2-40B4-BE49-F238E27FC236}">
                <a16:creationId xmlns:a16="http://schemas.microsoft.com/office/drawing/2014/main" id="{8186308D-E9BA-400C-BCE0-27B5CEF3CC02}"/>
              </a:ext>
            </a:extLst>
          </p:cNvPr>
          <p:cNvSpPr>
            <a:spLocks noGrp="1"/>
          </p:cNvSpPr>
          <p:nvPr>
            <p:ph type="sldNum" sz="quarter" idx="62"/>
          </p:nvPr>
        </p:nvSpPr>
        <p:spPr/>
        <p:txBody>
          <a:bodyPr/>
          <a:lstStyle>
            <a:lvl1pPr>
              <a:defRPr/>
            </a:lvl1pPr>
          </a:lstStyle>
          <a:p>
            <a:fld id="{1549E859-EF79-485D-AED7-5B5C5D825913}" type="slidenum">
              <a:rPr lang="en-JM" altLang="en-US"/>
              <a:pPr/>
              <a:t>‹#›</a:t>
            </a:fld>
            <a:endParaRPr lang="en-JM" altLang="en-US"/>
          </a:p>
        </p:txBody>
      </p:sp>
    </p:spTree>
    <p:extLst>
      <p:ext uri="{BB962C8B-B14F-4D97-AF65-F5344CB8AC3E}">
        <p14:creationId xmlns:p14="http://schemas.microsoft.com/office/powerpoint/2010/main" val="38702944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ingle Image and Ipad Mockup">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0" y="0"/>
            <a:ext cx="9144000" cy="5143500"/>
          </a:xfrm>
        </p:spPr>
        <p:txBody>
          <a:bodyPr rtlCol="0">
            <a:normAutofit/>
          </a:bodyPr>
          <a:lstStyle/>
          <a:p>
            <a:pPr lvl="0"/>
            <a:endParaRPr lang="en-JM" noProof="0"/>
          </a:p>
        </p:txBody>
      </p:sp>
      <p:sp>
        <p:nvSpPr>
          <p:cNvPr id="10" name="Picture Placeholder 20"/>
          <p:cNvSpPr>
            <a:spLocks noGrp="1"/>
          </p:cNvSpPr>
          <p:nvPr>
            <p:ph type="pic" sz="quarter" idx="25"/>
          </p:nvPr>
        </p:nvSpPr>
        <p:spPr>
          <a:xfrm>
            <a:off x="5334000" y="1581150"/>
            <a:ext cx="2819400" cy="2137410"/>
          </a:xfrm>
        </p:spPr>
        <p:txBody>
          <a:bodyPr rtlCol="0">
            <a:normAutofit/>
          </a:bodyPr>
          <a:lstStyle/>
          <a:p>
            <a:pPr lvl="0"/>
            <a:endParaRPr lang="en-JM" noProof="0" dirty="0"/>
          </a:p>
        </p:txBody>
      </p:sp>
      <p:sp>
        <p:nvSpPr>
          <p:cNvPr id="4" name="Date Placeholder 3">
            <a:extLst>
              <a:ext uri="{FF2B5EF4-FFF2-40B4-BE49-F238E27FC236}">
                <a16:creationId xmlns:a16="http://schemas.microsoft.com/office/drawing/2014/main" id="{38123C26-8AFF-4F5B-9C96-9C8602D7B18B}"/>
              </a:ext>
            </a:extLst>
          </p:cNvPr>
          <p:cNvSpPr>
            <a:spLocks noGrp="1"/>
          </p:cNvSpPr>
          <p:nvPr>
            <p:ph type="dt" sz="half" idx="26"/>
          </p:nvPr>
        </p:nvSpPr>
        <p:spPr/>
        <p:txBody>
          <a:bodyPr/>
          <a:lstStyle>
            <a:lvl1pPr>
              <a:defRPr/>
            </a:lvl1pPr>
          </a:lstStyle>
          <a:p>
            <a:fld id="{4ED1E470-BF16-4A7E-B6CD-EEDBBE783CF8}" type="datetime1">
              <a:rPr lang="en-JM" altLang="en-US"/>
              <a:pPr/>
              <a:t>16/04/2020</a:t>
            </a:fld>
            <a:endParaRPr lang="en-JM" altLang="en-US"/>
          </a:p>
        </p:txBody>
      </p:sp>
      <p:sp>
        <p:nvSpPr>
          <p:cNvPr id="5" name="Footer Placeholder 4">
            <a:extLst>
              <a:ext uri="{FF2B5EF4-FFF2-40B4-BE49-F238E27FC236}">
                <a16:creationId xmlns:a16="http://schemas.microsoft.com/office/drawing/2014/main" id="{C539F20A-F1CD-4B8C-BC85-A3504491731E}"/>
              </a:ext>
            </a:extLst>
          </p:cNvPr>
          <p:cNvSpPr>
            <a:spLocks noGrp="1"/>
          </p:cNvSpPr>
          <p:nvPr>
            <p:ph type="ftr" sz="quarter" idx="27"/>
          </p:nvPr>
        </p:nvSpPr>
        <p:spPr/>
        <p:txBody>
          <a:bodyPr/>
          <a:lstStyle>
            <a:lvl1pPr>
              <a:defRPr/>
            </a:lvl1pPr>
          </a:lstStyle>
          <a:p>
            <a:pPr>
              <a:defRPr/>
            </a:pPr>
            <a:r>
              <a:rPr lang="en-JM"/>
              <a:t>WWW.DESIGNERSPARADISE.COM</a:t>
            </a:r>
          </a:p>
        </p:txBody>
      </p:sp>
      <p:sp>
        <p:nvSpPr>
          <p:cNvPr id="6" name="Slide Number Placeholder 5">
            <a:extLst>
              <a:ext uri="{FF2B5EF4-FFF2-40B4-BE49-F238E27FC236}">
                <a16:creationId xmlns:a16="http://schemas.microsoft.com/office/drawing/2014/main" id="{81A71EA9-D9AD-4717-813F-92C5A35B12C1}"/>
              </a:ext>
            </a:extLst>
          </p:cNvPr>
          <p:cNvSpPr>
            <a:spLocks noGrp="1"/>
          </p:cNvSpPr>
          <p:nvPr>
            <p:ph type="sldNum" sz="quarter" idx="28"/>
          </p:nvPr>
        </p:nvSpPr>
        <p:spPr/>
        <p:txBody>
          <a:bodyPr/>
          <a:lstStyle>
            <a:lvl1pPr>
              <a:defRPr/>
            </a:lvl1pPr>
          </a:lstStyle>
          <a:p>
            <a:fld id="{232E0478-9363-4971-9BB5-A234D69CEE4C}" type="slidenum">
              <a:rPr lang="en-JM" altLang="en-US"/>
              <a:pPr/>
              <a:t>‹#›</a:t>
            </a:fld>
            <a:endParaRPr lang="en-JM" altLang="en-US"/>
          </a:p>
        </p:txBody>
      </p:sp>
    </p:spTree>
    <p:extLst>
      <p:ext uri="{BB962C8B-B14F-4D97-AF65-F5344CB8AC3E}">
        <p14:creationId xmlns:p14="http://schemas.microsoft.com/office/powerpoint/2010/main" val="69374505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ingle Image Layout 3">
    <p:spTree>
      <p:nvGrpSpPr>
        <p:cNvPr id="1" name=""/>
        <p:cNvGrpSpPr/>
        <p:nvPr/>
      </p:nvGrpSpPr>
      <p:grpSpPr>
        <a:xfrm>
          <a:off x="0" y="0"/>
          <a:ext cx="0" cy="0"/>
          <a:chOff x="0" y="0"/>
          <a:chExt cx="0" cy="0"/>
        </a:xfrm>
      </p:grpSpPr>
      <p:sp>
        <p:nvSpPr>
          <p:cNvPr id="3" name="Picture Placeholder 2"/>
          <p:cNvSpPr>
            <a:spLocks noGrp="1"/>
          </p:cNvSpPr>
          <p:nvPr>
            <p:ph type="pic" sz="quarter" idx="29"/>
          </p:nvPr>
        </p:nvSpPr>
        <p:spPr>
          <a:xfrm>
            <a:off x="533400" y="0"/>
            <a:ext cx="4343400" cy="5143500"/>
          </a:xfrm>
        </p:spPr>
        <p:txBody>
          <a:bodyPr rtlCol="0">
            <a:normAutofit/>
          </a:bodyPr>
          <a:lstStyle/>
          <a:p>
            <a:pPr lvl="0"/>
            <a:endParaRPr lang="en-US" noProof="0" dirty="0"/>
          </a:p>
        </p:txBody>
      </p:sp>
      <p:sp>
        <p:nvSpPr>
          <p:cNvPr id="12" name="Title 1"/>
          <p:cNvSpPr>
            <a:spLocks noGrp="1"/>
          </p:cNvSpPr>
          <p:nvPr>
            <p:ph type="title"/>
          </p:nvPr>
        </p:nvSpPr>
        <p:spPr>
          <a:xfrm>
            <a:off x="5181600" y="361950"/>
            <a:ext cx="3505200" cy="857250"/>
          </a:xfrm>
        </p:spPr>
        <p:txBody>
          <a:bodyPr/>
          <a:lstStyle>
            <a:lvl1pPr algn="l">
              <a:defRPr/>
            </a:lvl1pPr>
          </a:lstStyle>
          <a:p>
            <a:r>
              <a:rPr lang="en-US" dirty="0"/>
              <a:t>Click to edit Master title style</a:t>
            </a:r>
            <a:endParaRPr lang="en-JM" dirty="0"/>
          </a:p>
        </p:txBody>
      </p:sp>
      <p:sp>
        <p:nvSpPr>
          <p:cNvPr id="11" name="Text Placeholder 17"/>
          <p:cNvSpPr>
            <a:spLocks noGrp="1"/>
          </p:cNvSpPr>
          <p:nvPr>
            <p:ph type="body" sz="quarter" idx="23"/>
          </p:nvPr>
        </p:nvSpPr>
        <p:spPr>
          <a:xfrm>
            <a:off x="5181600" y="971550"/>
            <a:ext cx="3505200" cy="323850"/>
          </a:xfrm>
        </p:spPr>
        <p:txBody>
          <a:bodyPr>
            <a:noAutofit/>
          </a:bodyPr>
          <a:lstStyle>
            <a:lvl1pPr marL="0" indent="0" algn="l">
              <a:buFontTx/>
              <a:buNone/>
              <a:defRPr sz="1050">
                <a:solidFill>
                  <a:srgbClr val="0070C0"/>
                </a:solidFill>
                <a:latin typeface="Mission Gothic Regular" pitchFamily="50"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5" name="Date Placeholder 3">
            <a:extLst>
              <a:ext uri="{FF2B5EF4-FFF2-40B4-BE49-F238E27FC236}">
                <a16:creationId xmlns:a16="http://schemas.microsoft.com/office/drawing/2014/main" id="{CC0CE29A-DDE0-4023-A080-8EBB8F003CD5}"/>
              </a:ext>
            </a:extLst>
          </p:cNvPr>
          <p:cNvSpPr>
            <a:spLocks noGrp="1"/>
          </p:cNvSpPr>
          <p:nvPr>
            <p:ph type="dt" sz="half" idx="30"/>
          </p:nvPr>
        </p:nvSpPr>
        <p:spPr/>
        <p:txBody>
          <a:bodyPr/>
          <a:lstStyle>
            <a:lvl1pPr>
              <a:defRPr/>
            </a:lvl1pPr>
          </a:lstStyle>
          <a:p>
            <a:fld id="{9A5CF5C4-26A1-43CB-BA1B-A026477D64CF}" type="datetime1">
              <a:rPr lang="en-JM" altLang="en-US"/>
              <a:pPr/>
              <a:t>16/04/2020</a:t>
            </a:fld>
            <a:endParaRPr lang="en-JM" altLang="en-US"/>
          </a:p>
        </p:txBody>
      </p:sp>
      <p:sp>
        <p:nvSpPr>
          <p:cNvPr id="6" name="Footer Placeholder 4">
            <a:extLst>
              <a:ext uri="{FF2B5EF4-FFF2-40B4-BE49-F238E27FC236}">
                <a16:creationId xmlns:a16="http://schemas.microsoft.com/office/drawing/2014/main" id="{00D55741-F22C-4729-A90B-4641F5B8257B}"/>
              </a:ext>
            </a:extLst>
          </p:cNvPr>
          <p:cNvSpPr>
            <a:spLocks noGrp="1"/>
          </p:cNvSpPr>
          <p:nvPr>
            <p:ph type="ftr" sz="quarter" idx="31"/>
          </p:nvPr>
        </p:nvSpPr>
        <p:spPr/>
        <p:txBody>
          <a:bodyPr/>
          <a:lstStyle>
            <a:lvl1pPr>
              <a:defRPr/>
            </a:lvl1pPr>
          </a:lstStyle>
          <a:p>
            <a:pPr>
              <a:defRPr/>
            </a:pPr>
            <a:r>
              <a:rPr lang="en-JM"/>
              <a:t>WWW.DESIGNERSPARADISE.COM</a:t>
            </a:r>
          </a:p>
        </p:txBody>
      </p:sp>
      <p:sp>
        <p:nvSpPr>
          <p:cNvPr id="7" name="Slide Number Placeholder 5">
            <a:extLst>
              <a:ext uri="{FF2B5EF4-FFF2-40B4-BE49-F238E27FC236}">
                <a16:creationId xmlns:a16="http://schemas.microsoft.com/office/drawing/2014/main" id="{B1BFB71C-5189-479B-99F8-684D0B9AEF5E}"/>
              </a:ext>
            </a:extLst>
          </p:cNvPr>
          <p:cNvSpPr>
            <a:spLocks noGrp="1"/>
          </p:cNvSpPr>
          <p:nvPr>
            <p:ph type="sldNum" sz="quarter" idx="32"/>
          </p:nvPr>
        </p:nvSpPr>
        <p:spPr/>
        <p:txBody>
          <a:bodyPr/>
          <a:lstStyle>
            <a:lvl1pPr>
              <a:defRPr/>
            </a:lvl1pPr>
          </a:lstStyle>
          <a:p>
            <a:fld id="{C8FCAA38-9997-4729-A42C-5C9F49BDDCF3}" type="slidenum">
              <a:rPr lang="en-JM" altLang="en-US"/>
              <a:pPr/>
              <a:t>‹#›</a:t>
            </a:fld>
            <a:endParaRPr lang="en-JM" altLang="en-US"/>
          </a:p>
        </p:txBody>
      </p:sp>
    </p:spTree>
    <p:extLst>
      <p:ext uri="{BB962C8B-B14F-4D97-AF65-F5344CB8AC3E}">
        <p14:creationId xmlns:p14="http://schemas.microsoft.com/office/powerpoint/2010/main" val="7253762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F2BE9FF-E1C7-A142-9A1C-1BBE081417C5}" type="slidenum">
              <a:rPr lang="en-US" smtClean="0"/>
              <a:t>‹#›</a:t>
            </a:fld>
            <a:endParaRPr lang="en-US" dirty="0"/>
          </a:p>
        </p:txBody>
      </p:sp>
      <p:sp>
        <p:nvSpPr>
          <p:cNvPr id="7" name="Footer Placeholder 4"/>
          <p:cNvSpPr>
            <a:spLocks noGrp="1"/>
          </p:cNvSpPr>
          <p:nvPr>
            <p:ph type="ftr" sz="quarter" idx="11"/>
          </p:nvPr>
        </p:nvSpPr>
        <p:spPr>
          <a:xfrm>
            <a:off x="532170" y="4767263"/>
            <a:ext cx="2847975" cy="273844"/>
          </a:xfrm>
          <a:prstGeom prst="rect">
            <a:avLst/>
          </a:prstGeom>
        </p:spPr>
        <p:txBody>
          <a:bodyPr/>
          <a:lstStyle>
            <a:lvl1pPr>
              <a:defRPr sz="1000"/>
            </a:lvl1pPr>
          </a:lstStyle>
          <a:p>
            <a:endParaRPr lang="en-US" dirty="0"/>
          </a:p>
        </p:txBody>
      </p:sp>
      <p:sp>
        <p:nvSpPr>
          <p:cNvPr id="4" name="Rectangle 3"/>
          <p:cNvSpPr/>
          <p:nvPr userDrawn="1"/>
        </p:nvSpPr>
        <p:spPr>
          <a:xfrm>
            <a:off x="457200" y="4835269"/>
            <a:ext cx="1295547" cy="246221"/>
          </a:xfrm>
          <a:prstGeom prst="rect">
            <a:avLst/>
          </a:prstGeom>
        </p:spPr>
        <p:txBody>
          <a:bodyPr wrap="none">
            <a:spAutoFit/>
          </a:bodyPr>
          <a:lstStyle/>
          <a:p>
            <a:r>
              <a:rPr lang="en-US" sz="1000" dirty="0">
                <a:solidFill>
                  <a:srgbClr val="7F7F7F"/>
                </a:solidFill>
              </a:rPr>
              <a:t>© </a:t>
            </a:r>
            <a:r>
              <a:rPr lang="en-US" sz="1000" dirty="0" err="1">
                <a:solidFill>
                  <a:srgbClr val="7F7F7F"/>
                </a:solidFill>
              </a:rPr>
              <a:t>ValChoice</a:t>
            </a:r>
            <a:r>
              <a:rPr lang="en-US" sz="1000" dirty="0">
                <a:solidFill>
                  <a:srgbClr val="7F7F7F"/>
                </a:solidFill>
              </a:rPr>
              <a:t> 2020</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Mac mockup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24C53"/>
                </a:solidFill>
              </a:defRPr>
            </a:lvl1pPr>
          </a:lstStyle>
          <a:p>
            <a:r>
              <a:rPr lang="en-US" dirty="0"/>
              <a:t>Click to edit Master title style</a:t>
            </a:r>
            <a:endParaRPr lang="en-JM" dirty="0"/>
          </a:p>
        </p:txBody>
      </p:sp>
      <p:sp>
        <p:nvSpPr>
          <p:cNvPr id="4" name="Date Placeholder 3"/>
          <p:cNvSpPr>
            <a:spLocks noGrp="1"/>
          </p:cNvSpPr>
          <p:nvPr>
            <p:ph type="dt" sz="half" idx="10"/>
          </p:nvPr>
        </p:nvSpPr>
        <p:spPr>
          <a:xfrm>
            <a:off x="6705600" y="133350"/>
            <a:ext cx="2133600" cy="273844"/>
          </a:xfrm>
          <a:prstGeom prst="rect">
            <a:avLst/>
          </a:prstGeom>
        </p:spPr>
        <p:txBody>
          <a:bodyPr/>
          <a:lstStyle/>
          <a:p>
            <a:fld id="{9E9AC54A-676B-4975-9EF1-3F5C4FD04691}" type="datetime1">
              <a:rPr lang="en-JM" smtClean="0"/>
              <a:t>16/04/2020</a:t>
            </a:fld>
            <a:endParaRPr lang="en-JM"/>
          </a:p>
        </p:txBody>
      </p:sp>
      <p:sp>
        <p:nvSpPr>
          <p:cNvPr id="6" name="Slide Number Placeholder 5"/>
          <p:cNvSpPr>
            <a:spLocks noGrp="1"/>
          </p:cNvSpPr>
          <p:nvPr>
            <p:ph type="sldNum" sz="quarter" idx="12"/>
          </p:nvPr>
        </p:nvSpPr>
        <p:spPr/>
        <p:txBody>
          <a:bodyPr/>
          <a:lstStyle/>
          <a:p>
            <a:fld id="{857B18ED-D931-45F4-8873-1BEDAB4DC03E}" type="slidenum">
              <a:rPr lang="en-JM" smtClean="0"/>
              <a:t>‹#›</a:t>
            </a:fld>
            <a:endParaRPr lang="en-JM"/>
          </a:p>
        </p:txBody>
      </p:sp>
      <p:sp>
        <p:nvSpPr>
          <p:cNvPr id="18" name="Text Placeholder 17"/>
          <p:cNvSpPr>
            <a:spLocks noGrp="1"/>
          </p:cNvSpPr>
          <p:nvPr>
            <p:ph type="body" sz="quarter" idx="23"/>
          </p:nvPr>
        </p:nvSpPr>
        <p:spPr>
          <a:xfrm>
            <a:off x="2057400" y="800100"/>
            <a:ext cx="5029200" cy="323850"/>
          </a:xfrm>
        </p:spPr>
        <p:txBody>
          <a:bodyPr>
            <a:noAutofit/>
          </a:bodyPr>
          <a:lstStyle>
            <a:lvl1pPr marL="0" indent="0" algn="ctr">
              <a:buFontTx/>
              <a:buNone/>
              <a:defRPr sz="1050">
                <a:solidFill>
                  <a:srgbClr val="0070C0"/>
                </a:solidFill>
                <a:latin typeface="Mission Gothic Regular" pitchFamily="50"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pic>
        <p:nvPicPr>
          <p:cNvPr id="17" name="Picture 16" descr="iMac-Flat-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0" y="1352550"/>
            <a:ext cx="4038600" cy="3269432"/>
          </a:xfrm>
          <a:prstGeom prst="rect">
            <a:avLst/>
          </a:prstGeom>
        </p:spPr>
      </p:pic>
      <p:sp>
        <p:nvSpPr>
          <p:cNvPr id="19" name="Picture Placeholder 9"/>
          <p:cNvSpPr>
            <a:spLocks noGrp="1"/>
          </p:cNvSpPr>
          <p:nvPr>
            <p:ph type="pic" sz="quarter" idx="24"/>
          </p:nvPr>
        </p:nvSpPr>
        <p:spPr>
          <a:xfrm>
            <a:off x="2895600" y="1581150"/>
            <a:ext cx="3581400" cy="2057400"/>
          </a:xfrm>
        </p:spPr>
        <p:txBody>
          <a:bodyPr/>
          <a:lstStyle/>
          <a:p>
            <a:endParaRPr lang="en-US"/>
          </a:p>
        </p:txBody>
      </p:sp>
      <p:sp>
        <p:nvSpPr>
          <p:cNvPr id="9" name="Footer Placeholder 4">
            <a:extLst>
              <a:ext uri="{FF2B5EF4-FFF2-40B4-BE49-F238E27FC236}">
                <a16:creationId xmlns:a16="http://schemas.microsoft.com/office/drawing/2014/main" id="{37935AEB-C85E-459B-BAC5-C05513A76E28}"/>
              </a:ext>
            </a:extLst>
          </p:cNvPr>
          <p:cNvSpPr>
            <a:spLocks noGrp="1"/>
          </p:cNvSpPr>
          <p:nvPr>
            <p:ph type="ftr" sz="quarter" idx="3"/>
          </p:nvPr>
        </p:nvSpPr>
        <p:spPr>
          <a:xfrm>
            <a:off x="3124200" y="4781550"/>
            <a:ext cx="2895600" cy="273844"/>
          </a:xfrm>
          <a:prstGeom prst="rect">
            <a:avLst/>
          </a:prstGeom>
        </p:spPr>
        <p:txBody>
          <a:bodyPr vert="horz" lIns="91440" tIns="45720" rIns="91440" bIns="45720" rtlCol="0" anchor="ctr"/>
          <a:lstStyle>
            <a:lvl1pPr algn="ctr">
              <a:defRPr sz="900">
                <a:solidFill>
                  <a:srgbClr val="A6A6A6"/>
                </a:solidFill>
                <a:latin typeface="Calibri"/>
                <a:cs typeface="Calibri"/>
              </a:defRPr>
            </a:lvl1pPr>
          </a:lstStyle>
          <a:p>
            <a:r>
              <a:rPr lang="en-JM" dirty="0"/>
              <a:t>PROPRIETARY AND CONFIDENTIAL</a:t>
            </a:r>
          </a:p>
        </p:txBody>
      </p:sp>
    </p:spTree>
    <p:extLst>
      <p:ext uri="{BB962C8B-B14F-4D97-AF65-F5344CB8AC3E}">
        <p14:creationId xmlns:p14="http://schemas.microsoft.com/office/powerpoint/2010/main" val="3962826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10" name="Rectangle 9"/>
          <p:cNvSpPr/>
          <p:nvPr userDrawn="1"/>
        </p:nvSpPr>
        <p:spPr>
          <a:xfrm>
            <a:off x="0" y="152400"/>
            <a:ext cx="9144000" cy="2266950"/>
          </a:xfrm>
          <a:prstGeom prst="rect">
            <a:avLst/>
          </a:prstGeom>
          <a:solidFill>
            <a:srgbClr val="424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solidFill>
                <a:schemeClr val="bg1"/>
              </a:solidFill>
            </a:endParaRPr>
          </a:p>
        </p:txBody>
      </p:sp>
      <p:sp>
        <p:nvSpPr>
          <p:cNvPr id="2" name="Title 1"/>
          <p:cNvSpPr>
            <a:spLocks noGrp="1"/>
          </p:cNvSpPr>
          <p:nvPr>
            <p:ph type="title"/>
          </p:nvPr>
        </p:nvSpPr>
        <p:spPr>
          <a:xfrm>
            <a:off x="533400" y="514350"/>
            <a:ext cx="3657600" cy="1371600"/>
          </a:xfrm>
        </p:spPr>
        <p:txBody>
          <a:bodyPr/>
          <a:lstStyle>
            <a:lvl1pPr algn="l">
              <a:defRPr>
                <a:solidFill>
                  <a:schemeClr val="bg1"/>
                </a:solidFill>
                <a:latin typeface="Calibri"/>
                <a:cs typeface="Calibri"/>
              </a:defRPr>
            </a:lvl1pPr>
          </a:lstStyle>
          <a:p>
            <a:endParaRPr lang="en-JM" dirty="0"/>
          </a:p>
        </p:txBody>
      </p:sp>
      <p:sp>
        <p:nvSpPr>
          <p:cNvPr id="4" name="Date Placeholder 3"/>
          <p:cNvSpPr>
            <a:spLocks noGrp="1"/>
          </p:cNvSpPr>
          <p:nvPr>
            <p:ph type="dt" sz="half" idx="10"/>
          </p:nvPr>
        </p:nvSpPr>
        <p:spPr>
          <a:xfrm>
            <a:off x="6705600" y="133350"/>
            <a:ext cx="2133600" cy="273844"/>
          </a:xfrm>
          <a:prstGeom prst="rect">
            <a:avLst/>
          </a:prstGeom>
        </p:spPr>
        <p:txBody>
          <a:bodyPr/>
          <a:lstStyle/>
          <a:p>
            <a:endParaRPr lang="en-JM"/>
          </a:p>
        </p:txBody>
      </p:sp>
      <p:sp>
        <p:nvSpPr>
          <p:cNvPr id="5" name="Footer Placeholder 4"/>
          <p:cNvSpPr>
            <a:spLocks noGrp="1"/>
          </p:cNvSpPr>
          <p:nvPr>
            <p:ph type="ftr" sz="quarter" idx="11"/>
          </p:nvPr>
        </p:nvSpPr>
        <p:spPr/>
        <p:txBody>
          <a:bodyPr/>
          <a:lstStyle/>
          <a:p>
            <a:r>
              <a:rPr lang="en-JM"/>
              <a:t>UNDER EMBARGO UNTIL JAN. 26, 2016</a:t>
            </a:r>
          </a:p>
        </p:txBody>
      </p:sp>
      <p:sp>
        <p:nvSpPr>
          <p:cNvPr id="6" name="Slide Number Placeholder 5"/>
          <p:cNvSpPr>
            <a:spLocks noGrp="1"/>
          </p:cNvSpPr>
          <p:nvPr>
            <p:ph type="sldNum" sz="quarter" idx="12"/>
          </p:nvPr>
        </p:nvSpPr>
        <p:spPr/>
        <p:txBody>
          <a:bodyPr/>
          <a:lstStyle/>
          <a:p>
            <a:fld id="{857B18ED-D931-45F4-8873-1BEDAB4DC03E}" type="slidenum">
              <a:rPr lang="en-JM" smtClean="0"/>
              <a:t>‹#›</a:t>
            </a:fld>
            <a:endParaRPr lang="en-JM"/>
          </a:p>
        </p:txBody>
      </p:sp>
      <p:sp>
        <p:nvSpPr>
          <p:cNvPr id="17" name="Picture Placeholder 16"/>
          <p:cNvSpPr>
            <a:spLocks noGrp="1"/>
          </p:cNvSpPr>
          <p:nvPr>
            <p:ph type="pic" sz="quarter" idx="59"/>
          </p:nvPr>
        </p:nvSpPr>
        <p:spPr>
          <a:xfrm>
            <a:off x="0" y="2419350"/>
            <a:ext cx="9144000" cy="2724150"/>
          </a:xfrm>
        </p:spPr>
        <p:txBody>
          <a:bodyPr>
            <a:normAutofit/>
          </a:bodyPr>
          <a:lstStyle>
            <a:lvl1pPr>
              <a:defRPr sz="1400">
                <a:solidFill>
                  <a:srgbClr val="17375E"/>
                </a:solidFill>
              </a:defRPr>
            </a:lvl1pPr>
          </a:lstStyle>
          <a:p>
            <a:endParaRPr lang="en-JM"/>
          </a:p>
        </p:txBody>
      </p:sp>
      <p:sp>
        <p:nvSpPr>
          <p:cNvPr id="12" name="Text Placeholder 18"/>
          <p:cNvSpPr>
            <a:spLocks noGrp="1"/>
          </p:cNvSpPr>
          <p:nvPr>
            <p:ph type="body" sz="quarter" idx="62"/>
          </p:nvPr>
        </p:nvSpPr>
        <p:spPr>
          <a:xfrm>
            <a:off x="3469120" y="1123950"/>
            <a:ext cx="2093480" cy="899160"/>
          </a:xfrm>
        </p:spPr>
        <p:txBody>
          <a:bodyPr>
            <a:noAutofit/>
          </a:bodyPr>
          <a:lstStyle>
            <a:lvl1pPr marL="0" indent="0">
              <a:buFontTx/>
              <a:buNone/>
              <a:defRPr sz="1000">
                <a:solidFill>
                  <a:schemeClr val="bg1"/>
                </a:solidFill>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14" name="Text Placeholder 18"/>
          <p:cNvSpPr>
            <a:spLocks noGrp="1"/>
          </p:cNvSpPr>
          <p:nvPr>
            <p:ph type="body" sz="quarter" idx="63"/>
          </p:nvPr>
        </p:nvSpPr>
        <p:spPr>
          <a:xfrm>
            <a:off x="6212320" y="1123950"/>
            <a:ext cx="2093480" cy="899160"/>
          </a:xfrm>
        </p:spPr>
        <p:txBody>
          <a:bodyPr>
            <a:noAutofit/>
          </a:bodyPr>
          <a:lstStyle>
            <a:lvl1pPr marL="0" indent="0">
              <a:buFontTx/>
              <a:buNone/>
              <a:defRPr sz="1000">
                <a:solidFill>
                  <a:schemeClr val="bg1"/>
                </a:solidFill>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Tree>
    <p:extLst>
      <p:ext uri="{BB962C8B-B14F-4D97-AF65-F5344CB8AC3E}">
        <p14:creationId xmlns:p14="http://schemas.microsoft.com/office/powerpoint/2010/main" val="2526651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1"/>
            <a:ext cx="7772400" cy="1878806"/>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3051573"/>
            <a:ext cx="7772400" cy="848915"/>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659166" y="4767263"/>
            <a:ext cx="2847975"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
        <p:nvSpPr>
          <p:cNvPr id="7" name="Oval 6"/>
          <p:cNvSpPr/>
          <p:nvPr/>
        </p:nvSpPr>
        <p:spPr>
          <a:xfrm>
            <a:off x="4495800"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659166" y="4767263"/>
            <a:ext cx="2847975"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C50FFEE-1F9E-3645-ABF9-81A7B01946C8}" type="slidenum">
              <a:rPr lang="en-US" smtClean="0"/>
              <a:t>‹#›</a:t>
            </a:fld>
            <a:endParaRPr lang="en-US"/>
          </a:p>
        </p:txBody>
      </p:sp>
      <p:sp>
        <p:nvSpPr>
          <p:cNvPr id="9" name="Content Placeholder 8"/>
          <p:cNvSpPr>
            <a:spLocks noGrp="1"/>
          </p:cNvSpPr>
          <p:nvPr>
            <p:ph sz="quarter" idx="13"/>
          </p:nvPr>
        </p:nvSpPr>
        <p:spPr>
          <a:xfrm>
            <a:off x="365760" y="1200150"/>
            <a:ext cx="4041648" cy="3394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457200" y="4835269"/>
            <a:ext cx="1295547" cy="246221"/>
          </a:xfrm>
          <a:prstGeom prst="rect">
            <a:avLst/>
          </a:prstGeom>
        </p:spPr>
        <p:txBody>
          <a:bodyPr wrap="none">
            <a:spAutoFit/>
          </a:bodyPr>
          <a:lstStyle/>
          <a:p>
            <a:r>
              <a:rPr lang="en-US" sz="1000" dirty="0">
                <a:solidFill>
                  <a:srgbClr val="7F7F7F"/>
                </a:solidFill>
              </a:rPr>
              <a:t>© </a:t>
            </a:r>
            <a:r>
              <a:rPr lang="en-US" sz="1000" dirty="0" err="1">
                <a:solidFill>
                  <a:srgbClr val="7F7F7F"/>
                </a:solidFill>
              </a:rPr>
              <a:t>ValChoice</a:t>
            </a:r>
            <a:r>
              <a:rPr lang="en-US" sz="1000" dirty="0">
                <a:solidFill>
                  <a:srgbClr val="7F7F7F"/>
                </a:solidFill>
              </a:rPr>
              <a:t> 2020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1" y="1200150"/>
            <a:ext cx="4041775"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p:cNvSpPr>
            <a:spLocks noGrp="1"/>
          </p:cNvSpPr>
          <p:nvPr>
            <p:ph type="ftr" sz="quarter" idx="11"/>
          </p:nvPr>
        </p:nvSpPr>
        <p:spPr>
          <a:xfrm>
            <a:off x="659166" y="4767263"/>
            <a:ext cx="2847975" cy="273844"/>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FC50FFEE-1F9E-3645-ABF9-81A7B01946C8}" type="slidenum">
              <a:rPr lang="en-US" smtClean="0"/>
              <a:t>‹#›</a:t>
            </a:fld>
            <a:endParaRPr lang="en-US"/>
          </a:p>
        </p:txBody>
      </p:sp>
      <p:sp>
        <p:nvSpPr>
          <p:cNvPr id="11" name="Content Placeholder 10"/>
          <p:cNvSpPr>
            <a:spLocks noGrp="1"/>
          </p:cNvSpPr>
          <p:nvPr>
            <p:ph sz="quarter" idx="13"/>
          </p:nvPr>
        </p:nvSpPr>
        <p:spPr>
          <a:xfrm>
            <a:off x="457200" y="1659636"/>
            <a:ext cx="4041648" cy="2935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1659637"/>
            <a:ext cx="4041648" cy="2934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userDrawn="1"/>
        </p:nvSpPr>
        <p:spPr>
          <a:xfrm>
            <a:off x="457200" y="4856436"/>
            <a:ext cx="1295547" cy="246221"/>
          </a:xfrm>
          <a:prstGeom prst="rect">
            <a:avLst/>
          </a:prstGeom>
        </p:spPr>
        <p:txBody>
          <a:bodyPr wrap="none">
            <a:spAutoFit/>
          </a:bodyPr>
          <a:lstStyle/>
          <a:p>
            <a:r>
              <a:rPr lang="en-US" sz="1000" dirty="0">
                <a:solidFill>
                  <a:srgbClr val="7F7F7F"/>
                </a:solidFill>
              </a:rPr>
              <a:t>© </a:t>
            </a:r>
            <a:r>
              <a:rPr lang="en-US" sz="1000" dirty="0" err="1">
                <a:solidFill>
                  <a:srgbClr val="7F7F7F"/>
                </a:solidFill>
              </a:rPr>
              <a:t>ValChoice</a:t>
            </a:r>
            <a:r>
              <a:rPr lang="en-US" sz="1000" dirty="0">
                <a:solidFill>
                  <a:srgbClr val="7F7F7F"/>
                </a:solidFill>
              </a:rPr>
              <a:t> 2020</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659166" y="4767263"/>
            <a:ext cx="2847975" cy="27384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C50FFEE-1F9E-3645-ABF9-81A7B01946C8}" type="slidenum">
              <a:rPr lang="en-US" smtClean="0"/>
              <a:t>‹#›</a:t>
            </a:fld>
            <a:endParaRPr lang="en-US"/>
          </a:p>
        </p:txBody>
      </p:sp>
      <p:sp>
        <p:nvSpPr>
          <p:cNvPr id="6" name="Rectangle 5"/>
          <p:cNvSpPr/>
          <p:nvPr userDrawn="1"/>
        </p:nvSpPr>
        <p:spPr>
          <a:xfrm>
            <a:off x="457200" y="4835270"/>
            <a:ext cx="1295547" cy="246221"/>
          </a:xfrm>
          <a:prstGeom prst="rect">
            <a:avLst/>
          </a:prstGeom>
        </p:spPr>
        <p:txBody>
          <a:bodyPr wrap="none">
            <a:spAutoFit/>
          </a:bodyPr>
          <a:lstStyle/>
          <a:p>
            <a:r>
              <a:rPr lang="en-US" sz="1000" dirty="0">
                <a:solidFill>
                  <a:srgbClr val="7F7F7F"/>
                </a:solidFill>
              </a:rPr>
              <a:t>© </a:t>
            </a:r>
            <a:r>
              <a:rPr lang="en-US" sz="1000" dirty="0" err="1">
                <a:solidFill>
                  <a:srgbClr val="7F7F7F"/>
                </a:solidFill>
              </a:rPr>
              <a:t>ValChoice</a:t>
            </a:r>
            <a:r>
              <a:rPr lang="en-US" sz="1000" dirty="0">
                <a:solidFill>
                  <a:srgbClr val="7F7F7F"/>
                </a:solidFill>
              </a:rPr>
              <a:t> 2020</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59166" y="4767263"/>
            <a:ext cx="2847975"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C50FFEE-1F9E-3645-ABF9-81A7B01946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00025"/>
            <a:ext cx="3008313" cy="1571625"/>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8" y="204788"/>
            <a:ext cx="499586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8" y="1828801"/>
            <a:ext cx="3008313" cy="2765822"/>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59166" y="4767263"/>
            <a:ext cx="2847975"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
        <p:nvSpPr>
          <p:cNvPr id="8" name="Rectangle 7"/>
          <p:cNvSpPr/>
          <p:nvPr userDrawn="1"/>
        </p:nvSpPr>
        <p:spPr>
          <a:xfrm>
            <a:off x="457200" y="4845853"/>
            <a:ext cx="1295547" cy="246221"/>
          </a:xfrm>
          <a:prstGeom prst="rect">
            <a:avLst/>
          </a:prstGeom>
        </p:spPr>
        <p:txBody>
          <a:bodyPr wrap="none">
            <a:spAutoFit/>
          </a:bodyPr>
          <a:lstStyle/>
          <a:p>
            <a:r>
              <a:rPr lang="en-US" sz="1000" dirty="0">
                <a:solidFill>
                  <a:srgbClr val="7F7F7F"/>
                </a:solidFill>
              </a:rPr>
              <a:t>© </a:t>
            </a:r>
            <a:r>
              <a:rPr lang="en-US" sz="1000" dirty="0" err="1">
                <a:solidFill>
                  <a:srgbClr val="7F7F7F"/>
                </a:solidFill>
              </a:rPr>
              <a:t>ValChoice</a:t>
            </a:r>
            <a:r>
              <a:rPr lang="en-US" sz="1000" dirty="0">
                <a:solidFill>
                  <a:srgbClr val="7F7F7F"/>
                </a:solidFill>
              </a:rPr>
              <a:t> 2020</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0"/>
            <a:ext cx="5711824" cy="671513"/>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857250"/>
            <a:ext cx="6054724" cy="3405783"/>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679576" y="4357688"/>
            <a:ext cx="5711824" cy="40005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59166" y="4767263"/>
            <a:ext cx="2847975"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C50FFEE-1F9E-3645-ABF9-81A7B01946C8}" type="slidenum">
              <a:rPr lang="en-US" smtClean="0"/>
              <a:t>‹#›</a:t>
            </a:fld>
            <a:endParaRPr lang="en-US"/>
          </a:p>
        </p:txBody>
      </p:sp>
      <p:sp>
        <p:nvSpPr>
          <p:cNvPr id="8" name="Date Placeholder 2"/>
          <p:cNvSpPr txBox="1">
            <a:spLocks/>
          </p:cNvSpPr>
          <p:nvPr userDrawn="1"/>
        </p:nvSpPr>
        <p:spPr>
          <a:xfrm>
            <a:off x="7573222" y="4964292"/>
            <a:ext cx="1173747" cy="240506"/>
          </a:xfrm>
          <a:prstGeom prst="rect">
            <a:avLst/>
          </a:prstGeo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34B474-CE6C-6B41-8F9A-725DD348A115}" type="datetimeFigureOut">
              <a:rPr lang="en-US" smtClean="0"/>
              <a:pPr/>
              <a:t>4/16/20</a:t>
            </a:fld>
            <a:endParaRPr lang="en-US" dirty="0"/>
          </a:p>
        </p:txBody>
      </p:sp>
      <p:sp>
        <p:nvSpPr>
          <p:cNvPr id="9" name="Rectangle 8"/>
          <p:cNvSpPr/>
          <p:nvPr userDrawn="1"/>
        </p:nvSpPr>
        <p:spPr>
          <a:xfrm>
            <a:off x="457200" y="4845853"/>
            <a:ext cx="1295547" cy="246221"/>
          </a:xfrm>
          <a:prstGeom prst="rect">
            <a:avLst/>
          </a:prstGeom>
        </p:spPr>
        <p:txBody>
          <a:bodyPr wrap="none">
            <a:spAutoFit/>
          </a:bodyPr>
          <a:lstStyle/>
          <a:p>
            <a:r>
              <a:rPr lang="en-US" sz="1000" dirty="0">
                <a:solidFill>
                  <a:srgbClr val="7F7F7F"/>
                </a:solidFill>
              </a:rPr>
              <a:t>© </a:t>
            </a:r>
            <a:r>
              <a:rPr lang="en-US" sz="1000" dirty="0" err="1">
                <a:solidFill>
                  <a:srgbClr val="7F7F7F"/>
                </a:solidFill>
              </a:rPr>
              <a:t>ValChoice</a:t>
            </a:r>
            <a:r>
              <a:rPr lang="en-US" sz="1000" dirty="0">
                <a:solidFill>
                  <a:srgbClr val="7F7F7F"/>
                </a:solidFill>
              </a:rPr>
              <a:t> 2020</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60895"/>
            <a:ext cx="8229600" cy="120015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43279" y="4767263"/>
            <a:ext cx="561975" cy="273844"/>
          </a:xfrm>
          <a:prstGeom prst="rect">
            <a:avLst/>
          </a:prstGeom>
        </p:spPr>
        <p:txBody>
          <a:bodyPr vert="horz" lIns="27432" tIns="45720" rIns="45720" bIns="45720" rtlCol="0" anchor="ctr"/>
          <a:lstStyle>
            <a:lvl1pPr algn="ctr">
              <a:defRPr sz="1000">
                <a:solidFill>
                  <a:schemeClr val="tx1">
                    <a:lumMod val="65000"/>
                    <a:lumOff val="35000"/>
                  </a:schemeClr>
                </a:solidFill>
                <a:latin typeface="Arial" panose="020B0604020202020204" pitchFamily="34" charset="0"/>
                <a:cs typeface="Arial" panose="020B0604020202020204" pitchFamily="34" charset="0"/>
              </a:defRPr>
            </a:lvl1pPr>
          </a:lstStyle>
          <a:p>
            <a:fld id="{DF2BE9FF-E1C7-A142-9A1C-1BBE081417C5}" type="slidenum">
              <a:rPr lang="en-US" smtClean="0"/>
              <a:pPr/>
              <a:t>‹#›</a:t>
            </a:fld>
            <a:endParaRPr lang="en-US" dirty="0"/>
          </a:p>
        </p:txBody>
      </p:sp>
      <p:sp>
        <p:nvSpPr>
          <p:cNvPr id="13" name="Footer Placeholder 4"/>
          <p:cNvSpPr>
            <a:spLocks noGrp="1"/>
          </p:cNvSpPr>
          <p:nvPr>
            <p:ph type="ftr" sz="quarter" idx="3"/>
          </p:nvPr>
        </p:nvSpPr>
        <p:spPr>
          <a:xfrm>
            <a:off x="405174" y="4767263"/>
            <a:ext cx="2847975" cy="273844"/>
          </a:xfrm>
          <a:prstGeom prst="rect">
            <a:avLst/>
          </a:prstGeom>
        </p:spPr>
        <p:txBody>
          <a:bodyPr/>
          <a:lstStyle>
            <a:lvl1pPr>
              <a:defRPr sz="1000">
                <a:solidFill>
                  <a:schemeClr val="bg1">
                    <a:lumMod val="50000"/>
                  </a:schemeClr>
                </a:solidFill>
              </a:defRPr>
            </a:lvl1pPr>
          </a:lstStyle>
          <a:p>
            <a:endParaRPr lang="en-US" dirty="0"/>
          </a:p>
        </p:txBody>
      </p:sp>
      <p:pic>
        <p:nvPicPr>
          <p:cNvPr id="5" name="Picture 4" descr="vc_logo_print_small_notag.png"/>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214236" y="4688906"/>
            <a:ext cx="1008214" cy="352201"/>
          </a:xfrm>
          <a:prstGeom prst="rect">
            <a:avLst/>
          </a:prstGeom>
        </p:spPr>
      </p:pic>
    </p:spTree>
  </p:cSld>
  <p:clrMap bg1="lt1" tx1="dk1" bg2="lt2" tx2="dk2" accent1="accent1" accent2="accent2" accent3="accent3" accent4="accent4" accent5="accent5" accent6="accent6" hlink="hlink" folHlink="folHlink"/>
  <p:sldLayoutIdLst>
    <p:sldLayoutId id="214748560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 id="2147485397" r:id="rId12"/>
    <p:sldLayoutId id="2147485616" r:id="rId13"/>
    <p:sldLayoutId id="2147485617" r:id="rId14"/>
    <p:sldLayoutId id="2147485618" r:id="rId15"/>
    <p:sldLayoutId id="2147485619" r:id="rId16"/>
    <p:sldLayoutId id="2147485620" r:id="rId17"/>
    <p:sldLayoutId id="2147485621" r:id="rId18"/>
    <p:sldLayoutId id="2147485622" r:id="rId19"/>
    <p:sldLayoutId id="2147485623" r:id="rId20"/>
    <p:sldLayoutId id="2147485624" r:id="rId21"/>
  </p:sldLayoutIdLst>
  <p:txStyles>
    <p:titleStyle>
      <a:lvl1pPr algn="ctr" defTabSz="914400" rtl="0" eaLnBrk="1" latinLnBrk="0" hangingPunct="1">
        <a:lnSpc>
          <a:spcPts val="5800"/>
        </a:lnSpc>
        <a:spcBef>
          <a:spcPct val="0"/>
        </a:spcBef>
        <a:buNone/>
        <a:defRPr sz="2400" kern="1200">
          <a:solidFill>
            <a:schemeClr val="tx2"/>
          </a:solidFill>
          <a:effectLst>
            <a:outerShdw blurRad="63500" dist="38100" dir="5400000" algn="t" rotWithShape="0">
              <a:prstClr val="black">
                <a:alpha val="25000"/>
              </a:prstClr>
            </a:outerShdw>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gif"/><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valchoice.com/product/money-smart/" TargetMode="External"/><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my.nicheacademy.com/valchoiceacadem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valchoice.com/product/money-smart-premium/" TargetMode="External"/><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0.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05200" y="0"/>
            <a:ext cx="5638800" cy="5162550"/>
          </a:xfrm>
          <a:prstGeom prst="rect">
            <a:avLst/>
          </a:prstGeom>
          <a:solidFill>
            <a:srgbClr val="0070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4" name="Title 1"/>
          <p:cNvSpPr txBox="1">
            <a:spLocks/>
          </p:cNvSpPr>
          <p:nvPr/>
        </p:nvSpPr>
        <p:spPr>
          <a:xfrm>
            <a:off x="3809999" y="1288543"/>
            <a:ext cx="3886200" cy="1102519"/>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2000" kern="1200">
                <a:solidFill>
                  <a:srgbClr val="424C53"/>
                </a:solidFill>
                <a:latin typeface="Mission Gothic Black" pitchFamily="50" charset="0"/>
                <a:ea typeface="Open Sans Extrabold" pitchFamily="34" charset="0"/>
                <a:cs typeface="Mission Gothic Black" pitchFamily="50" charset="0"/>
              </a:defRPr>
            </a:lvl1pPr>
          </a:lstStyle>
          <a:p>
            <a:pPr algn="l"/>
            <a:r>
              <a:rPr lang="en-US" sz="2400" dirty="0">
                <a:solidFill>
                  <a:schemeClr val="bg1"/>
                </a:solidFill>
                <a:latin typeface="Arial" panose="020B0604020202020204" pitchFamily="34" charset="0"/>
                <a:cs typeface="Arial" panose="020B0604020202020204" pitchFamily="34" charset="0"/>
              </a:rPr>
              <a:t>5 Essential Tools for a Successful Money Smart Week</a:t>
            </a:r>
            <a:endParaRPr lang="en-JM" sz="2400" dirty="0">
              <a:solidFill>
                <a:schemeClr val="bg1"/>
              </a:solidFill>
              <a:latin typeface="Arial" panose="020B0604020202020204" pitchFamily="34" charset="0"/>
              <a:cs typeface="Arial" panose="020B0604020202020204" pitchFamily="34" charset="0"/>
            </a:endParaRPr>
          </a:p>
        </p:txBody>
      </p:sp>
      <p:sp>
        <p:nvSpPr>
          <p:cNvPr id="5" name="Text Placeholder 2"/>
          <p:cNvSpPr txBox="1">
            <a:spLocks/>
          </p:cNvSpPr>
          <p:nvPr/>
        </p:nvSpPr>
        <p:spPr>
          <a:xfrm>
            <a:off x="3809999" y="2571750"/>
            <a:ext cx="4038600" cy="914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Futura LT Book" pitchFamily="2"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Futura LT Book" pitchFamily="2"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Futura LT Book" pitchFamily="2"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Futura LT Book" pitchFamily="2"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Futura LT Book"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latin typeface="Arial" panose="020B0604020202020204" pitchFamily="34" charset="0"/>
                <a:cs typeface="Arial" panose="020B0604020202020204" pitchFamily="34" charset="0"/>
              </a:rPr>
              <a:t>In support of ALA and The Federal Reserve Bank, ValChoice produced an exclusive content series for libraries of all sizes. It covers one of the gaping holes in financial literacy </a:t>
            </a:r>
            <a:r>
              <a:rPr lang="en-US" sz="1600">
                <a:latin typeface="Arial" panose="020B0604020202020204" pitchFamily="34" charset="0"/>
                <a:cs typeface="Arial" panose="020B0604020202020204" pitchFamily="34" charset="0"/>
              </a:rPr>
              <a:t>among Americans </a:t>
            </a:r>
            <a:r>
              <a:rPr lang="en-US" sz="1600" dirty="0">
                <a:latin typeface="Arial" panose="020B0604020202020204" pitchFamily="34" charset="0"/>
                <a:cs typeface="Arial" panose="020B0604020202020204" pitchFamily="34" charset="0"/>
              </a:rPr>
              <a:t>-- understanding and buying insurance. </a:t>
            </a:r>
          </a:p>
        </p:txBody>
      </p:sp>
      <p:sp>
        <p:nvSpPr>
          <p:cNvPr id="7" name="Rounded Rectangle 6"/>
          <p:cNvSpPr/>
          <p:nvPr/>
        </p:nvSpPr>
        <p:spPr>
          <a:xfrm>
            <a:off x="3886199" y="672411"/>
            <a:ext cx="4014882" cy="387191"/>
          </a:xfrm>
          <a:prstGeom prst="roundRect">
            <a:avLst>
              <a:gd name="adj" fmla="val 9419"/>
            </a:avLst>
          </a:prstGeom>
          <a:solidFill>
            <a:srgbClr val="424C53"/>
          </a:solidFill>
        </p:spPr>
        <p:txBody>
          <a:bodyPr wrap="none" anchor="ctr">
            <a:spAutoFit/>
          </a:bodyPr>
          <a:lstStyle/>
          <a:p>
            <a:pPr>
              <a:spcBef>
                <a:spcPts val="0"/>
              </a:spcBef>
              <a:buFont typeface="Arial" pitchFamily="34" charset="0"/>
              <a:buNone/>
              <a:defRPr/>
            </a:pPr>
            <a:r>
              <a:rPr lang="en-JM" dirty="0">
                <a:solidFill>
                  <a:srgbClr val="FFFFFF"/>
                </a:solidFill>
                <a:latin typeface="Arial" panose="020B0604020202020204" pitchFamily="34" charset="0"/>
                <a:ea typeface="Tahoma" pitchFamily="34" charset="0"/>
                <a:cs typeface="Arial" panose="020B0604020202020204" pitchFamily="34" charset="0"/>
              </a:rPr>
              <a:t>VALCHOICE AND NICHE ACADEMY</a:t>
            </a:r>
          </a:p>
        </p:txBody>
      </p:sp>
      <p:sp>
        <p:nvSpPr>
          <p:cNvPr id="8" name="Text Placeholder 2"/>
          <p:cNvSpPr txBox="1">
            <a:spLocks/>
          </p:cNvSpPr>
          <p:nvPr/>
        </p:nvSpPr>
        <p:spPr>
          <a:xfrm>
            <a:off x="3809999" y="4400550"/>
            <a:ext cx="2971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Futura LT Book" pitchFamily="2"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Futura LT Book" pitchFamily="2"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Futura LT Book" pitchFamily="2"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Futura LT Book" pitchFamily="2"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Futura LT Book"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defRPr/>
            </a:pPr>
            <a:r>
              <a:rPr lang="en-JM" sz="1600" dirty="0">
                <a:latin typeface="Arial" panose="020B0604020202020204" pitchFamily="34" charset="0"/>
                <a:ea typeface="Tahoma" pitchFamily="34" charset="0"/>
                <a:cs typeface="Arial" panose="020B0604020202020204" pitchFamily="34" charset="0"/>
              </a:rPr>
              <a:t>February 19, 2020</a:t>
            </a:r>
          </a:p>
        </p:txBody>
      </p:sp>
      <p:pic>
        <p:nvPicPr>
          <p:cNvPr id="11" name="Picture 10" descr="A close up of text on a black background&#10;&#10;Description automatically generated">
            <a:extLst>
              <a:ext uri="{FF2B5EF4-FFF2-40B4-BE49-F238E27FC236}">
                <a16:creationId xmlns:a16="http://schemas.microsoft.com/office/drawing/2014/main" id="{F0BFA296-2E2A-429A-B38B-BD3C2D7D87FC}"/>
              </a:ext>
            </a:extLst>
          </p:cNvPr>
          <p:cNvPicPr>
            <a:picLocks noChangeAspect="1"/>
          </p:cNvPicPr>
          <p:nvPr/>
        </p:nvPicPr>
        <p:blipFill rotWithShape="1">
          <a:blip r:embed="rId3">
            <a:extLst>
              <a:ext uri="{28A0092B-C50C-407E-A947-70E740481C1C}">
                <a14:useLocalDpi xmlns:a14="http://schemas.microsoft.com/office/drawing/2010/main" val="0"/>
              </a:ext>
            </a:extLst>
          </a:blip>
          <a:srcRect l="59262"/>
          <a:stretch/>
        </p:blipFill>
        <p:spPr>
          <a:xfrm>
            <a:off x="1" y="0"/>
            <a:ext cx="3276600" cy="5294071"/>
          </a:xfrm>
          <a:prstGeom prst="rect">
            <a:avLst/>
          </a:prstGeom>
        </p:spPr>
      </p:pic>
    </p:spTree>
    <p:extLst>
      <p:ext uri="{BB962C8B-B14F-4D97-AF65-F5344CB8AC3E}">
        <p14:creationId xmlns:p14="http://schemas.microsoft.com/office/powerpoint/2010/main" val="344812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29" y="861379"/>
            <a:ext cx="4376058" cy="857250"/>
          </a:xfrm>
        </p:spPr>
        <p:txBody>
          <a:bodyPr/>
          <a:lstStyle/>
          <a:p>
            <a:pPr>
              <a:lnSpc>
                <a:spcPct val="100000"/>
              </a:lnSpc>
            </a:pPr>
            <a:r>
              <a:rPr lang="en-JM" dirty="0">
                <a:effectLst>
                  <a:innerShdw blurRad="63500">
                    <a:prstClr val="black"/>
                  </a:innerShdw>
                </a:effectLst>
                <a:ea typeface="Open Sans Semibold" pitchFamily="34" charset="0"/>
              </a:rPr>
              <a:t>THE VALCHOICE CAR INSURANCE CALCULATOR</a:t>
            </a:r>
            <a:endParaRPr lang="en-JM"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57B18ED-D931-45F4-8873-1BEDAB4DC03E}" type="slidenum">
              <a:rPr lang="en-JM" smtClean="0"/>
              <a:t>10</a:t>
            </a:fld>
            <a:endParaRPr lang="en-JM"/>
          </a:p>
        </p:txBody>
      </p:sp>
      <p:sp>
        <p:nvSpPr>
          <p:cNvPr id="6" name="Text Placeholder 5"/>
          <p:cNvSpPr>
            <a:spLocks noGrp="1"/>
          </p:cNvSpPr>
          <p:nvPr>
            <p:ph type="body" sz="quarter" idx="15"/>
          </p:nvPr>
        </p:nvSpPr>
        <p:spPr>
          <a:xfrm>
            <a:off x="4245429" y="1926000"/>
            <a:ext cx="3505200" cy="990600"/>
          </a:xfrm>
        </p:spPr>
        <p:txBody>
          <a:bodyPr/>
          <a:lstStyle/>
          <a:p>
            <a:pPr marL="171450" indent="-171450">
              <a:buFont typeface="Arial" panose="020B0604020202020204" pitchFamily="34" charset="0"/>
              <a:buChar char="•"/>
            </a:pPr>
            <a:r>
              <a:rPr lang="en-US" sz="1600" dirty="0"/>
              <a:t>Customized by location</a:t>
            </a:r>
          </a:p>
          <a:p>
            <a:pPr marL="171450" indent="-171450">
              <a:buFont typeface="Arial" panose="020B0604020202020204" pitchFamily="34" charset="0"/>
              <a:buChar char="•"/>
            </a:pPr>
            <a:r>
              <a:rPr lang="en-US" sz="1600" dirty="0"/>
              <a:t>Educate users on what:</a:t>
            </a:r>
          </a:p>
          <a:p>
            <a:pPr marL="628650" lvl="2" indent="-171450">
              <a:buFont typeface="Arial" panose="020B0604020202020204" pitchFamily="34" charset="0"/>
              <a:buChar char="•"/>
            </a:pPr>
            <a:r>
              <a:rPr lang="en-US" sz="1600" dirty="0">
                <a:solidFill>
                  <a:schemeClr val="bg1">
                    <a:lumMod val="65000"/>
                  </a:schemeClr>
                </a:solidFill>
              </a:rPr>
              <a:t>They need</a:t>
            </a:r>
          </a:p>
          <a:p>
            <a:pPr marL="628650" lvl="2" indent="-171450">
              <a:buFont typeface="Arial" panose="020B0604020202020204" pitchFamily="34" charset="0"/>
              <a:buChar char="•"/>
            </a:pPr>
            <a:r>
              <a:rPr lang="en-US" sz="1600" dirty="0">
                <a:solidFill>
                  <a:schemeClr val="bg1">
                    <a:lumMod val="65000"/>
                  </a:schemeClr>
                </a:solidFill>
              </a:rPr>
              <a:t>They can influence</a:t>
            </a:r>
          </a:p>
          <a:p>
            <a:pPr marL="628650" lvl="2" indent="-171450">
              <a:buFont typeface="Arial" panose="020B0604020202020204" pitchFamily="34" charset="0"/>
              <a:buChar char="•"/>
            </a:pPr>
            <a:r>
              <a:rPr lang="en-US" sz="1600" dirty="0">
                <a:solidFill>
                  <a:schemeClr val="bg1">
                    <a:lumMod val="65000"/>
                  </a:schemeClr>
                </a:solidFill>
              </a:rPr>
              <a:t>Fair</a:t>
            </a:r>
          </a:p>
          <a:p>
            <a:pPr marL="171450" indent="-171450">
              <a:buFont typeface="Arial" panose="020B0604020202020204" pitchFamily="34" charset="0"/>
              <a:buChar char="•"/>
            </a:pPr>
            <a:r>
              <a:rPr lang="en-US" sz="1600" dirty="0"/>
              <a:t>Debunk myths</a:t>
            </a:r>
          </a:p>
          <a:p>
            <a:pPr marL="171450" indent="-171450">
              <a:buFont typeface="Arial" panose="020B0604020202020204" pitchFamily="34" charset="0"/>
              <a:buChar char="•"/>
            </a:pPr>
            <a:r>
              <a:rPr lang="en-US" sz="1600" dirty="0"/>
              <a:t>Much additional info on web page</a:t>
            </a:r>
          </a:p>
          <a:p>
            <a:endParaRPr lang="en-JM" dirty="0"/>
          </a:p>
        </p:txBody>
      </p:sp>
      <p:sp>
        <p:nvSpPr>
          <p:cNvPr id="10" name="Text Placeholder 9"/>
          <p:cNvSpPr>
            <a:spLocks noGrp="1"/>
          </p:cNvSpPr>
          <p:nvPr>
            <p:ph type="body" sz="quarter" idx="23"/>
          </p:nvPr>
        </p:nvSpPr>
        <p:spPr>
          <a:xfrm>
            <a:off x="4245429" y="385949"/>
            <a:ext cx="3810000" cy="475429"/>
          </a:xfrm>
        </p:spPr>
        <p:txBody>
          <a:bodyPr/>
          <a:lstStyle/>
          <a:p>
            <a:r>
              <a:rPr lang="en-US" sz="1200" b="1" dirty="0">
                <a:latin typeface="Arial" panose="020B0604020202020204" pitchFamily="34" charset="0"/>
                <a:ea typeface="Open Sans Semibold" pitchFamily="34" charset="0"/>
                <a:cs typeface="Arial" panose="020B0604020202020204" pitchFamily="34" charset="0"/>
              </a:rPr>
              <a:t>Bringing price and claims transparency to buying coverage for automobiles</a:t>
            </a:r>
            <a:endParaRPr lang="en-US" sz="1200" dirty="0">
              <a:solidFill>
                <a:srgbClr val="0070C0"/>
              </a:solidFill>
              <a:latin typeface="Arial" panose="020B0604020202020204" pitchFamily="34" charset="0"/>
              <a:cs typeface="Arial" panose="020B0604020202020204" pitchFamily="34" charset="0"/>
            </a:endParaRPr>
          </a:p>
          <a:p>
            <a:endParaRPr lang="en-JM" sz="1200" dirty="0">
              <a:solidFill>
                <a:srgbClr val="0070C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JM"/>
              <a:t>UNDER EMBARGO UNTIL JAN. 26, 2016</a:t>
            </a:r>
            <a:endParaRPr lang="en-JM" dirty="0"/>
          </a:p>
        </p:txBody>
      </p:sp>
      <p:pic>
        <p:nvPicPr>
          <p:cNvPr id="7" name="Picture 6">
            <a:extLst>
              <a:ext uri="{FF2B5EF4-FFF2-40B4-BE49-F238E27FC236}">
                <a16:creationId xmlns:a16="http://schemas.microsoft.com/office/drawing/2014/main" id="{EF692738-D604-4C23-8C2A-15BC9B97FEA6}"/>
              </a:ext>
            </a:extLst>
          </p:cNvPr>
          <p:cNvPicPr>
            <a:picLocks noChangeAspect="1"/>
          </p:cNvPicPr>
          <p:nvPr/>
        </p:nvPicPr>
        <p:blipFill>
          <a:blip r:embed="rId2"/>
          <a:stretch>
            <a:fillRect/>
          </a:stretch>
        </p:blipFill>
        <p:spPr>
          <a:xfrm>
            <a:off x="-99273" y="-57476"/>
            <a:ext cx="4039035" cy="10183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0392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29" y="861379"/>
            <a:ext cx="4376058" cy="857250"/>
          </a:xfrm>
        </p:spPr>
        <p:txBody>
          <a:bodyPr/>
          <a:lstStyle/>
          <a:p>
            <a:pPr>
              <a:lnSpc>
                <a:spcPct val="100000"/>
              </a:lnSpc>
            </a:pPr>
            <a:r>
              <a:rPr lang="en-JM" dirty="0">
                <a:effectLst>
                  <a:innerShdw blurRad="63500">
                    <a:prstClr val="black"/>
                  </a:innerShdw>
                </a:effectLst>
                <a:ea typeface="Open Sans Semibold" pitchFamily="34" charset="0"/>
              </a:rPr>
              <a:t>THE VALCHOICE HOME INSURANCE CALCULATOR</a:t>
            </a:r>
            <a:endParaRPr lang="en-JM"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57B18ED-D931-45F4-8873-1BEDAB4DC03E}" type="slidenum">
              <a:rPr lang="en-JM" smtClean="0"/>
              <a:t>11</a:t>
            </a:fld>
            <a:endParaRPr lang="en-JM"/>
          </a:p>
        </p:txBody>
      </p:sp>
      <p:sp>
        <p:nvSpPr>
          <p:cNvPr id="6" name="Text Placeholder 5"/>
          <p:cNvSpPr>
            <a:spLocks noGrp="1"/>
          </p:cNvSpPr>
          <p:nvPr>
            <p:ph type="body" sz="quarter" idx="15"/>
          </p:nvPr>
        </p:nvSpPr>
        <p:spPr>
          <a:xfrm>
            <a:off x="4245429" y="1926000"/>
            <a:ext cx="3505200" cy="990600"/>
          </a:xfrm>
        </p:spPr>
        <p:txBody>
          <a:bodyPr/>
          <a:lstStyle/>
          <a:p>
            <a:pPr marL="171450" indent="-171450">
              <a:buFont typeface="Arial" panose="020B0604020202020204" pitchFamily="34" charset="0"/>
              <a:buChar char="•"/>
            </a:pPr>
            <a:r>
              <a:rPr lang="en-US" sz="1600" dirty="0"/>
              <a:t>Find a fair price without pressure to buy</a:t>
            </a:r>
          </a:p>
          <a:p>
            <a:pPr marL="171450" indent="-171450">
              <a:buFont typeface="Arial" panose="020B0604020202020204" pitchFamily="34" charset="0"/>
              <a:buChar char="•"/>
            </a:pPr>
            <a:r>
              <a:rPr lang="en-US" sz="1600" dirty="0"/>
              <a:t>Take control of the coverage and cost through literacy</a:t>
            </a:r>
          </a:p>
          <a:p>
            <a:pPr marL="171450" indent="-171450">
              <a:buFont typeface="Arial" panose="020B0604020202020204" pitchFamily="34" charset="0"/>
              <a:buChar char="•"/>
            </a:pPr>
            <a:r>
              <a:rPr lang="en-US" sz="1600" dirty="0"/>
              <a:t>Select insurance companies based on quality and value</a:t>
            </a:r>
          </a:p>
          <a:p>
            <a:endParaRPr lang="en-JM" dirty="0"/>
          </a:p>
        </p:txBody>
      </p:sp>
      <p:sp>
        <p:nvSpPr>
          <p:cNvPr id="10" name="Text Placeholder 9"/>
          <p:cNvSpPr>
            <a:spLocks noGrp="1"/>
          </p:cNvSpPr>
          <p:nvPr>
            <p:ph type="body" sz="quarter" idx="23"/>
          </p:nvPr>
        </p:nvSpPr>
        <p:spPr>
          <a:xfrm>
            <a:off x="4245429" y="385949"/>
            <a:ext cx="3810000" cy="475429"/>
          </a:xfrm>
        </p:spPr>
        <p:txBody>
          <a:bodyPr/>
          <a:lstStyle/>
          <a:p>
            <a:r>
              <a:rPr lang="en-US" sz="1200" b="1" dirty="0">
                <a:latin typeface="Arial" panose="020B0604020202020204" pitchFamily="34" charset="0"/>
                <a:ea typeface="Open Sans Semibold" pitchFamily="34" charset="0"/>
                <a:cs typeface="Arial" panose="020B0604020202020204" pitchFamily="34" charset="0"/>
              </a:rPr>
              <a:t>Bringing price and claims transparency to buying coverage for consumers most valuable asset</a:t>
            </a:r>
            <a:endParaRPr lang="en-US" sz="1200" dirty="0">
              <a:solidFill>
                <a:srgbClr val="0070C0"/>
              </a:solidFill>
              <a:latin typeface="Arial" panose="020B0604020202020204" pitchFamily="34" charset="0"/>
              <a:cs typeface="Arial" panose="020B0604020202020204" pitchFamily="34" charset="0"/>
            </a:endParaRPr>
          </a:p>
          <a:p>
            <a:endParaRPr lang="en-JM" sz="1200" dirty="0">
              <a:solidFill>
                <a:srgbClr val="0070C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JM"/>
              <a:t>UNDER EMBARGO UNTIL JAN. 26, 2016</a:t>
            </a:r>
            <a:endParaRPr lang="en-JM" dirty="0"/>
          </a:p>
        </p:txBody>
      </p:sp>
      <p:pic>
        <p:nvPicPr>
          <p:cNvPr id="5" name="Picture 4">
            <a:extLst>
              <a:ext uri="{FF2B5EF4-FFF2-40B4-BE49-F238E27FC236}">
                <a16:creationId xmlns:a16="http://schemas.microsoft.com/office/drawing/2014/main" id="{1BE4B710-1855-42CD-A94E-5AB1FC05590B}"/>
              </a:ext>
            </a:extLst>
          </p:cNvPr>
          <p:cNvPicPr>
            <a:picLocks noChangeAspect="1"/>
          </p:cNvPicPr>
          <p:nvPr/>
        </p:nvPicPr>
        <p:blipFill>
          <a:blip r:embed="rId2"/>
          <a:stretch>
            <a:fillRect/>
          </a:stretch>
        </p:blipFill>
        <p:spPr>
          <a:xfrm>
            <a:off x="-99274" y="-57476"/>
            <a:ext cx="4039035" cy="10623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0024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29" y="861379"/>
            <a:ext cx="4376058" cy="857250"/>
          </a:xfrm>
        </p:spPr>
        <p:txBody>
          <a:bodyPr/>
          <a:lstStyle/>
          <a:p>
            <a:pPr>
              <a:lnSpc>
                <a:spcPct val="100000"/>
              </a:lnSpc>
            </a:pPr>
            <a:r>
              <a:rPr lang="en-JM" dirty="0">
                <a:effectLst>
                  <a:innerShdw blurRad="63500">
                    <a:prstClr val="black"/>
                  </a:innerShdw>
                </a:effectLst>
                <a:ea typeface="Open Sans Semibold" pitchFamily="34" charset="0"/>
              </a:rPr>
              <a:t>THE VALCHOICE HOME INSURANCE CALCULATOR</a:t>
            </a:r>
            <a:endParaRPr lang="en-JM"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57B18ED-D931-45F4-8873-1BEDAB4DC03E}" type="slidenum">
              <a:rPr lang="en-JM" smtClean="0"/>
              <a:t>12</a:t>
            </a:fld>
            <a:endParaRPr lang="en-JM"/>
          </a:p>
        </p:txBody>
      </p:sp>
      <p:sp>
        <p:nvSpPr>
          <p:cNvPr id="6" name="Text Placeholder 5"/>
          <p:cNvSpPr>
            <a:spLocks noGrp="1"/>
          </p:cNvSpPr>
          <p:nvPr>
            <p:ph type="body" sz="quarter" idx="15"/>
          </p:nvPr>
        </p:nvSpPr>
        <p:spPr>
          <a:xfrm>
            <a:off x="4245429" y="1926000"/>
            <a:ext cx="3505200" cy="990600"/>
          </a:xfrm>
        </p:spPr>
        <p:txBody>
          <a:bodyPr/>
          <a:lstStyle/>
          <a:p>
            <a:pPr marL="171450" indent="-171450">
              <a:buFont typeface="Arial" panose="020B0604020202020204" pitchFamily="34" charset="0"/>
              <a:buChar char="•"/>
            </a:pPr>
            <a:r>
              <a:rPr lang="en-US" sz="1600" dirty="0"/>
              <a:t>Updated as prices increase in each state</a:t>
            </a:r>
          </a:p>
          <a:p>
            <a:pPr marL="171450" indent="-171450">
              <a:buFont typeface="Arial" panose="020B0604020202020204" pitchFamily="34" charset="0"/>
              <a:buChar char="•"/>
            </a:pPr>
            <a:r>
              <a:rPr lang="en-US" sz="1600" dirty="0"/>
              <a:t>Updates require no support from your organization</a:t>
            </a:r>
          </a:p>
          <a:p>
            <a:pPr marL="171450" indent="-171450">
              <a:buFont typeface="Arial" panose="020B0604020202020204" pitchFamily="34" charset="0"/>
              <a:buChar char="•"/>
            </a:pPr>
            <a:r>
              <a:rPr lang="en-US" sz="1600" dirty="0"/>
              <a:t>No software required on your systems</a:t>
            </a:r>
          </a:p>
          <a:p>
            <a:endParaRPr lang="en-JM" dirty="0"/>
          </a:p>
        </p:txBody>
      </p:sp>
      <p:sp>
        <p:nvSpPr>
          <p:cNvPr id="10" name="Text Placeholder 9"/>
          <p:cNvSpPr>
            <a:spLocks noGrp="1"/>
          </p:cNvSpPr>
          <p:nvPr>
            <p:ph type="body" sz="quarter" idx="23"/>
          </p:nvPr>
        </p:nvSpPr>
        <p:spPr>
          <a:xfrm>
            <a:off x="4245429" y="385949"/>
            <a:ext cx="3810000" cy="475429"/>
          </a:xfrm>
        </p:spPr>
        <p:txBody>
          <a:bodyPr/>
          <a:lstStyle/>
          <a:p>
            <a:r>
              <a:rPr lang="en-US" sz="1200" b="1" dirty="0">
                <a:latin typeface="Arial" panose="020B0604020202020204" pitchFamily="34" charset="0"/>
                <a:ea typeface="Open Sans Semibold" pitchFamily="34" charset="0"/>
                <a:cs typeface="Arial" panose="020B0604020202020204" pitchFamily="34" charset="0"/>
              </a:rPr>
              <a:t>Bringing price and claims transparency to buying coverage for consumers most valuable asset</a:t>
            </a:r>
            <a:endParaRPr lang="en-US" sz="1200" dirty="0">
              <a:solidFill>
                <a:srgbClr val="0070C0"/>
              </a:solidFill>
              <a:latin typeface="Arial" panose="020B0604020202020204" pitchFamily="34" charset="0"/>
              <a:cs typeface="Arial" panose="020B0604020202020204" pitchFamily="34" charset="0"/>
            </a:endParaRPr>
          </a:p>
          <a:p>
            <a:endParaRPr lang="en-JM" sz="1200" dirty="0">
              <a:solidFill>
                <a:srgbClr val="0070C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JM"/>
              <a:t>UNDER EMBARGO UNTIL JAN. 26, 2016</a:t>
            </a:r>
            <a:endParaRPr lang="en-JM" dirty="0"/>
          </a:p>
        </p:txBody>
      </p:sp>
      <p:pic>
        <p:nvPicPr>
          <p:cNvPr id="5" name="Picture 4">
            <a:extLst>
              <a:ext uri="{FF2B5EF4-FFF2-40B4-BE49-F238E27FC236}">
                <a16:creationId xmlns:a16="http://schemas.microsoft.com/office/drawing/2014/main" id="{1BE4B710-1855-42CD-A94E-5AB1FC05590B}"/>
              </a:ext>
            </a:extLst>
          </p:cNvPr>
          <p:cNvPicPr>
            <a:picLocks noChangeAspect="1"/>
          </p:cNvPicPr>
          <p:nvPr/>
        </p:nvPicPr>
        <p:blipFill>
          <a:blip r:embed="rId2"/>
          <a:stretch>
            <a:fillRect/>
          </a:stretch>
        </p:blipFill>
        <p:spPr>
          <a:xfrm>
            <a:off x="-99274" y="-57476"/>
            <a:ext cx="4039035" cy="10623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7475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29" y="861379"/>
            <a:ext cx="4376058" cy="857250"/>
          </a:xfrm>
        </p:spPr>
        <p:txBody>
          <a:bodyPr/>
          <a:lstStyle/>
          <a:p>
            <a:pPr>
              <a:lnSpc>
                <a:spcPct val="100000"/>
              </a:lnSpc>
            </a:pPr>
            <a:r>
              <a:rPr lang="en-JM" dirty="0">
                <a:effectLst>
                  <a:innerShdw blurRad="63500">
                    <a:prstClr val="black"/>
                  </a:innerShdw>
                </a:effectLst>
                <a:ea typeface="Open Sans Semibold" pitchFamily="34" charset="0"/>
              </a:rPr>
              <a:t>THE VALCHOICE HOME INSURANCE CALCULATOR</a:t>
            </a:r>
            <a:endParaRPr lang="en-JM"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57B18ED-D931-45F4-8873-1BEDAB4DC03E}" type="slidenum">
              <a:rPr lang="en-JM" smtClean="0"/>
              <a:t>13</a:t>
            </a:fld>
            <a:endParaRPr lang="en-JM"/>
          </a:p>
        </p:txBody>
      </p:sp>
      <p:sp>
        <p:nvSpPr>
          <p:cNvPr id="6" name="Text Placeholder 5"/>
          <p:cNvSpPr>
            <a:spLocks noGrp="1"/>
          </p:cNvSpPr>
          <p:nvPr>
            <p:ph type="body" sz="quarter" idx="15"/>
          </p:nvPr>
        </p:nvSpPr>
        <p:spPr>
          <a:xfrm>
            <a:off x="4245429" y="1926000"/>
            <a:ext cx="3505200" cy="990600"/>
          </a:xfrm>
        </p:spPr>
        <p:txBody>
          <a:bodyPr/>
          <a:lstStyle/>
          <a:p>
            <a:pPr marL="171450" indent="-171450">
              <a:buFont typeface="Arial" panose="020B0604020202020204" pitchFamily="34" charset="0"/>
              <a:buChar char="•"/>
            </a:pPr>
            <a:r>
              <a:rPr lang="en-US" sz="1600" dirty="0"/>
              <a:t>All info custom, by location</a:t>
            </a:r>
          </a:p>
          <a:p>
            <a:pPr marL="171450" indent="-171450">
              <a:buFont typeface="Arial" panose="020B0604020202020204" pitchFamily="34" charset="0"/>
              <a:buChar char="•"/>
            </a:pPr>
            <a:r>
              <a:rPr lang="en-US" sz="1600" dirty="0"/>
              <a:t>Understand inputs</a:t>
            </a:r>
          </a:p>
          <a:p>
            <a:pPr marL="171450" indent="-171450">
              <a:buFont typeface="Arial" panose="020B0604020202020204" pitchFamily="34" charset="0"/>
              <a:buChar char="•"/>
            </a:pPr>
            <a:r>
              <a:rPr lang="en-US" sz="1600" dirty="0"/>
              <a:t>Debunk myths</a:t>
            </a:r>
          </a:p>
          <a:p>
            <a:pPr marL="171450" indent="-171450">
              <a:buFont typeface="Arial" panose="020B0604020202020204" pitchFamily="34" charset="0"/>
              <a:buChar char="•"/>
            </a:pPr>
            <a:r>
              <a:rPr lang="en-US" sz="1600" dirty="0"/>
              <a:t>Educate users on what’s</a:t>
            </a:r>
          </a:p>
          <a:p>
            <a:pPr marL="628650" lvl="1" indent="-171450">
              <a:buFont typeface="Arial" panose="020B0604020202020204" pitchFamily="34" charset="0"/>
              <a:buChar char="•"/>
            </a:pPr>
            <a:r>
              <a:rPr lang="en-US" sz="1700" dirty="0">
                <a:solidFill>
                  <a:schemeClr val="bg1">
                    <a:lumMod val="65000"/>
                  </a:schemeClr>
                </a:solidFill>
              </a:rPr>
              <a:t>They need</a:t>
            </a:r>
          </a:p>
          <a:p>
            <a:pPr marL="628650" lvl="1" indent="-171450">
              <a:buFont typeface="Arial" panose="020B0604020202020204" pitchFamily="34" charset="0"/>
              <a:buChar char="•"/>
            </a:pPr>
            <a:r>
              <a:rPr lang="en-US" sz="1700" dirty="0">
                <a:solidFill>
                  <a:schemeClr val="bg1">
                    <a:lumMod val="65000"/>
                  </a:schemeClr>
                </a:solidFill>
              </a:rPr>
              <a:t>They can influence</a:t>
            </a:r>
          </a:p>
          <a:p>
            <a:pPr marL="628650" lvl="1" indent="-171450">
              <a:buFont typeface="Arial" panose="020B0604020202020204" pitchFamily="34" charset="0"/>
              <a:buChar char="•"/>
            </a:pPr>
            <a:r>
              <a:rPr lang="en-US" sz="1700" dirty="0">
                <a:solidFill>
                  <a:schemeClr val="bg1">
                    <a:lumMod val="65000"/>
                  </a:schemeClr>
                </a:solidFill>
              </a:rPr>
              <a:t>Fair</a:t>
            </a:r>
          </a:p>
          <a:p>
            <a:pPr marL="171450" indent="-171450">
              <a:buFont typeface="Arial" panose="020B0604020202020204" pitchFamily="34" charset="0"/>
              <a:buChar char="•"/>
            </a:pPr>
            <a:r>
              <a:rPr lang="en-US" sz="1600" dirty="0"/>
              <a:t>Much additional information on page</a:t>
            </a:r>
          </a:p>
          <a:p>
            <a:endParaRPr lang="en-JM" dirty="0"/>
          </a:p>
        </p:txBody>
      </p:sp>
      <p:sp>
        <p:nvSpPr>
          <p:cNvPr id="10" name="Text Placeholder 9"/>
          <p:cNvSpPr>
            <a:spLocks noGrp="1"/>
          </p:cNvSpPr>
          <p:nvPr>
            <p:ph type="body" sz="quarter" idx="23"/>
          </p:nvPr>
        </p:nvSpPr>
        <p:spPr>
          <a:xfrm>
            <a:off x="4245429" y="385949"/>
            <a:ext cx="3810000" cy="475429"/>
          </a:xfrm>
        </p:spPr>
        <p:txBody>
          <a:bodyPr/>
          <a:lstStyle/>
          <a:p>
            <a:r>
              <a:rPr lang="en-US" sz="1200" b="1" dirty="0">
                <a:latin typeface="Arial" panose="020B0604020202020204" pitchFamily="34" charset="0"/>
                <a:ea typeface="Open Sans Semibold" pitchFamily="34" charset="0"/>
                <a:cs typeface="Arial" panose="020B0604020202020204" pitchFamily="34" charset="0"/>
              </a:rPr>
              <a:t>Bringing price and claims transparency to buying coverage for consumers most valuable asset</a:t>
            </a:r>
            <a:endParaRPr lang="en-US" sz="1200" dirty="0">
              <a:solidFill>
                <a:srgbClr val="0070C0"/>
              </a:solidFill>
              <a:latin typeface="Arial" panose="020B0604020202020204" pitchFamily="34" charset="0"/>
              <a:cs typeface="Arial" panose="020B0604020202020204" pitchFamily="34" charset="0"/>
            </a:endParaRPr>
          </a:p>
          <a:p>
            <a:endParaRPr lang="en-JM" sz="1200" dirty="0">
              <a:solidFill>
                <a:srgbClr val="0070C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JM"/>
              <a:t>UNDER EMBARGO UNTIL JAN. 26, 2016</a:t>
            </a:r>
            <a:endParaRPr lang="en-JM" dirty="0"/>
          </a:p>
        </p:txBody>
      </p:sp>
      <p:pic>
        <p:nvPicPr>
          <p:cNvPr id="5" name="Picture 4">
            <a:extLst>
              <a:ext uri="{FF2B5EF4-FFF2-40B4-BE49-F238E27FC236}">
                <a16:creationId xmlns:a16="http://schemas.microsoft.com/office/drawing/2014/main" id="{1BE4B710-1855-42CD-A94E-5AB1FC05590B}"/>
              </a:ext>
            </a:extLst>
          </p:cNvPr>
          <p:cNvPicPr>
            <a:picLocks noChangeAspect="1"/>
          </p:cNvPicPr>
          <p:nvPr/>
        </p:nvPicPr>
        <p:blipFill>
          <a:blip r:embed="rId2"/>
          <a:stretch>
            <a:fillRect/>
          </a:stretch>
        </p:blipFill>
        <p:spPr>
          <a:xfrm>
            <a:off x="-99274" y="-57476"/>
            <a:ext cx="4039035" cy="10623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5862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D5CE-6C89-4F16-BC4F-4338974B4D3F}"/>
              </a:ext>
            </a:extLst>
          </p:cNvPr>
          <p:cNvSpPr>
            <a:spLocks noGrp="1"/>
          </p:cNvSpPr>
          <p:nvPr>
            <p:ph type="title"/>
          </p:nvPr>
        </p:nvSpPr>
        <p:spPr/>
        <p:txBody>
          <a:bodyPr rtlCol="0">
            <a:normAutofit/>
          </a:bodyPr>
          <a:lstStyle/>
          <a:p>
            <a:pPr fontAlgn="auto">
              <a:spcAft>
                <a:spcPts val="0"/>
              </a:spcAft>
              <a:defRPr/>
            </a:pPr>
            <a:r>
              <a:rPr lang="en-JM" dirty="0">
                <a:effectLst>
                  <a:innerShdw blurRad="63500">
                    <a:prstClr val="black"/>
                  </a:innerShdw>
                </a:effectLst>
                <a:ea typeface="Open Sans Semibold" pitchFamily="34" charset="0"/>
              </a:rPr>
              <a:t>INSURANCE COMPANY RATINGS</a:t>
            </a:r>
            <a:endParaRPr lang="en-JM" dirty="0"/>
          </a:p>
        </p:txBody>
      </p:sp>
      <p:sp>
        <p:nvSpPr>
          <p:cNvPr id="20483" name="Slide Number Placeholder 3">
            <a:extLst>
              <a:ext uri="{FF2B5EF4-FFF2-40B4-BE49-F238E27FC236}">
                <a16:creationId xmlns:a16="http://schemas.microsoft.com/office/drawing/2014/main" id="{A2D99A59-8845-4659-9BA2-0C98C27D0F81}"/>
              </a:ext>
            </a:extLst>
          </p:cNvPr>
          <p:cNvSpPr>
            <a:spLocks noGrp="1"/>
          </p:cNvSpPr>
          <p:nvPr>
            <p:ph type="sldNum" sz="quarter" idx="3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4FBDED-E2FD-4112-8E3D-3A6F45144091}" type="slidenum">
              <a:rPr lang="en-JM" altLang="en-US">
                <a:solidFill>
                  <a:srgbClr val="A6A6A6"/>
                </a:solidFill>
                <a:latin typeface="Arial" panose="020B0604020202020204" pitchFamily="34" charset="0"/>
                <a:ea typeface="Open Sans" panose="020B0606030504020204" pitchFamily="34" charset="0"/>
              </a:rPr>
              <a:pPr/>
              <a:t>14</a:t>
            </a:fld>
            <a:endParaRPr lang="en-JM" altLang="en-US">
              <a:solidFill>
                <a:srgbClr val="A6A6A6"/>
              </a:solidFill>
              <a:latin typeface="Arial" panose="020B0604020202020204" pitchFamily="34" charset="0"/>
              <a:ea typeface="Open Sans" panose="020B0606030504020204" pitchFamily="34" charset="0"/>
            </a:endParaRPr>
          </a:p>
        </p:txBody>
      </p:sp>
      <p:sp>
        <p:nvSpPr>
          <p:cNvPr id="5" name="Text Placeholder 4">
            <a:extLst>
              <a:ext uri="{FF2B5EF4-FFF2-40B4-BE49-F238E27FC236}">
                <a16:creationId xmlns:a16="http://schemas.microsoft.com/office/drawing/2014/main" id="{774AC47C-F0C4-4B03-A1DD-AEB37EB4B7AE}"/>
              </a:ext>
            </a:extLst>
          </p:cNvPr>
          <p:cNvSpPr>
            <a:spLocks noGrp="1"/>
          </p:cNvSpPr>
          <p:nvPr>
            <p:ph type="body" sz="quarter" idx="23"/>
          </p:nvPr>
        </p:nvSpPr>
        <p:spPr/>
        <p:txBody>
          <a:bodyPr rtlCol="0"/>
          <a:lstStyle/>
          <a:p>
            <a:pPr fontAlgn="auto">
              <a:spcAft>
                <a:spcPts val="0"/>
              </a:spcAft>
              <a:defRPr/>
            </a:pPr>
            <a:r>
              <a:rPr lang="en-US" sz="1200" b="1" dirty="0">
                <a:latin typeface="Arial" panose="020B0604020202020204" pitchFamily="34" charset="0"/>
                <a:ea typeface="Open Sans Semibold" pitchFamily="34" charset="0"/>
              </a:rPr>
              <a:t>An Independent Measure of Quality and Value</a:t>
            </a:r>
          </a:p>
          <a:p>
            <a:pPr fontAlgn="auto">
              <a:spcAft>
                <a:spcPts val="0"/>
              </a:spcAft>
              <a:defRPr/>
            </a:pPr>
            <a:endParaRPr lang="en-JM" sz="1200" dirty="0">
              <a:latin typeface="Arial" panose="020B0604020202020204" pitchFamily="34" charset="0"/>
            </a:endParaRPr>
          </a:p>
        </p:txBody>
      </p:sp>
      <p:sp>
        <p:nvSpPr>
          <p:cNvPr id="6" name="Text Placeholder 5">
            <a:extLst>
              <a:ext uri="{FF2B5EF4-FFF2-40B4-BE49-F238E27FC236}">
                <a16:creationId xmlns:a16="http://schemas.microsoft.com/office/drawing/2014/main" id="{197C6BEB-534E-4C6F-BC1F-300B94752486}"/>
              </a:ext>
            </a:extLst>
          </p:cNvPr>
          <p:cNvSpPr>
            <a:spLocks noGrp="1"/>
          </p:cNvSpPr>
          <p:nvPr>
            <p:ph type="body" sz="quarter" idx="24"/>
          </p:nvPr>
        </p:nvSpPr>
        <p:spPr>
          <a:xfrm>
            <a:off x="1499617" y="2816900"/>
            <a:ext cx="2362200" cy="384175"/>
          </a:xfrm>
        </p:spPr>
        <p:txBody>
          <a:bodyPr rtlCol="0"/>
          <a:lstStyle/>
          <a:p>
            <a:pPr fontAlgn="auto">
              <a:spcAft>
                <a:spcPts val="0"/>
              </a:spcAft>
              <a:defRPr/>
            </a:pPr>
            <a:r>
              <a:rPr lang="en-JM" dirty="0">
                <a:solidFill>
                  <a:srgbClr val="A6A6A6"/>
                </a:solidFill>
              </a:rPr>
              <a:t>Single company reports are provided to your patrons free of charge</a:t>
            </a:r>
          </a:p>
        </p:txBody>
      </p:sp>
      <p:sp>
        <p:nvSpPr>
          <p:cNvPr id="7" name="Text Placeholder 6">
            <a:extLst>
              <a:ext uri="{FF2B5EF4-FFF2-40B4-BE49-F238E27FC236}">
                <a16:creationId xmlns:a16="http://schemas.microsoft.com/office/drawing/2014/main" id="{F43CB141-7BDD-4EC0-B205-12AC6217D8D0}"/>
              </a:ext>
            </a:extLst>
          </p:cNvPr>
          <p:cNvSpPr>
            <a:spLocks noGrp="1"/>
          </p:cNvSpPr>
          <p:nvPr>
            <p:ph type="body" sz="quarter" idx="25"/>
          </p:nvPr>
        </p:nvSpPr>
        <p:spPr>
          <a:xfrm>
            <a:off x="1499617" y="3533175"/>
            <a:ext cx="2590800" cy="465138"/>
          </a:xfrm>
        </p:spPr>
        <p:txBody>
          <a:bodyPr rtlCol="0"/>
          <a:lstStyle/>
          <a:p>
            <a:pPr fontAlgn="auto">
              <a:spcAft>
                <a:spcPts val="0"/>
              </a:spcAft>
              <a:defRPr/>
            </a:pPr>
            <a:r>
              <a:rPr lang="en-JM" dirty="0">
                <a:solidFill>
                  <a:srgbClr val="A6A6A6"/>
                </a:solidFill>
                <a:latin typeface="Arial" panose="020B0604020202020204" pitchFamily="34" charset="0"/>
                <a:ea typeface="Tahoma" pitchFamily="34" charset="0"/>
              </a:rPr>
              <a:t>More comprehensive multi-company comparison reports are available from agents on the website</a:t>
            </a:r>
          </a:p>
        </p:txBody>
      </p:sp>
      <p:sp>
        <p:nvSpPr>
          <p:cNvPr id="8" name="Text Placeholder 7">
            <a:extLst>
              <a:ext uri="{FF2B5EF4-FFF2-40B4-BE49-F238E27FC236}">
                <a16:creationId xmlns:a16="http://schemas.microsoft.com/office/drawing/2014/main" id="{BC7FEB76-7EA3-497E-957A-FFA8443D2480}"/>
              </a:ext>
            </a:extLst>
          </p:cNvPr>
          <p:cNvSpPr>
            <a:spLocks noGrp="1"/>
          </p:cNvSpPr>
          <p:nvPr>
            <p:ph type="body" sz="quarter" idx="26"/>
          </p:nvPr>
        </p:nvSpPr>
        <p:spPr>
          <a:xfrm>
            <a:off x="813817" y="1835150"/>
            <a:ext cx="3429000" cy="1041400"/>
          </a:xfrm>
        </p:spPr>
        <p:txBody>
          <a:bodyPr rtlCol="0"/>
          <a:lstStyle/>
          <a:p>
            <a:pPr fontAlgn="auto">
              <a:spcAft>
                <a:spcPts val="0"/>
              </a:spcAft>
              <a:defRPr/>
            </a:pPr>
            <a:r>
              <a:rPr lang="en-JM" dirty="0">
                <a:solidFill>
                  <a:srgbClr val="A6A6A6"/>
                </a:solidFill>
                <a:latin typeface="Arial" panose="020B0604020202020204" pitchFamily="34" charset="0"/>
                <a:ea typeface="Tahoma" pitchFamily="34" charset="0"/>
              </a:rPr>
              <a:t>ValChoice measures insurance companies based on three important criteria – price, protection (quality) and service. No other company provides this important independent analysis for consumers</a:t>
            </a:r>
            <a:endParaRPr lang="en-JM" dirty="0">
              <a:solidFill>
                <a:srgbClr val="A6A6A6"/>
              </a:solidFill>
              <a:latin typeface="Arial" panose="020B0604020202020204" pitchFamily="34" charset="0"/>
            </a:endParaRPr>
          </a:p>
        </p:txBody>
      </p:sp>
      <p:sp>
        <p:nvSpPr>
          <p:cNvPr id="20488" name="Text Placeholder 8">
            <a:extLst>
              <a:ext uri="{FF2B5EF4-FFF2-40B4-BE49-F238E27FC236}">
                <a16:creationId xmlns:a16="http://schemas.microsoft.com/office/drawing/2014/main" id="{C6D9AE1E-213F-41EF-99CD-E80D4C70478D}"/>
              </a:ext>
            </a:extLst>
          </p:cNvPr>
          <p:cNvSpPr>
            <a:spLocks noGrp="1"/>
          </p:cNvSpPr>
          <p:nvPr>
            <p:ph type="body" sz="quarter" idx="27"/>
          </p:nvPr>
        </p:nvSpPr>
        <p:spPr>
          <a:xfrm>
            <a:off x="813817" y="1581150"/>
            <a:ext cx="3543952" cy="357188"/>
          </a:xfrm>
        </p:spPr>
        <p:txBody>
          <a:bodyPr/>
          <a:lstStyle/>
          <a:p>
            <a:r>
              <a:rPr lang="en-US" altLang="en-US" dirty="0"/>
              <a:t>Insurance that doesn’t pay claims is not insurance!</a:t>
            </a:r>
          </a:p>
        </p:txBody>
      </p:sp>
      <p:sp>
        <p:nvSpPr>
          <p:cNvPr id="12" name="Rounded Rectangle 11">
            <a:extLst>
              <a:ext uri="{FF2B5EF4-FFF2-40B4-BE49-F238E27FC236}">
                <a16:creationId xmlns:a16="http://schemas.microsoft.com/office/drawing/2014/main" id="{91815E9A-65F1-42FF-9777-5810B40DBE7B}"/>
              </a:ext>
            </a:extLst>
          </p:cNvPr>
          <p:cNvSpPr/>
          <p:nvPr/>
        </p:nvSpPr>
        <p:spPr>
          <a:xfrm>
            <a:off x="966217" y="3556988"/>
            <a:ext cx="461963" cy="44132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1100" dirty="0">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C04B1BD2-B0D3-4720-B4F0-9BD8D95455B0}"/>
              </a:ext>
            </a:extLst>
          </p:cNvPr>
          <p:cNvSpPr/>
          <p:nvPr/>
        </p:nvSpPr>
        <p:spPr>
          <a:xfrm>
            <a:off x="961455" y="2876550"/>
            <a:ext cx="461962" cy="44132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1100" dirty="0">
              <a:latin typeface="Arial" panose="020B0604020202020204" pitchFamily="34" charset="0"/>
              <a:cs typeface="Arial" panose="020B0604020202020204" pitchFamily="34" charset="0"/>
            </a:endParaRPr>
          </a:p>
        </p:txBody>
      </p:sp>
      <p:pic>
        <p:nvPicPr>
          <p:cNvPr id="15" name="Content Placeholder 7" descr="A close up of a sign&#10;&#10;Description automatically generated">
            <a:extLst>
              <a:ext uri="{FF2B5EF4-FFF2-40B4-BE49-F238E27FC236}">
                <a16:creationId xmlns:a16="http://schemas.microsoft.com/office/drawing/2014/main" id="{24349A44-25DA-4BC9-A3FE-3BC0865DD967}"/>
              </a:ext>
            </a:extLst>
          </p:cNvPr>
          <p:cNvPicPr>
            <a:picLocks noChangeAspect="1"/>
          </p:cNvPicPr>
          <p:nvPr/>
        </p:nvPicPr>
        <p:blipFill>
          <a:blip r:embed="rId2"/>
          <a:stretch>
            <a:fillRect/>
          </a:stretch>
        </p:blipFill>
        <p:spPr>
          <a:xfrm>
            <a:off x="6541485" y="1590565"/>
            <a:ext cx="1919398" cy="1919398"/>
          </a:xfrm>
          <a:prstGeom prst="rect">
            <a:avLst/>
          </a:prstGeom>
          <a:ln>
            <a:noFill/>
          </a:ln>
          <a:effectLst>
            <a:outerShdw blurRad="292100" dist="139700" dir="2700000" algn="tl" rotWithShape="0">
              <a:srgbClr val="333333">
                <a:alpha val="65000"/>
              </a:srgbClr>
            </a:outerShdw>
          </a:effectLst>
        </p:spPr>
      </p:pic>
      <p:pic>
        <p:nvPicPr>
          <p:cNvPr id="18" name="Content Placeholder 5" descr="A screenshot of a cell phone&#10;&#10;Description automatically generated">
            <a:extLst>
              <a:ext uri="{FF2B5EF4-FFF2-40B4-BE49-F238E27FC236}">
                <a16:creationId xmlns:a16="http://schemas.microsoft.com/office/drawing/2014/main" id="{0530D68C-F5B9-4599-8C1D-927F1A447765}"/>
              </a:ext>
            </a:extLst>
          </p:cNvPr>
          <p:cNvPicPr>
            <a:picLocks noChangeAspect="1"/>
          </p:cNvPicPr>
          <p:nvPr/>
        </p:nvPicPr>
        <p:blipFill>
          <a:blip r:embed="rId3"/>
          <a:stretch>
            <a:fillRect/>
          </a:stretch>
        </p:blipFill>
        <p:spPr>
          <a:xfrm>
            <a:off x="4482035" y="1584326"/>
            <a:ext cx="1925637" cy="1925637"/>
          </a:xfrm>
          <a:prstGeom prst="rect">
            <a:avLst/>
          </a:prstGeom>
          <a:ln>
            <a:noFill/>
          </a:ln>
          <a:effectLst>
            <a:outerShdw blurRad="292100" dist="139700" dir="2700000" algn="tl" rotWithShape="0">
              <a:srgbClr val="333333">
                <a:alpha val="65000"/>
              </a:srgbClr>
            </a:outerShdw>
          </a:effectLst>
        </p:spPr>
      </p:pic>
      <p:grpSp>
        <p:nvGrpSpPr>
          <p:cNvPr id="9" name="Graphic 3">
            <a:extLst>
              <a:ext uri="{FF2B5EF4-FFF2-40B4-BE49-F238E27FC236}">
                <a16:creationId xmlns:a16="http://schemas.microsoft.com/office/drawing/2014/main" id="{72136395-C87E-42CB-A381-41359CEB2C2F}"/>
              </a:ext>
            </a:extLst>
          </p:cNvPr>
          <p:cNvGrpSpPr/>
          <p:nvPr/>
        </p:nvGrpSpPr>
        <p:grpSpPr>
          <a:xfrm>
            <a:off x="1163613" y="2988781"/>
            <a:ext cx="61195" cy="215199"/>
            <a:chOff x="4441507" y="2022157"/>
            <a:chExt cx="237172" cy="857249"/>
          </a:xfrm>
          <a:solidFill>
            <a:schemeClr val="bg1"/>
          </a:solidFill>
        </p:grpSpPr>
        <p:sp>
          <p:nvSpPr>
            <p:cNvPr id="10" name="Freeform: Shape 9">
              <a:extLst>
                <a:ext uri="{FF2B5EF4-FFF2-40B4-BE49-F238E27FC236}">
                  <a16:creationId xmlns:a16="http://schemas.microsoft.com/office/drawing/2014/main" id="{E8C67AEB-90C6-4CE8-A340-759F514BFA90}"/>
                </a:ext>
              </a:extLst>
            </p:cNvPr>
            <p:cNvSpPr/>
            <p:nvPr/>
          </p:nvSpPr>
          <p:spPr>
            <a:xfrm>
              <a:off x="4441507" y="2022157"/>
              <a:ext cx="237172" cy="607694"/>
            </a:xfrm>
            <a:custGeom>
              <a:avLst/>
              <a:gdLst>
                <a:gd name="connsiteX0" fmla="*/ 186690 w 237172"/>
                <a:gd name="connsiteY0" fmla="*/ 607695 h 607694"/>
                <a:gd name="connsiteX1" fmla="*/ 237173 w 237172"/>
                <a:gd name="connsiteY1" fmla="*/ 0 h 607694"/>
                <a:gd name="connsiteX2" fmla="*/ 0 w 237172"/>
                <a:gd name="connsiteY2" fmla="*/ 0 h 607694"/>
                <a:gd name="connsiteX3" fmla="*/ 50482 w 237172"/>
                <a:gd name="connsiteY3" fmla="*/ 607695 h 607694"/>
              </a:gdLst>
              <a:ahLst/>
              <a:cxnLst>
                <a:cxn ang="0">
                  <a:pos x="connsiteX0" y="connsiteY0"/>
                </a:cxn>
                <a:cxn ang="0">
                  <a:pos x="connsiteX1" y="connsiteY1"/>
                </a:cxn>
                <a:cxn ang="0">
                  <a:pos x="connsiteX2" y="connsiteY2"/>
                </a:cxn>
                <a:cxn ang="0">
                  <a:pos x="connsiteX3" y="connsiteY3"/>
                </a:cxn>
              </a:cxnLst>
              <a:rect l="l" t="t" r="r" b="b"/>
              <a:pathLst>
                <a:path w="237172" h="607694">
                  <a:moveTo>
                    <a:pt x="186690" y="607695"/>
                  </a:moveTo>
                  <a:lnTo>
                    <a:pt x="237173" y="0"/>
                  </a:lnTo>
                  <a:lnTo>
                    <a:pt x="0" y="0"/>
                  </a:lnTo>
                  <a:lnTo>
                    <a:pt x="50482" y="607695"/>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B1B6244-C479-41D8-AD72-E19C50D6B9DF}"/>
                </a:ext>
              </a:extLst>
            </p:cNvPr>
            <p:cNvSpPr/>
            <p:nvPr/>
          </p:nvSpPr>
          <p:spPr>
            <a:xfrm>
              <a:off x="4471035" y="2700337"/>
              <a:ext cx="179070" cy="179069"/>
            </a:xfrm>
            <a:custGeom>
              <a:avLst/>
              <a:gdLst>
                <a:gd name="connsiteX0" fmla="*/ 0 w 179070"/>
                <a:gd name="connsiteY0" fmla="*/ 0 h 179069"/>
                <a:gd name="connsiteX1" fmla="*/ 179070 w 179070"/>
                <a:gd name="connsiteY1" fmla="*/ 0 h 179069"/>
                <a:gd name="connsiteX2" fmla="*/ 179070 w 179070"/>
                <a:gd name="connsiteY2" fmla="*/ 179070 h 179069"/>
                <a:gd name="connsiteX3" fmla="*/ 0 w 179070"/>
                <a:gd name="connsiteY3" fmla="*/ 179070 h 179069"/>
              </a:gdLst>
              <a:ahLst/>
              <a:cxnLst>
                <a:cxn ang="0">
                  <a:pos x="connsiteX0" y="connsiteY0"/>
                </a:cxn>
                <a:cxn ang="0">
                  <a:pos x="connsiteX1" y="connsiteY1"/>
                </a:cxn>
                <a:cxn ang="0">
                  <a:pos x="connsiteX2" y="connsiteY2"/>
                </a:cxn>
                <a:cxn ang="0">
                  <a:pos x="connsiteX3" y="connsiteY3"/>
                </a:cxn>
              </a:cxnLst>
              <a:rect l="l" t="t" r="r" b="b"/>
              <a:pathLst>
                <a:path w="179070" h="179069">
                  <a:moveTo>
                    <a:pt x="0" y="0"/>
                  </a:moveTo>
                  <a:lnTo>
                    <a:pt x="179070" y="0"/>
                  </a:lnTo>
                  <a:lnTo>
                    <a:pt x="179070" y="179070"/>
                  </a:lnTo>
                  <a:lnTo>
                    <a:pt x="0" y="179070"/>
                  </a:lnTo>
                  <a:close/>
                </a:path>
              </a:pathLst>
            </a:custGeom>
            <a:grpFill/>
            <a:ln w="9525" cap="flat">
              <a:noFill/>
              <a:prstDash val="solid"/>
              <a:miter/>
            </a:ln>
          </p:spPr>
          <p:txBody>
            <a:bodyPr rtlCol="0" anchor="ctr"/>
            <a:lstStyle/>
            <a:p>
              <a:endParaRPr lang="en-US"/>
            </a:p>
          </p:txBody>
        </p:sp>
      </p:grpSp>
      <p:sp>
        <p:nvSpPr>
          <p:cNvPr id="20" name="Graphic 18">
            <a:extLst>
              <a:ext uri="{FF2B5EF4-FFF2-40B4-BE49-F238E27FC236}">
                <a16:creationId xmlns:a16="http://schemas.microsoft.com/office/drawing/2014/main" id="{A5591880-D3F6-4736-B570-235451A2E105}"/>
              </a:ext>
            </a:extLst>
          </p:cNvPr>
          <p:cNvSpPr/>
          <p:nvPr/>
        </p:nvSpPr>
        <p:spPr>
          <a:xfrm>
            <a:off x="1149350" y="3673276"/>
            <a:ext cx="112033" cy="207836"/>
          </a:xfrm>
          <a:custGeom>
            <a:avLst/>
            <a:gdLst>
              <a:gd name="connsiteX0" fmla="*/ 231251 w 465218"/>
              <a:gd name="connsiteY0" fmla="*/ 221856 h 857250"/>
              <a:gd name="connsiteX1" fmla="*/ 331246 w 465218"/>
              <a:gd name="connsiteY1" fmla="*/ 284462 h 857250"/>
              <a:gd name="connsiteX2" fmla="*/ 340114 w 465218"/>
              <a:gd name="connsiteY2" fmla="*/ 291898 h 857250"/>
              <a:gd name="connsiteX3" fmla="*/ 455870 w 465218"/>
              <a:gd name="connsiteY3" fmla="*/ 291898 h 857250"/>
              <a:gd name="connsiteX4" fmla="*/ 464980 w 465218"/>
              <a:gd name="connsiteY4" fmla="*/ 282944 h 857250"/>
              <a:gd name="connsiteX5" fmla="*/ 464974 w 465218"/>
              <a:gd name="connsiteY5" fmla="*/ 282552 h 857250"/>
              <a:gd name="connsiteX6" fmla="*/ 299126 w 465218"/>
              <a:gd name="connsiteY6" fmla="*/ 97265 h 857250"/>
              <a:gd name="connsiteX7" fmla="*/ 299126 w 465218"/>
              <a:gd name="connsiteY7" fmla="*/ 9401 h 857250"/>
              <a:gd name="connsiteX8" fmla="*/ 289725 w 465218"/>
              <a:gd name="connsiteY8" fmla="*/ 0 h 857250"/>
              <a:gd name="connsiteX9" fmla="*/ 175177 w 465218"/>
              <a:gd name="connsiteY9" fmla="*/ 0 h 857250"/>
              <a:gd name="connsiteX10" fmla="*/ 165776 w 465218"/>
              <a:gd name="connsiteY10" fmla="*/ 9401 h 857250"/>
              <a:gd name="connsiteX11" fmla="*/ 165776 w 465218"/>
              <a:gd name="connsiteY11" fmla="*/ 95834 h 857250"/>
              <a:gd name="connsiteX12" fmla="*/ 0 w 465218"/>
              <a:gd name="connsiteY12" fmla="*/ 282480 h 857250"/>
              <a:gd name="connsiteX13" fmla="*/ 212146 w 465218"/>
              <a:gd name="connsiteY13" fmla="*/ 492067 h 857250"/>
              <a:gd name="connsiteX14" fmla="*/ 331868 w 465218"/>
              <a:gd name="connsiteY14" fmla="*/ 574746 h 857250"/>
              <a:gd name="connsiteX15" fmla="*/ 233958 w 465218"/>
              <a:gd name="connsiteY15" fmla="*/ 635371 h 857250"/>
              <a:gd name="connsiteX16" fmla="*/ 133972 w 465218"/>
              <a:gd name="connsiteY16" fmla="*/ 572765 h 857250"/>
              <a:gd name="connsiteX17" fmla="*/ 125104 w 465218"/>
              <a:gd name="connsiteY17" fmla="*/ 565329 h 857250"/>
              <a:gd name="connsiteX18" fmla="*/ 9348 w 465218"/>
              <a:gd name="connsiteY18" fmla="*/ 565329 h 857250"/>
              <a:gd name="connsiteX19" fmla="*/ 239 w 465218"/>
              <a:gd name="connsiteY19" fmla="*/ 574282 h 857250"/>
              <a:gd name="connsiteX20" fmla="*/ 244 w 465218"/>
              <a:gd name="connsiteY20" fmla="*/ 574675 h 857250"/>
              <a:gd name="connsiteX21" fmla="*/ 165776 w 465218"/>
              <a:gd name="connsiteY21" fmla="*/ 759886 h 857250"/>
              <a:gd name="connsiteX22" fmla="*/ 165776 w 465218"/>
              <a:gd name="connsiteY22" fmla="*/ 847849 h 857250"/>
              <a:gd name="connsiteX23" fmla="*/ 175177 w 465218"/>
              <a:gd name="connsiteY23" fmla="*/ 857250 h 857250"/>
              <a:gd name="connsiteX24" fmla="*/ 289725 w 465218"/>
              <a:gd name="connsiteY24" fmla="*/ 857250 h 857250"/>
              <a:gd name="connsiteX25" fmla="*/ 299126 w 465218"/>
              <a:gd name="connsiteY25" fmla="*/ 847849 h 857250"/>
              <a:gd name="connsiteX26" fmla="*/ 299126 w 465218"/>
              <a:gd name="connsiteY26" fmla="*/ 761464 h 857250"/>
              <a:gd name="connsiteX27" fmla="*/ 465218 w 465218"/>
              <a:gd name="connsiteY27" fmla="*/ 574746 h 857250"/>
              <a:gd name="connsiteX28" fmla="*/ 253064 w 465218"/>
              <a:gd name="connsiteY28" fmla="*/ 365149 h 857250"/>
              <a:gd name="connsiteX29" fmla="*/ 133350 w 465218"/>
              <a:gd name="connsiteY29" fmla="*/ 282480 h 857250"/>
              <a:gd name="connsiteX30" fmla="*/ 231251 w 465218"/>
              <a:gd name="connsiteY30" fmla="*/ 221856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5218" h="857250">
                <a:moveTo>
                  <a:pt x="231251" y="221856"/>
                </a:moveTo>
                <a:cubicBezTo>
                  <a:pt x="281254" y="221856"/>
                  <a:pt x="325532" y="250343"/>
                  <a:pt x="331246" y="284462"/>
                </a:cubicBezTo>
                <a:cubicBezTo>
                  <a:pt x="331986" y="288776"/>
                  <a:pt x="335737" y="291921"/>
                  <a:pt x="340114" y="291898"/>
                </a:cubicBezTo>
                <a:lnTo>
                  <a:pt x="455870" y="291898"/>
                </a:lnTo>
                <a:cubicBezTo>
                  <a:pt x="460859" y="291941"/>
                  <a:pt x="464937" y="287932"/>
                  <a:pt x="464980" y="282944"/>
                </a:cubicBezTo>
                <a:cubicBezTo>
                  <a:pt x="464981" y="282813"/>
                  <a:pt x="464979" y="282682"/>
                  <a:pt x="464974" y="282552"/>
                </a:cubicBezTo>
                <a:cubicBezTo>
                  <a:pt x="460397" y="195016"/>
                  <a:pt x="391851" y="121750"/>
                  <a:pt x="299126" y="97265"/>
                </a:cubicBezTo>
                <a:lnTo>
                  <a:pt x="299126" y="9401"/>
                </a:lnTo>
                <a:cubicBezTo>
                  <a:pt x="299126" y="4209"/>
                  <a:pt x="294917" y="0"/>
                  <a:pt x="289725" y="0"/>
                </a:cubicBezTo>
                <a:lnTo>
                  <a:pt x="175177" y="0"/>
                </a:lnTo>
                <a:cubicBezTo>
                  <a:pt x="169985" y="0"/>
                  <a:pt x="165776" y="4209"/>
                  <a:pt x="165776" y="9401"/>
                </a:cubicBezTo>
                <a:lnTo>
                  <a:pt x="165776" y="95834"/>
                </a:lnTo>
                <a:cubicBezTo>
                  <a:pt x="67868" y="118396"/>
                  <a:pt x="0" y="191134"/>
                  <a:pt x="0" y="282480"/>
                </a:cubicBezTo>
                <a:cubicBezTo>
                  <a:pt x="0" y="346900"/>
                  <a:pt x="36807" y="435554"/>
                  <a:pt x="212146" y="492067"/>
                </a:cubicBezTo>
                <a:cubicBezTo>
                  <a:pt x="284876" y="515518"/>
                  <a:pt x="331868" y="547971"/>
                  <a:pt x="331868" y="574746"/>
                </a:cubicBezTo>
                <a:cubicBezTo>
                  <a:pt x="331868" y="614125"/>
                  <a:pt x="281425" y="635371"/>
                  <a:pt x="233958" y="635371"/>
                </a:cubicBezTo>
                <a:cubicBezTo>
                  <a:pt x="183955" y="635371"/>
                  <a:pt x="139685" y="606884"/>
                  <a:pt x="133972" y="572765"/>
                </a:cubicBezTo>
                <a:cubicBezTo>
                  <a:pt x="133232" y="568451"/>
                  <a:pt x="129481" y="565306"/>
                  <a:pt x="125104" y="565329"/>
                </a:cubicBezTo>
                <a:lnTo>
                  <a:pt x="9348" y="565329"/>
                </a:lnTo>
                <a:cubicBezTo>
                  <a:pt x="4360" y="565286"/>
                  <a:pt x="282" y="569295"/>
                  <a:pt x="239" y="574282"/>
                </a:cubicBezTo>
                <a:cubicBezTo>
                  <a:pt x="237" y="574414"/>
                  <a:pt x="239" y="574544"/>
                  <a:pt x="244" y="574675"/>
                </a:cubicBezTo>
                <a:cubicBezTo>
                  <a:pt x="4816" y="662115"/>
                  <a:pt x="73209" y="735321"/>
                  <a:pt x="165776" y="759886"/>
                </a:cubicBezTo>
                <a:lnTo>
                  <a:pt x="165776" y="847849"/>
                </a:lnTo>
                <a:cubicBezTo>
                  <a:pt x="165776" y="853041"/>
                  <a:pt x="169985" y="857250"/>
                  <a:pt x="175177" y="857250"/>
                </a:cubicBezTo>
                <a:lnTo>
                  <a:pt x="289725" y="857250"/>
                </a:lnTo>
                <a:cubicBezTo>
                  <a:pt x="294917" y="857250"/>
                  <a:pt x="299126" y="853041"/>
                  <a:pt x="299126" y="847849"/>
                </a:cubicBezTo>
                <a:lnTo>
                  <a:pt x="299126" y="761464"/>
                </a:lnTo>
                <a:cubicBezTo>
                  <a:pt x="397207" y="738985"/>
                  <a:pt x="465218" y="666190"/>
                  <a:pt x="465218" y="574746"/>
                </a:cubicBezTo>
                <a:cubicBezTo>
                  <a:pt x="465218" y="510336"/>
                  <a:pt x="428411" y="421686"/>
                  <a:pt x="253064" y="365149"/>
                </a:cubicBezTo>
                <a:cubicBezTo>
                  <a:pt x="180343" y="341709"/>
                  <a:pt x="133350" y="309261"/>
                  <a:pt x="133350" y="282480"/>
                </a:cubicBezTo>
                <a:cubicBezTo>
                  <a:pt x="133350" y="243102"/>
                  <a:pt x="183793" y="221856"/>
                  <a:pt x="231251" y="221856"/>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693447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64861-0754-48A0-83B8-5A58492DC62C}"/>
              </a:ext>
            </a:extLst>
          </p:cNvPr>
          <p:cNvSpPr>
            <a:spLocks noGrp="1"/>
          </p:cNvSpPr>
          <p:nvPr>
            <p:ph type="title"/>
          </p:nvPr>
        </p:nvSpPr>
        <p:spPr>
          <a:xfrm>
            <a:off x="457200" y="-730997"/>
            <a:ext cx="8229600" cy="1349865"/>
          </a:xfrm>
        </p:spPr>
        <p:txBody>
          <a:bodyPr rtlCol="0">
            <a:noAutofit/>
          </a:bodyPr>
          <a:lstStyle/>
          <a:p>
            <a:pPr fontAlgn="auto">
              <a:spcAft>
                <a:spcPts val="0"/>
              </a:spcAft>
              <a:defRPr/>
            </a:pPr>
            <a:r>
              <a:rPr lang="en-JM" dirty="0">
                <a:effectLst>
                  <a:innerShdw blurRad="63500">
                    <a:prstClr val="black"/>
                  </a:innerShdw>
                </a:effectLst>
                <a:ea typeface="Open Sans Semibold" pitchFamily="34" charset="0"/>
              </a:rPr>
              <a:t>EXAMPLE: ROCKFORD MUTUAL VS. COMPETITION</a:t>
            </a:r>
            <a:endParaRPr lang="en-JM" dirty="0"/>
          </a:p>
        </p:txBody>
      </p:sp>
      <p:sp>
        <p:nvSpPr>
          <p:cNvPr id="57347" name="Slide Number Placeholder 3">
            <a:extLst>
              <a:ext uri="{FF2B5EF4-FFF2-40B4-BE49-F238E27FC236}">
                <a16:creationId xmlns:a16="http://schemas.microsoft.com/office/drawing/2014/main" id="{D3CC16E2-ADA4-4627-A5B1-B964B0CD56E4}"/>
              </a:ext>
            </a:extLst>
          </p:cNvPr>
          <p:cNvSpPr>
            <a:spLocks noGrp="1"/>
          </p:cNvSpPr>
          <p:nvPr>
            <p:ph type="sldNum" sz="quarter" idx="26"/>
          </p:nvPr>
        </p:nvSpPr>
        <p:spPr bwMode="auto">
          <a:xfrm>
            <a:off x="8250238" y="4781550"/>
            <a:ext cx="360362"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sz="1200" kern="1200">
                <a:solidFill>
                  <a:srgbClr val="A6A6A6"/>
                </a:solidFill>
                <a:latin typeface="Calibri" panose="020F0502020204030204" pitchFamily="34" charset="0"/>
                <a:ea typeface="Open Sans" panose="020B0606030504020204" pitchFamily="34" charset="0"/>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fld id="{AA49805C-4DCE-4DCB-B1DB-944FA0DCC669}" type="slidenum">
              <a:rPr lang="en-JM" altLang="en-US" smtClean="0"/>
              <a:pPr/>
              <a:t>15</a:t>
            </a:fld>
            <a:endParaRPr lang="en-JM" altLang="en-US">
              <a:solidFill>
                <a:srgbClr val="A6A6A6"/>
              </a:solidFill>
              <a:ea typeface="Open Sans" panose="020B0606030504020204" pitchFamily="34" charset="0"/>
            </a:endParaRPr>
          </a:p>
        </p:txBody>
      </p:sp>
      <p:sp>
        <p:nvSpPr>
          <p:cNvPr id="5" name="Text Placeholder 4">
            <a:extLst>
              <a:ext uri="{FF2B5EF4-FFF2-40B4-BE49-F238E27FC236}">
                <a16:creationId xmlns:a16="http://schemas.microsoft.com/office/drawing/2014/main" id="{98E27810-2C7B-4123-82F1-4DDC6F055AE0}"/>
              </a:ext>
            </a:extLst>
          </p:cNvPr>
          <p:cNvSpPr>
            <a:spLocks noGrp="1"/>
          </p:cNvSpPr>
          <p:nvPr>
            <p:ph type="body" sz="quarter" idx="23"/>
          </p:nvPr>
        </p:nvSpPr>
        <p:spPr>
          <a:xfrm>
            <a:off x="1440731" y="648444"/>
            <a:ext cx="6297094" cy="323850"/>
          </a:xfrm>
        </p:spPr>
        <p:txBody>
          <a:bodyPr rtlCol="0"/>
          <a:lstStyle/>
          <a:p>
            <a:pPr fontAlgn="auto">
              <a:spcAft>
                <a:spcPts val="0"/>
              </a:spcAft>
              <a:defRPr/>
            </a:pPr>
            <a:r>
              <a:rPr lang="en-JM" b="1" dirty="0">
                <a:latin typeface="Arial" panose="020B0604020202020204" pitchFamily="34" charset="0"/>
                <a:ea typeface="Open Sans Semibold" pitchFamily="34" charset="0"/>
              </a:rPr>
              <a:t>ValChoice Compares Carriers on Three Important Criteria – Price, Protection and Service</a:t>
            </a:r>
            <a:endParaRPr lang="en-US" dirty="0">
              <a:latin typeface="Arial" panose="020B0604020202020204" pitchFamily="34" charset="0"/>
            </a:endParaRPr>
          </a:p>
        </p:txBody>
      </p:sp>
      <p:graphicFrame>
        <p:nvGraphicFramePr>
          <p:cNvPr id="6" name="Table 5">
            <a:extLst>
              <a:ext uri="{FF2B5EF4-FFF2-40B4-BE49-F238E27FC236}">
                <a16:creationId xmlns:a16="http://schemas.microsoft.com/office/drawing/2014/main" id="{BF4D481F-675F-499A-B445-6B6721AC30EB}"/>
              </a:ext>
            </a:extLst>
          </p:cNvPr>
          <p:cNvGraphicFramePr>
            <a:graphicFrameLocks noGrp="1"/>
          </p:cNvGraphicFramePr>
          <p:nvPr>
            <p:extLst>
              <p:ext uri="{D42A27DB-BD31-4B8C-83A1-F6EECF244321}">
                <p14:modId xmlns:p14="http://schemas.microsoft.com/office/powerpoint/2010/main" val="1941335610"/>
              </p:ext>
            </p:extLst>
          </p:nvPr>
        </p:nvGraphicFramePr>
        <p:xfrm>
          <a:off x="609600" y="1710126"/>
          <a:ext cx="8000999" cy="2722563"/>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1722408">
                  <a:extLst>
                    <a:ext uri="{9D8B030D-6E8A-4147-A177-3AD203B41FA5}">
                      <a16:colId xmlns:a16="http://schemas.microsoft.com/office/drawing/2014/main" val="20001"/>
                    </a:ext>
                  </a:extLst>
                </a:gridCol>
                <a:gridCol w="1660585">
                  <a:extLst>
                    <a:ext uri="{9D8B030D-6E8A-4147-A177-3AD203B41FA5}">
                      <a16:colId xmlns:a16="http://schemas.microsoft.com/office/drawing/2014/main" val="20002"/>
                    </a:ext>
                  </a:extLst>
                </a:gridCol>
                <a:gridCol w="1585103">
                  <a:extLst>
                    <a:ext uri="{9D8B030D-6E8A-4147-A177-3AD203B41FA5}">
                      <a16:colId xmlns:a16="http://schemas.microsoft.com/office/drawing/2014/main" val="20003"/>
                    </a:ext>
                  </a:extLst>
                </a:gridCol>
                <a:gridCol w="1585103">
                  <a:extLst>
                    <a:ext uri="{9D8B030D-6E8A-4147-A177-3AD203B41FA5}">
                      <a16:colId xmlns:a16="http://schemas.microsoft.com/office/drawing/2014/main" val="20004"/>
                    </a:ext>
                  </a:extLst>
                </a:gridCol>
              </a:tblGrid>
              <a:tr h="369553">
                <a:tc>
                  <a:txBody>
                    <a:bodyPr/>
                    <a:lstStyle/>
                    <a:p>
                      <a:pPr algn="ctr"/>
                      <a:r>
                        <a:rPr lang="en-JM" sz="1100" b="0" dirty="0">
                          <a:solidFill>
                            <a:schemeClr val="bg1"/>
                          </a:solidFill>
                          <a:latin typeface="Arial" panose="020B0604020202020204" pitchFamily="34" charset="0"/>
                          <a:cs typeface="Arial" panose="020B0604020202020204" pitchFamily="34" charset="0"/>
                        </a:rPr>
                        <a:t>Company / Value</a:t>
                      </a:r>
                    </a:p>
                  </a:txBody>
                  <a:tcPr marT="45711" marB="45711"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24C53"/>
                    </a:solidFill>
                  </a:tcPr>
                </a:tc>
                <a:tc>
                  <a:txBody>
                    <a:bodyPr/>
                    <a:lstStyle/>
                    <a:p>
                      <a:pPr algn="ctr"/>
                      <a:r>
                        <a:rPr lang="en-JM" sz="1100" b="0" dirty="0">
                          <a:solidFill>
                            <a:schemeClr val="bg1"/>
                          </a:solidFill>
                          <a:latin typeface="Arial" panose="020B0604020202020204" pitchFamily="34" charset="0"/>
                          <a:cs typeface="Arial" panose="020B0604020202020204" pitchFamily="34" charset="0"/>
                        </a:rPr>
                        <a:t>Rockford Mutual</a:t>
                      </a:r>
                    </a:p>
                  </a:txBody>
                  <a:tcPr marT="45711" marB="45711"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JM" sz="1100" b="0" dirty="0">
                          <a:solidFill>
                            <a:schemeClr val="bg1"/>
                          </a:solidFill>
                          <a:latin typeface="Arial" panose="020B0604020202020204" pitchFamily="34" charset="0"/>
                          <a:cs typeface="Arial" panose="020B0604020202020204" pitchFamily="34" charset="0"/>
                        </a:rPr>
                        <a:t>State Farm</a:t>
                      </a:r>
                    </a:p>
                  </a:txBody>
                  <a:tcPr marT="45711" marB="45711"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24C53"/>
                    </a:solidFill>
                  </a:tcPr>
                </a:tc>
                <a:tc>
                  <a:txBody>
                    <a:bodyPr/>
                    <a:lstStyle/>
                    <a:p>
                      <a:pPr algn="ctr"/>
                      <a:r>
                        <a:rPr lang="en-JM" sz="1100" b="0" dirty="0">
                          <a:solidFill>
                            <a:schemeClr val="bg1"/>
                          </a:solidFill>
                          <a:latin typeface="Arial" panose="020B0604020202020204" pitchFamily="34" charset="0"/>
                          <a:cs typeface="Arial" panose="020B0604020202020204" pitchFamily="34" charset="0"/>
                        </a:rPr>
                        <a:t>Geico</a:t>
                      </a:r>
                    </a:p>
                  </a:txBody>
                  <a:tcPr marT="45711" marB="45711"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24C53"/>
                    </a:solidFill>
                  </a:tcPr>
                </a:tc>
                <a:tc>
                  <a:txBody>
                    <a:bodyPr/>
                    <a:lstStyle/>
                    <a:p>
                      <a:pPr algn="ctr"/>
                      <a:r>
                        <a:rPr lang="en-JM" sz="1100" b="0" dirty="0">
                          <a:solidFill>
                            <a:schemeClr val="bg1"/>
                          </a:solidFill>
                          <a:latin typeface="Arial" panose="020B0604020202020204" pitchFamily="34" charset="0"/>
                          <a:cs typeface="Arial" panose="020B0604020202020204" pitchFamily="34" charset="0"/>
                        </a:rPr>
                        <a:t>Progressive</a:t>
                      </a:r>
                    </a:p>
                  </a:txBody>
                  <a:tcPr marT="45711" marB="45711"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24C53"/>
                    </a:solidFill>
                  </a:tcPr>
                </a:tc>
                <a:extLst>
                  <a:ext uri="{0D108BD9-81ED-4DB2-BD59-A6C34878D82A}">
                    <a16:rowId xmlns:a16="http://schemas.microsoft.com/office/drawing/2014/main" val="10000"/>
                  </a:ext>
                </a:extLst>
              </a:tr>
              <a:tr h="359698">
                <a:tc>
                  <a:txBody>
                    <a:bodyPr/>
                    <a:lstStyle/>
                    <a:p>
                      <a:pPr algn="ctr"/>
                      <a:r>
                        <a:rPr lang="en-JM" sz="1000" dirty="0">
                          <a:solidFill>
                            <a:srgbClr val="424C53"/>
                          </a:solidFill>
                          <a:latin typeface="Arial" panose="020B0604020202020204" pitchFamily="34" charset="0"/>
                          <a:cs typeface="Arial" panose="020B0604020202020204" pitchFamily="34" charset="0"/>
                        </a:rPr>
                        <a:t>Overall</a:t>
                      </a:r>
                    </a:p>
                  </a:txBody>
                  <a:tcPr marT="45711" marB="45711"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JM" sz="1000" dirty="0">
                          <a:solidFill>
                            <a:schemeClr val="bg1"/>
                          </a:solidFill>
                          <a:latin typeface="Arial" panose="020B0604020202020204" pitchFamily="34" charset="0"/>
                          <a:cs typeface="Arial" panose="020B0604020202020204" pitchFamily="34" charset="0"/>
                        </a:rPr>
                        <a:t>100 / 100</a:t>
                      </a:r>
                    </a:p>
                  </a:txBody>
                  <a:tcPr marT="45711" marB="45711"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defTabSz="914400" rtl="0" eaLnBrk="1" latinLnBrk="0" hangingPunct="1"/>
                      <a:r>
                        <a:rPr lang="en-JM" sz="1000" kern="1200" dirty="0">
                          <a:solidFill>
                            <a:srgbClr val="424C53"/>
                          </a:solidFill>
                          <a:latin typeface="Arial" panose="020B0604020202020204" pitchFamily="34" charset="0"/>
                          <a:ea typeface="+mn-ea"/>
                          <a:cs typeface="Arial" panose="020B0604020202020204" pitchFamily="34" charset="0"/>
                        </a:rPr>
                        <a:t>47/ 100</a:t>
                      </a:r>
                    </a:p>
                  </a:txBody>
                  <a:tcPr marT="45711" marB="45711"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JM" sz="1000" dirty="0">
                          <a:solidFill>
                            <a:srgbClr val="424C53"/>
                          </a:solidFill>
                          <a:latin typeface="Arial" panose="020B0604020202020204" pitchFamily="34" charset="0"/>
                          <a:cs typeface="Arial" panose="020B0604020202020204" pitchFamily="34" charset="0"/>
                        </a:rPr>
                        <a:t>50 / 100</a:t>
                      </a:r>
                    </a:p>
                  </a:txBody>
                  <a:tcPr marT="45711" marB="45711"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JM" sz="1000" dirty="0">
                          <a:solidFill>
                            <a:srgbClr val="424C53"/>
                          </a:solidFill>
                          <a:latin typeface="Arial" panose="020B0604020202020204" pitchFamily="34" charset="0"/>
                          <a:cs typeface="Arial" panose="020B0604020202020204" pitchFamily="34" charset="0"/>
                        </a:rPr>
                        <a:t>40 / 100</a:t>
                      </a:r>
                    </a:p>
                  </a:txBody>
                  <a:tcPr marT="45711" marB="45711"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109">
                <a:tc>
                  <a:txBody>
                    <a:bodyPr/>
                    <a:lstStyle/>
                    <a:p>
                      <a:pPr algn="ctr"/>
                      <a:r>
                        <a:rPr lang="en-JM" sz="1000" b="0" dirty="0">
                          <a:solidFill>
                            <a:srgbClr val="424C53"/>
                          </a:solidFill>
                          <a:latin typeface="Arial" panose="020B0604020202020204" pitchFamily="34" charset="0"/>
                          <a:cs typeface="Arial" panose="020B0604020202020204" pitchFamily="34" charset="0"/>
                        </a:rPr>
                        <a:t>Price</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JM" sz="1000" b="0" dirty="0">
                          <a:solidFill>
                            <a:schemeClr val="bg1"/>
                          </a:solidFill>
                          <a:latin typeface="Arial" panose="020B0604020202020204" pitchFamily="34" charset="0"/>
                          <a:cs typeface="Arial" panose="020B0604020202020204" pitchFamily="34" charset="0"/>
                        </a:rPr>
                        <a:t>74 / 100</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defTabSz="914400" rtl="0" eaLnBrk="1" latinLnBrk="0" hangingPunct="1"/>
                      <a:r>
                        <a:rPr lang="en-JM" sz="1000" kern="1200" dirty="0">
                          <a:solidFill>
                            <a:srgbClr val="424C53"/>
                          </a:solidFill>
                          <a:latin typeface="Arial" panose="020B0604020202020204" pitchFamily="34" charset="0"/>
                          <a:ea typeface="+mn-ea"/>
                          <a:cs typeface="Arial" panose="020B0604020202020204" pitchFamily="34" charset="0"/>
                        </a:rPr>
                        <a:t>48 / 100</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JM" sz="1000" b="0" dirty="0">
                          <a:solidFill>
                            <a:srgbClr val="424C53"/>
                          </a:solidFill>
                          <a:latin typeface="Arial" panose="020B0604020202020204" pitchFamily="34" charset="0"/>
                          <a:cs typeface="Arial" panose="020B0604020202020204" pitchFamily="34" charset="0"/>
                        </a:rPr>
                        <a:t>67 /100</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JM" sz="1000" b="0" dirty="0">
                          <a:solidFill>
                            <a:srgbClr val="424C53"/>
                          </a:solidFill>
                          <a:latin typeface="Arial" panose="020B0604020202020204" pitchFamily="34" charset="0"/>
                          <a:cs typeface="Arial" panose="020B0604020202020204" pitchFamily="34" charset="0"/>
                        </a:rPr>
                        <a:t>40 / 100</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109">
                <a:tc>
                  <a:txBody>
                    <a:bodyPr/>
                    <a:lstStyle/>
                    <a:p>
                      <a:pPr algn="ctr"/>
                      <a:r>
                        <a:rPr lang="en-JM" sz="1000" dirty="0">
                          <a:solidFill>
                            <a:srgbClr val="424C53"/>
                          </a:solidFill>
                          <a:latin typeface="Arial" panose="020B0604020202020204" pitchFamily="34" charset="0"/>
                          <a:cs typeface="Arial" panose="020B0604020202020204" pitchFamily="34" charset="0"/>
                        </a:rPr>
                        <a:t>Protection</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JM" sz="1000" dirty="0">
                          <a:solidFill>
                            <a:schemeClr val="bg1"/>
                          </a:solidFill>
                          <a:latin typeface="Arial" panose="020B0604020202020204" pitchFamily="34" charset="0"/>
                          <a:cs typeface="Arial" panose="020B0604020202020204" pitchFamily="34" charset="0"/>
                        </a:rPr>
                        <a:t>100 / 100</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defTabSz="914400" rtl="0" eaLnBrk="1" latinLnBrk="0" hangingPunct="1"/>
                      <a:r>
                        <a:rPr lang="en-JM" sz="1000" kern="1200" dirty="0">
                          <a:solidFill>
                            <a:srgbClr val="424C53"/>
                          </a:solidFill>
                          <a:latin typeface="Arial" panose="020B0604020202020204" pitchFamily="34" charset="0"/>
                          <a:ea typeface="+mn-ea"/>
                          <a:cs typeface="Arial" panose="020B0604020202020204" pitchFamily="34" charset="0"/>
                        </a:rPr>
                        <a:t>50 / 100</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JM" sz="1000" dirty="0">
                          <a:solidFill>
                            <a:srgbClr val="424C53"/>
                          </a:solidFill>
                          <a:latin typeface="Arial" panose="020B0604020202020204" pitchFamily="34" charset="0"/>
                          <a:cs typeface="Arial" panose="020B0604020202020204" pitchFamily="34" charset="0"/>
                        </a:rPr>
                        <a:t>34 / 100</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JM" sz="1000" b="0" kern="1200" dirty="0">
                          <a:solidFill>
                            <a:srgbClr val="424C53"/>
                          </a:solidFill>
                          <a:latin typeface="Arial" panose="020B0604020202020204" pitchFamily="34" charset="0"/>
                          <a:ea typeface="+mn-ea"/>
                          <a:cs typeface="Arial" panose="020B0604020202020204" pitchFamily="34" charset="0"/>
                        </a:rPr>
                        <a:t>42 / 100</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9698">
                <a:tc>
                  <a:txBody>
                    <a:bodyPr/>
                    <a:lstStyle/>
                    <a:p>
                      <a:pPr algn="ctr"/>
                      <a:r>
                        <a:rPr lang="en-JM" sz="1000" b="0" dirty="0">
                          <a:solidFill>
                            <a:srgbClr val="424C53"/>
                          </a:solidFill>
                          <a:latin typeface="Arial" panose="020B0604020202020204" pitchFamily="34" charset="0"/>
                          <a:cs typeface="Arial" panose="020B0604020202020204" pitchFamily="34" charset="0"/>
                        </a:rPr>
                        <a:t>Service</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JM" sz="1000" kern="1200" dirty="0">
                          <a:solidFill>
                            <a:schemeClr val="bg1"/>
                          </a:solidFill>
                          <a:latin typeface="Arial" panose="020B0604020202020204" pitchFamily="34" charset="0"/>
                          <a:ea typeface="+mn-ea"/>
                          <a:cs typeface="Arial" panose="020B0604020202020204" pitchFamily="34" charset="0"/>
                          <a:sym typeface="Wingdings" panose="05000000000000000000" pitchFamily="2" charset="2"/>
                        </a:rPr>
                        <a:t></a:t>
                      </a:r>
                      <a:endParaRPr lang="en-JM" sz="1000" kern="1200" dirty="0">
                        <a:solidFill>
                          <a:schemeClr val="bg1"/>
                        </a:solidFill>
                        <a:latin typeface="Arial" panose="020B0604020202020204" pitchFamily="34" charset="0"/>
                        <a:ea typeface="+mn-ea"/>
                        <a:cs typeface="Arial" panose="020B0604020202020204" pitchFamily="34" charset="0"/>
                      </a:endParaRP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defTabSz="914400" rtl="0" eaLnBrk="1" latinLnBrk="0" hangingPunct="1"/>
                      <a:r>
                        <a:rPr lang="en-JM" sz="1000" kern="120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a:t>
                      </a:r>
                      <a:endParaRPr lang="en-JM" sz="1000" kern="1200" dirty="0">
                        <a:solidFill>
                          <a:schemeClr val="tx1"/>
                        </a:solidFill>
                        <a:latin typeface="Arial" panose="020B0604020202020204" pitchFamily="34" charset="0"/>
                        <a:ea typeface="+mn-ea"/>
                        <a:cs typeface="Arial" panose="020B0604020202020204" pitchFamily="34" charset="0"/>
                      </a:endParaRP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JM" sz="1000" kern="120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a:t>
                      </a:r>
                      <a:endParaRPr lang="en-JM" sz="1000" kern="1200" dirty="0">
                        <a:solidFill>
                          <a:schemeClr val="tx1"/>
                        </a:solidFill>
                        <a:latin typeface="Arial" panose="020B0604020202020204" pitchFamily="34" charset="0"/>
                        <a:ea typeface="+mn-ea"/>
                        <a:cs typeface="Arial" panose="020B0604020202020204" pitchFamily="34" charset="0"/>
                      </a:endParaRP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JM" sz="1000" kern="1200" dirty="0">
                          <a:solidFill>
                            <a:schemeClr val="tx1"/>
                          </a:solidFill>
                          <a:latin typeface="Arial" panose="020B0604020202020204" pitchFamily="34" charset="0"/>
                          <a:ea typeface="+mn-ea"/>
                          <a:cs typeface="Arial" panose="020B0604020202020204" pitchFamily="34" charset="0"/>
                          <a:sym typeface="Wingdings" panose="05000000000000000000" pitchFamily="2" charset="2"/>
                        </a:rPr>
                        <a:t></a:t>
                      </a:r>
                      <a:endParaRPr lang="en-JM" sz="1000" kern="1200" dirty="0">
                        <a:solidFill>
                          <a:schemeClr val="tx1"/>
                        </a:solidFill>
                        <a:latin typeface="Arial" panose="020B0604020202020204" pitchFamily="34" charset="0"/>
                        <a:ea typeface="+mn-ea"/>
                        <a:cs typeface="Arial" panose="020B0604020202020204" pitchFamily="34" charset="0"/>
                      </a:endParaRP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9698">
                <a:tc>
                  <a:txBody>
                    <a:bodyPr/>
                    <a:lstStyle/>
                    <a:p>
                      <a:pPr algn="ctr"/>
                      <a:r>
                        <a:rPr lang="en-JM" sz="1000" dirty="0">
                          <a:solidFill>
                            <a:srgbClr val="424C53"/>
                          </a:solidFill>
                          <a:latin typeface="Arial" panose="020B0604020202020204" pitchFamily="34" charset="0"/>
                          <a:cs typeface="Arial" panose="020B0604020202020204" pitchFamily="34" charset="0"/>
                        </a:rPr>
                        <a:t>Financial Strength</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JM" sz="1000" kern="1200" dirty="0">
                          <a:solidFill>
                            <a:schemeClr val="bg1"/>
                          </a:solidFill>
                          <a:latin typeface="Arial" panose="020B0604020202020204" pitchFamily="34" charset="0"/>
                          <a:ea typeface="+mn-ea"/>
                          <a:cs typeface="Arial" panose="020B0604020202020204" pitchFamily="34" charset="0"/>
                          <a:sym typeface="Wingdings" panose="05000000000000000000" pitchFamily="2" charset="2"/>
                        </a:rPr>
                        <a:t>A- (Excellent)</a:t>
                      </a:r>
                      <a:endParaRPr lang="en-JM" sz="1000" dirty="0">
                        <a:solidFill>
                          <a:schemeClr val="bg1"/>
                        </a:solidFill>
                        <a:latin typeface="Arial" panose="020B0604020202020204" pitchFamily="34" charset="0"/>
                        <a:cs typeface="Arial" panose="020B0604020202020204" pitchFamily="34" charset="0"/>
                      </a:endParaRP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defTabSz="914400" rtl="0" eaLnBrk="1" latinLnBrk="0" hangingPunct="1"/>
                      <a:r>
                        <a:rPr lang="en-JM" sz="1000" kern="1200" dirty="0">
                          <a:solidFill>
                            <a:srgbClr val="424C53"/>
                          </a:solidFill>
                          <a:latin typeface="Arial" panose="020B0604020202020204" pitchFamily="34" charset="0"/>
                          <a:ea typeface="+mn-ea"/>
                          <a:cs typeface="Arial" panose="020B0604020202020204" pitchFamily="34" charset="0"/>
                        </a:rPr>
                        <a:t>A++ (Superior)</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JM" sz="1000" kern="1200" dirty="0">
                          <a:solidFill>
                            <a:srgbClr val="424C53"/>
                          </a:solidFill>
                          <a:latin typeface="Arial" panose="020B0604020202020204" pitchFamily="34" charset="0"/>
                          <a:ea typeface="+mn-ea"/>
                          <a:cs typeface="Arial" panose="020B0604020202020204" pitchFamily="34" charset="0"/>
                        </a:rPr>
                        <a:t>A++ (Superior)</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JM" sz="1000" dirty="0">
                          <a:solidFill>
                            <a:srgbClr val="424C53"/>
                          </a:solidFill>
                          <a:latin typeface="Arial" panose="020B0604020202020204" pitchFamily="34" charset="0"/>
                          <a:cs typeface="Arial" panose="020B0604020202020204" pitchFamily="34" charset="0"/>
                        </a:rPr>
                        <a:t>A+ (Superior)</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9698">
                <a:tc>
                  <a:txBody>
                    <a:bodyPr/>
                    <a:lstStyle/>
                    <a:p>
                      <a:pPr algn="ctr"/>
                      <a:r>
                        <a:rPr lang="en-JM" sz="1000" b="0" dirty="0">
                          <a:solidFill>
                            <a:srgbClr val="424C53"/>
                          </a:solidFill>
                          <a:latin typeface="Arial" panose="020B0604020202020204" pitchFamily="34" charset="0"/>
                          <a:cs typeface="Arial" panose="020B0604020202020204" pitchFamily="34" charset="0"/>
                        </a:rPr>
                        <a:t>Years in Business</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JM" sz="1000" b="0" dirty="0">
                          <a:solidFill>
                            <a:schemeClr val="bg1"/>
                          </a:solidFill>
                          <a:latin typeface="Arial" panose="020B0604020202020204" pitchFamily="34" charset="0"/>
                          <a:cs typeface="Arial" panose="020B0604020202020204" pitchFamily="34" charset="0"/>
                        </a:rPr>
                        <a:t>124</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defTabSz="914400" rtl="0" eaLnBrk="1" latinLnBrk="0" hangingPunct="1"/>
                      <a:r>
                        <a:rPr lang="en-JM" sz="1000" kern="1200" dirty="0">
                          <a:solidFill>
                            <a:srgbClr val="424C53"/>
                          </a:solidFill>
                          <a:latin typeface="Arial" panose="020B0604020202020204" pitchFamily="34" charset="0"/>
                          <a:ea typeface="+mn-ea"/>
                          <a:cs typeface="Arial" panose="020B0604020202020204" pitchFamily="34" charset="0"/>
                        </a:rPr>
                        <a:t>98</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JM" sz="1000" b="0" dirty="0">
                          <a:solidFill>
                            <a:srgbClr val="424C53"/>
                          </a:solidFill>
                          <a:latin typeface="Arial" panose="020B0604020202020204" pitchFamily="34" charset="0"/>
                          <a:cs typeface="Arial" panose="020B0604020202020204" pitchFamily="34" charset="0"/>
                        </a:rPr>
                        <a:t>84</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JM" sz="1000" b="0" dirty="0">
                          <a:solidFill>
                            <a:srgbClr val="424C53"/>
                          </a:solidFill>
                          <a:latin typeface="Arial" panose="020B0604020202020204" pitchFamily="34" charset="0"/>
                          <a:cs typeface="Arial" panose="020B0604020202020204" pitchFamily="34" charset="0"/>
                        </a:rPr>
                        <a:t>83</a:t>
                      </a:r>
                    </a:p>
                  </a:txBody>
                  <a:tcPr marT="45711" marB="45711"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1026" name="Picture 2">
            <a:extLst>
              <a:ext uri="{FF2B5EF4-FFF2-40B4-BE49-F238E27FC236}">
                <a16:creationId xmlns:a16="http://schemas.microsoft.com/office/drawing/2014/main" id="{E92814EB-42E0-4CA1-BAB0-4054A8C9EFE9}"/>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2751" y="1006180"/>
            <a:ext cx="1538869" cy="701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BC6C70F-0B6B-4B2C-89F1-979D5D68BE0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9035" y="1171943"/>
            <a:ext cx="909303" cy="4499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0ED20DD-2C7E-411E-BA13-A6B7879B6F2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2806" y="1190039"/>
            <a:ext cx="954545" cy="4625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A84FAAF-6A9D-4CF7-A0EB-36DD8989AD59}"/>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3186" y="1208792"/>
            <a:ext cx="857002" cy="438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29" y="861379"/>
            <a:ext cx="4376058" cy="857250"/>
          </a:xfrm>
        </p:spPr>
        <p:txBody>
          <a:bodyPr/>
          <a:lstStyle/>
          <a:p>
            <a:pPr>
              <a:lnSpc>
                <a:spcPct val="100000"/>
              </a:lnSpc>
            </a:pPr>
            <a:r>
              <a:rPr lang="en-JM" dirty="0">
                <a:effectLst>
                  <a:innerShdw blurRad="63500">
                    <a:prstClr val="black"/>
                  </a:innerShdw>
                </a:effectLst>
                <a:ea typeface="Open Sans Semibold" pitchFamily="34" charset="0"/>
              </a:rPr>
              <a:t>VALCHOICE INSURANCE COMPANY REPORTS</a:t>
            </a:r>
            <a:endParaRPr lang="en-JM"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57B18ED-D931-45F4-8873-1BEDAB4DC03E}" type="slidenum">
              <a:rPr lang="en-JM" smtClean="0"/>
              <a:t>16</a:t>
            </a:fld>
            <a:endParaRPr lang="en-JM"/>
          </a:p>
        </p:txBody>
      </p:sp>
      <p:sp>
        <p:nvSpPr>
          <p:cNvPr id="6" name="Text Placeholder 5"/>
          <p:cNvSpPr>
            <a:spLocks noGrp="1"/>
          </p:cNvSpPr>
          <p:nvPr>
            <p:ph type="body" sz="quarter" idx="15"/>
          </p:nvPr>
        </p:nvSpPr>
        <p:spPr>
          <a:xfrm>
            <a:off x="4245429" y="1926000"/>
            <a:ext cx="3505200" cy="990600"/>
          </a:xfrm>
        </p:spPr>
        <p:txBody>
          <a:bodyPr/>
          <a:lstStyle/>
          <a:p>
            <a:pPr marL="171450" indent="-171450">
              <a:buFont typeface="Arial" panose="020B0604020202020204" pitchFamily="34" charset="0"/>
              <a:buChar char="•"/>
            </a:pPr>
            <a:r>
              <a:rPr lang="en-US" sz="1600" dirty="0"/>
              <a:t>ValChoice is the only company to </a:t>
            </a:r>
          </a:p>
          <a:p>
            <a:pPr marL="628650" lvl="1" indent="-171450">
              <a:buFont typeface="Arial" panose="020B0604020202020204" pitchFamily="34" charset="0"/>
              <a:buChar char="•"/>
            </a:pPr>
            <a:r>
              <a:rPr lang="en-US" sz="1700" dirty="0">
                <a:solidFill>
                  <a:schemeClr val="bg1">
                    <a:lumMod val="65000"/>
                  </a:schemeClr>
                </a:solidFill>
              </a:rPr>
              <a:t>Use data collected by state insurance departments</a:t>
            </a:r>
          </a:p>
          <a:p>
            <a:pPr marL="628650" lvl="1" indent="-171450">
              <a:buFont typeface="Arial" panose="020B0604020202020204" pitchFamily="34" charset="0"/>
              <a:buChar char="•"/>
            </a:pPr>
            <a:r>
              <a:rPr lang="en-US" sz="1700" dirty="0">
                <a:solidFill>
                  <a:schemeClr val="bg1">
                    <a:lumMod val="65000"/>
                  </a:schemeClr>
                </a:solidFill>
              </a:rPr>
              <a:t>Use data vetted by state insurance departments</a:t>
            </a:r>
          </a:p>
          <a:p>
            <a:pPr marL="171450" indent="-171450">
              <a:buFont typeface="Arial" panose="020B0604020202020204" pitchFamily="34" charset="0"/>
              <a:buChar char="•"/>
            </a:pPr>
            <a:r>
              <a:rPr lang="en-US" sz="1600" dirty="0"/>
              <a:t>Mathematical model of industry by insurance type</a:t>
            </a:r>
          </a:p>
          <a:p>
            <a:pPr marL="171450" indent="-171450">
              <a:buFont typeface="Arial" panose="020B0604020202020204" pitchFamily="34" charset="0"/>
              <a:buChar char="•"/>
            </a:pPr>
            <a:r>
              <a:rPr lang="en-US" sz="1600" dirty="0"/>
              <a:t>No user surveys or web reviews</a:t>
            </a:r>
          </a:p>
          <a:p>
            <a:pPr marL="171450" indent="-171450">
              <a:buFont typeface="Arial" panose="020B0604020202020204" pitchFamily="34" charset="0"/>
              <a:buChar char="•"/>
            </a:pPr>
            <a:r>
              <a:rPr lang="en-US" sz="1600" dirty="0"/>
              <a:t>25,000 companies analyzed</a:t>
            </a:r>
          </a:p>
          <a:p>
            <a:endParaRPr lang="en-JM" dirty="0"/>
          </a:p>
        </p:txBody>
      </p:sp>
      <p:sp>
        <p:nvSpPr>
          <p:cNvPr id="10" name="Text Placeholder 9"/>
          <p:cNvSpPr>
            <a:spLocks noGrp="1"/>
          </p:cNvSpPr>
          <p:nvPr>
            <p:ph type="body" sz="quarter" idx="23"/>
          </p:nvPr>
        </p:nvSpPr>
        <p:spPr>
          <a:xfrm>
            <a:off x="4245429" y="385949"/>
            <a:ext cx="3810000" cy="475429"/>
          </a:xfrm>
        </p:spPr>
        <p:txBody>
          <a:bodyPr/>
          <a:lstStyle/>
          <a:p>
            <a:r>
              <a:rPr lang="en-US" sz="1200" b="1" dirty="0">
                <a:latin typeface="Arial" panose="020B0604020202020204" pitchFamily="34" charset="0"/>
                <a:ea typeface="Open Sans Semibold" pitchFamily="34" charset="0"/>
                <a:cs typeface="Arial" panose="020B0604020202020204" pitchFamily="34" charset="0"/>
              </a:rPr>
              <a:t>Bringing price and claims transparency to the insurance industry</a:t>
            </a:r>
            <a:endParaRPr lang="en-US" sz="1200" dirty="0">
              <a:solidFill>
                <a:srgbClr val="0070C0"/>
              </a:solidFill>
              <a:latin typeface="Arial" panose="020B0604020202020204" pitchFamily="34" charset="0"/>
              <a:cs typeface="Arial" panose="020B0604020202020204" pitchFamily="34" charset="0"/>
            </a:endParaRPr>
          </a:p>
          <a:p>
            <a:endParaRPr lang="en-JM" sz="1200" dirty="0">
              <a:solidFill>
                <a:srgbClr val="0070C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JM"/>
              <a:t>UNDER EMBARGO UNTIL JAN. 26, 2016</a:t>
            </a:r>
            <a:endParaRPr lang="en-JM" dirty="0"/>
          </a:p>
        </p:txBody>
      </p:sp>
      <p:pic>
        <p:nvPicPr>
          <p:cNvPr id="8" name="Picture 7">
            <a:extLst>
              <a:ext uri="{FF2B5EF4-FFF2-40B4-BE49-F238E27FC236}">
                <a16:creationId xmlns:a16="http://schemas.microsoft.com/office/drawing/2014/main" id="{C04A112E-54DE-4F65-8201-1A3DD381D12E}"/>
              </a:ext>
            </a:extLst>
          </p:cNvPr>
          <p:cNvPicPr>
            <a:picLocks noChangeAspect="1"/>
          </p:cNvPicPr>
          <p:nvPr/>
        </p:nvPicPr>
        <p:blipFill>
          <a:blip r:embed="rId3"/>
          <a:stretch>
            <a:fillRect/>
          </a:stretch>
        </p:blipFill>
        <p:spPr>
          <a:xfrm>
            <a:off x="-26125" y="-76269"/>
            <a:ext cx="3939755" cy="52487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3486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A2C5-BB40-FD4D-A479-FD91C1DCF634}"/>
              </a:ext>
            </a:extLst>
          </p:cNvPr>
          <p:cNvSpPr>
            <a:spLocks noGrp="1"/>
          </p:cNvSpPr>
          <p:nvPr>
            <p:ph type="title"/>
          </p:nvPr>
        </p:nvSpPr>
        <p:spPr/>
        <p:txBody>
          <a:bodyPr/>
          <a:lstStyle/>
          <a:p>
            <a:pPr>
              <a:defRPr/>
            </a:pPr>
            <a:r>
              <a:rPr lang="en-US" dirty="0">
                <a:effectLst>
                  <a:innerShdw blurRad="63500">
                    <a:prstClr val="black"/>
                  </a:innerShdw>
                </a:effectLst>
                <a:ea typeface="Open Sans Semibold" pitchFamily="34" charset="0"/>
              </a:rPr>
              <a:t>EDUCATIONAL VIDEOS</a:t>
            </a:r>
          </a:p>
        </p:txBody>
      </p:sp>
      <p:pic>
        <p:nvPicPr>
          <p:cNvPr id="4" name="Picture 3" descr="A person looking at the camera&#10;&#10;Description automatically generated">
            <a:extLst>
              <a:ext uri="{FF2B5EF4-FFF2-40B4-BE49-F238E27FC236}">
                <a16:creationId xmlns:a16="http://schemas.microsoft.com/office/drawing/2014/main" id="{6069D982-6E27-1B4B-9295-285D20C84309}"/>
              </a:ext>
            </a:extLst>
          </p:cNvPr>
          <p:cNvPicPr>
            <a:picLocks noChangeAspect="1"/>
          </p:cNvPicPr>
          <p:nvPr/>
        </p:nvPicPr>
        <p:blipFill>
          <a:blip r:embed="rId2"/>
          <a:stretch>
            <a:fillRect/>
          </a:stretch>
        </p:blipFill>
        <p:spPr>
          <a:xfrm>
            <a:off x="222067" y="1573795"/>
            <a:ext cx="2662191" cy="1498419"/>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C4BE0231-88E2-6342-A789-3B8C5156EE51}"/>
              </a:ext>
            </a:extLst>
          </p:cNvPr>
          <p:cNvPicPr>
            <a:picLocks noChangeAspect="1"/>
          </p:cNvPicPr>
          <p:nvPr/>
        </p:nvPicPr>
        <p:blipFill>
          <a:blip r:embed="rId3"/>
          <a:stretch>
            <a:fillRect/>
          </a:stretch>
        </p:blipFill>
        <p:spPr>
          <a:xfrm>
            <a:off x="3233962" y="1573795"/>
            <a:ext cx="2662191" cy="1498419"/>
          </a:xfrm>
          <a:prstGeom prst="rect">
            <a:avLst/>
          </a:prstGeom>
        </p:spPr>
      </p:pic>
      <p:pic>
        <p:nvPicPr>
          <p:cNvPr id="8" name="Picture 7" descr="A group of people looking at a computer&#10;&#10;Description automatically generated">
            <a:extLst>
              <a:ext uri="{FF2B5EF4-FFF2-40B4-BE49-F238E27FC236}">
                <a16:creationId xmlns:a16="http://schemas.microsoft.com/office/drawing/2014/main" id="{021DD336-5DE6-E147-938D-E8BC762AB91A}"/>
              </a:ext>
            </a:extLst>
          </p:cNvPr>
          <p:cNvPicPr>
            <a:picLocks noChangeAspect="1"/>
          </p:cNvPicPr>
          <p:nvPr/>
        </p:nvPicPr>
        <p:blipFill>
          <a:blip r:embed="rId4"/>
          <a:stretch>
            <a:fillRect/>
          </a:stretch>
        </p:blipFill>
        <p:spPr>
          <a:xfrm>
            <a:off x="6204056" y="1573795"/>
            <a:ext cx="2662191" cy="1498419"/>
          </a:xfrm>
          <a:prstGeom prst="rect">
            <a:avLst/>
          </a:prstGeom>
        </p:spPr>
      </p:pic>
      <p:sp>
        <p:nvSpPr>
          <p:cNvPr id="18" name="Content Placeholder 4">
            <a:extLst>
              <a:ext uri="{FF2B5EF4-FFF2-40B4-BE49-F238E27FC236}">
                <a16:creationId xmlns:a16="http://schemas.microsoft.com/office/drawing/2014/main" id="{E36ED469-224E-450E-9597-D6608C8FD661}"/>
              </a:ext>
            </a:extLst>
          </p:cNvPr>
          <p:cNvSpPr txBox="1">
            <a:spLocks/>
          </p:cNvSpPr>
          <p:nvPr/>
        </p:nvSpPr>
        <p:spPr>
          <a:xfrm>
            <a:off x="222066" y="3122948"/>
            <a:ext cx="2662191" cy="226695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defRPr/>
            </a:pPr>
            <a:endParaRPr lang="en-JM" sz="1200" dirty="0"/>
          </a:p>
        </p:txBody>
      </p:sp>
      <p:sp>
        <p:nvSpPr>
          <p:cNvPr id="19" name="Text Placeholder 4">
            <a:extLst>
              <a:ext uri="{FF2B5EF4-FFF2-40B4-BE49-F238E27FC236}">
                <a16:creationId xmlns:a16="http://schemas.microsoft.com/office/drawing/2014/main" id="{5121ED20-3C3D-4149-9FDC-7DDD9B9B7B7C}"/>
              </a:ext>
            </a:extLst>
          </p:cNvPr>
          <p:cNvSpPr txBox="1">
            <a:spLocks/>
          </p:cNvSpPr>
          <p:nvPr/>
        </p:nvSpPr>
        <p:spPr>
          <a:xfrm>
            <a:off x="1440731" y="648444"/>
            <a:ext cx="6297094" cy="323850"/>
          </a:xfrm>
          <a:prstGeom prst="rect">
            <a:avLst/>
          </a:prstGeom>
        </p:spPr>
        <p:txBody>
          <a:bodyPr rtlCol="0"/>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defRPr/>
            </a:pPr>
            <a:r>
              <a:rPr lang="en-JM" sz="1200" b="1" dirty="0">
                <a:solidFill>
                  <a:srgbClr val="0070C0"/>
                </a:solidFill>
                <a:ea typeface="Open Sans Semibold" pitchFamily="34" charset="0"/>
              </a:rPr>
              <a:t>Hands-on Learning with No </a:t>
            </a:r>
            <a:r>
              <a:rPr lang="en-JM" sz="1200" b="1" i="1" dirty="0">
                <a:solidFill>
                  <a:srgbClr val="0070C0"/>
                </a:solidFill>
                <a:ea typeface="Open Sans Semibold" pitchFamily="34" charset="0"/>
              </a:rPr>
              <a:t>Train the Trainer </a:t>
            </a:r>
            <a:r>
              <a:rPr lang="en-JM" sz="1200" b="1" dirty="0">
                <a:solidFill>
                  <a:srgbClr val="0070C0"/>
                </a:solidFill>
                <a:ea typeface="Open Sans Semibold" pitchFamily="34" charset="0"/>
              </a:rPr>
              <a:t>Required</a:t>
            </a:r>
            <a:endParaRPr lang="en-US" sz="1200" b="1" dirty="0">
              <a:solidFill>
                <a:srgbClr val="0070C0"/>
              </a:solidFill>
              <a:ea typeface="Open Sans Semibold" pitchFamily="34" charset="0"/>
            </a:endParaRPr>
          </a:p>
        </p:txBody>
      </p:sp>
      <p:sp>
        <p:nvSpPr>
          <p:cNvPr id="20" name="Text Placeholder 9">
            <a:extLst>
              <a:ext uri="{FF2B5EF4-FFF2-40B4-BE49-F238E27FC236}">
                <a16:creationId xmlns:a16="http://schemas.microsoft.com/office/drawing/2014/main" id="{8DD52FA6-8628-4C56-9763-1DAD76C21FEB}"/>
              </a:ext>
            </a:extLst>
          </p:cNvPr>
          <p:cNvSpPr txBox="1">
            <a:spLocks/>
          </p:cNvSpPr>
          <p:nvPr/>
        </p:nvSpPr>
        <p:spPr>
          <a:xfrm>
            <a:off x="170687" y="1223001"/>
            <a:ext cx="2713571" cy="475429"/>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1200" b="1" dirty="0">
                <a:ea typeface="Open Sans Semibold" pitchFamily="34" charset="0"/>
              </a:rPr>
              <a:t>16 - 24 Years Old</a:t>
            </a:r>
            <a:endParaRPr lang="en-US" sz="1200" b="1" dirty="0">
              <a:solidFill>
                <a:srgbClr val="0070C0"/>
              </a:solidFill>
            </a:endParaRPr>
          </a:p>
          <a:p>
            <a:pPr marL="0" indent="0" algn="ctr">
              <a:buNone/>
            </a:pPr>
            <a:endParaRPr lang="en-JM" sz="1200" b="1" dirty="0">
              <a:solidFill>
                <a:srgbClr val="0070C0"/>
              </a:solidFill>
            </a:endParaRPr>
          </a:p>
        </p:txBody>
      </p:sp>
      <p:sp>
        <p:nvSpPr>
          <p:cNvPr id="21" name="Rectangle 20">
            <a:extLst>
              <a:ext uri="{FF2B5EF4-FFF2-40B4-BE49-F238E27FC236}">
                <a16:creationId xmlns:a16="http://schemas.microsoft.com/office/drawing/2014/main" id="{37B62C3C-6D91-4A41-8852-00C0B617901F}"/>
              </a:ext>
            </a:extLst>
          </p:cNvPr>
          <p:cNvSpPr/>
          <p:nvPr/>
        </p:nvSpPr>
        <p:spPr>
          <a:xfrm>
            <a:off x="170687" y="3122948"/>
            <a:ext cx="2671791" cy="1224951"/>
          </a:xfrm>
          <a:prstGeom prst="rect">
            <a:avLst/>
          </a:prstGeom>
        </p:spPr>
        <p:txBody>
          <a:bodyPr vert="horz" lIns="91440" tIns="45720" rIns="91440" bIns="45720" rtlCol="0">
            <a:noAutofit/>
          </a:bodyPr>
          <a:lstStyle/>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21 frequently asked questions</a:t>
            </a:r>
          </a:p>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Seven top tips</a:t>
            </a:r>
          </a:p>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Series of six videos</a:t>
            </a:r>
          </a:p>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25-minute total run time</a:t>
            </a:r>
            <a:endParaRPr lang="en-US" sz="1600" dirty="0">
              <a:solidFill>
                <a:schemeClr val="bg1">
                  <a:lumMod val="65000"/>
                </a:schemeClr>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6BD1081A-BA00-49A0-AEAA-7663556728B2}"/>
              </a:ext>
            </a:extLst>
          </p:cNvPr>
          <p:cNvSpPr/>
          <p:nvPr/>
        </p:nvSpPr>
        <p:spPr>
          <a:xfrm>
            <a:off x="3208687" y="3148257"/>
            <a:ext cx="2671791" cy="1224951"/>
          </a:xfrm>
          <a:prstGeom prst="rect">
            <a:avLst/>
          </a:prstGeom>
        </p:spPr>
        <p:txBody>
          <a:bodyPr vert="horz" lIns="91440" tIns="45720" rIns="91440" bIns="45720" rtlCol="0">
            <a:noAutofit/>
          </a:bodyPr>
          <a:lstStyle/>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25 frequently asked questions</a:t>
            </a:r>
          </a:p>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11 top tips</a:t>
            </a:r>
          </a:p>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Series of seven videos</a:t>
            </a:r>
          </a:p>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30-minute total run time</a:t>
            </a:r>
            <a:endParaRPr lang="en-US" sz="1600" dirty="0">
              <a:solidFill>
                <a:schemeClr val="bg1">
                  <a:lumMod val="65000"/>
                </a:schemeClr>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B861F1F6-8109-4468-8D5E-03E671BFEE20}"/>
              </a:ext>
            </a:extLst>
          </p:cNvPr>
          <p:cNvSpPr/>
          <p:nvPr/>
        </p:nvSpPr>
        <p:spPr>
          <a:xfrm>
            <a:off x="6194456" y="3162299"/>
            <a:ext cx="2671791" cy="1224951"/>
          </a:xfrm>
          <a:prstGeom prst="rect">
            <a:avLst/>
          </a:prstGeom>
        </p:spPr>
        <p:txBody>
          <a:bodyPr vert="horz" lIns="91440" tIns="45720" rIns="91440" bIns="45720" rtlCol="0">
            <a:noAutofit/>
          </a:bodyPr>
          <a:lstStyle/>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28 frequently asked questions</a:t>
            </a:r>
          </a:p>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12 top tips</a:t>
            </a:r>
          </a:p>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Series of seven videos</a:t>
            </a:r>
          </a:p>
          <a:p>
            <a:pPr marL="171450" indent="-171450" defTabSz="914400">
              <a:spcBef>
                <a:spcPct val="20000"/>
              </a:spcBef>
              <a:buFont typeface="Arial" panose="020B0604020202020204" pitchFamily="34" charset="0"/>
              <a:buChar char="•"/>
            </a:pPr>
            <a:r>
              <a:rPr lang="en-US" sz="1200" dirty="0">
                <a:solidFill>
                  <a:schemeClr val="bg1">
                    <a:lumMod val="65000"/>
                  </a:schemeClr>
                </a:solidFill>
                <a:latin typeface="Arial" panose="020B0604020202020204" pitchFamily="34" charset="0"/>
                <a:cs typeface="Arial" panose="020B0604020202020204" pitchFamily="34" charset="0"/>
              </a:rPr>
              <a:t>30-minute total run time</a:t>
            </a:r>
            <a:endParaRPr lang="en-US" sz="1600" dirty="0">
              <a:solidFill>
                <a:schemeClr val="bg1">
                  <a:lumMod val="65000"/>
                </a:schemeClr>
              </a:solidFill>
              <a:latin typeface="Arial" panose="020B0604020202020204" pitchFamily="34" charset="0"/>
              <a:cs typeface="Arial" panose="020B0604020202020204" pitchFamily="34" charset="0"/>
            </a:endParaRPr>
          </a:p>
        </p:txBody>
      </p:sp>
      <p:sp>
        <p:nvSpPr>
          <p:cNvPr id="24" name="Text Placeholder 9">
            <a:extLst>
              <a:ext uri="{FF2B5EF4-FFF2-40B4-BE49-F238E27FC236}">
                <a16:creationId xmlns:a16="http://schemas.microsoft.com/office/drawing/2014/main" id="{E9B8AE3C-CDFB-485A-A42B-A02E9266FC83}"/>
              </a:ext>
            </a:extLst>
          </p:cNvPr>
          <p:cNvSpPr txBox="1">
            <a:spLocks/>
          </p:cNvSpPr>
          <p:nvPr/>
        </p:nvSpPr>
        <p:spPr>
          <a:xfrm>
            <a:off x="3233962" y="1223001"/>
            <a:ext cx="2713571" cy="475429"/>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1200" b="1" dirty="0">
                <a:ea typeface="Open Sans Semibold" pitchFamily="34" charset="0"/>
              </a:rPr>
              <a:t>25 - 54 Years Old</a:t>
            </a:r>
            <a:endParaRPr lang="en-US" sz="1200" b="1" dirty="0">
              <a:solidFill>
                <a:srgbClr val="0070C0"/>
              </a:solidFill>
            </a:endParaRPr>
          </a:p>
          <a:p>
            <a:pPr marL="0" indent="0" algn="ctr">
              <a:buNone/>
            </a:pPr>
            <a:endParaRPr lang="en-JM" sz="1200" b="1" dirty="0">
              <a:solidFill>
                <a:srgbClr val="0070C0"/>
              </a:solidFill>
            </a:endParaRPr>
          </a:p>
        </p:txBody>
      </p:sp>
      <p:sp>
        <p:nvSpPr>
          <p:cNvPr id="25" name="Text Placeholder 9">
            <a:extLst>
              <a:ext uri="{FF2B5EF4-FFF2-40B4-BE49-F238E27FC236}">
                <a16:creationId xmlns:a16="http://schemas.microsoft.com/office/drawing/2014/main" id="{C891B186-3269-4697-8B96-8FABD05977CF}"/>
              </a:ext>
            </a:extLst>
          </p:cNvPr>
          <p:cNvSpPr txBox="1">
            <a:spLocks/>
          </p:cNvSpPr>
          <p:nvPr/>
        </p:nvSpPr>
        <p:spPr>
          <a:xfrm>
            <a:off x="6086420" y="1223001"/>
            <a:ext cx="2713571" cy="475429"/>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1200" b="1" dirty="0">
                <a:ea typeface="Open Sans Semibold" pitchFamily="34" charset="0"/>
              </a:rPr>
              <a:t>55 and Older</a:t>
            </a:r>
            <a:endParaRPr lang="en-US" sz="1200" b="1" dirty="0">
              <a:solidFill>
                <a:srgbClr val="0070C0"/>
              </a:solidFill>
            </a:endParaRPr>
          </a:p>
          <a:p>
            <a:pPr marL="0" indent="0" algn="ctr">
              <a:buNone/>
            </a:pPr>
            <a:endParaRPr lang="en-JM" sz="1200" b="1" dirty="0">
              <a:solidFill>
                <a:srgbClr val="0070C0"/>
              </a:solidFill>
            </a:endParaRPr>
          </a:p>
        </p:txBody>
      </p:sp>
    </p:spTree>
    <p:extLst>
      <p:ext uri="{BB962C8B-B14F-4D97-AF65-F5344CB8AC3E}">
        <p14:creationId xmlns:p14="http://schemas.microsoft.com/office/powerpoint/2010/main" val="430830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1F661-2279-E245-8D80-0E50F66DE581}"/>
              </a:ext>
            </a:extLst>
          </p:cNvPr>
          <p:cNvSpPr>
            <a:spLocks noGrp="1"/>
          </p:cNvSpPr>
          <p:nvPr>
            <p:ph type="title"/>
          </p:nvPr>
        </p:nvSpPr>
        <p:spPr>
          <a:xfrm>
            <a:off x="0" y="0"/>
            <a:ext cx="9144000" cy="1200150"/>
          </a:xfrm>
        </p:spPr>
        <p:txBody>
          <a:bodyPr/>
          <a:lstStyle/>
          <a:p>
            <a:pPr>
              <a:defRPr/>
            </a:pPr>
            <a:r>
              <a:rPr lang="en-US" dirty="0">
                <a:effectLst>
                  <a:innerShdw blurRad="63500">
                    <a:prstClr val="black"/>
                  </a:innerShdw>
                </a:effectLst>
                <a:ea typeface="Open Sans Semibold" pitchFamily="34" charset="0"/>
              </a:rPr>
              <a:t>CAR &amp; HOME INSURANCE CHECK-UPS</a:t>
            </a:r>
          </a:p>
        </p:txBody>
      </p:sp>
      <p:sp>
        <p:nvSpPr>
          <p:cNvPr id="3" name="Content Placeholder 2">
            <a:extLst>
              <a:ext uri="{FF2B5EF4-FFF2-40B4-BE49-F238E27FC236}">
                <a16:creationId xmlns:a16="http://schemas.microsoft.com/office/drawing/2014/main" id="{9AA4660B-8231-4946-A5D0-031FA696ABF0}"/>
              </a:ext>
            </a:extLst>
          </p:cNvPr>
          <p:cNvSpPr>
            <a:spLocks noGrp="1"/>
          </p:cNvSpPr>
          <p:nvPr>
            <p:ph sz="half" idx="2"/>
          </p:nvPr>
        </p:nvSpPr>
        <p:spPr/>
        <p:txBody>
          <a:bodyPr vert="horz" lIns="91440" tIns="45720" rIns="91440" bIns="45720" rtlCol="0">
            <a:noAutofit/>
          </a:bodyPr>
          <a:lstStyle/>
          <a:p>
            <a:pPr marL="171450" indent="-171450"/>
            <a:endParaRPr lang="en-US" sz="1600" dirty="0">
              <a:solidFill>
                <a:schemeClr val="bg1">
                  <a:lumMod val="65000"/>
                </a:schemeClr>
              </a:solidFill>
            </a:endParaRPr>
          </a:p>
          <a:p>
            <a:pPr marL="171450" indent="-171450"/>
            <a:endParaRPr lang="en-US" sz="1600" dirty="0">
              <a:solidFill>
                <a:schemeClr val="bg1">
                  <a:lumMod val="65000"/>
                </a:schemeClr>
              </a:solidFill>
            </a:endParaRPr>
          </a:p>
          <a:p>
            <a:pPr marL="171450" indent="-171450"/>
            <a:r>
              <a:rPr lang="en-US" sz="1600" dirty="0">
                <a:solidFill>
                  <a:schemeClr val="bg1">
                    <a:lumMod val="65000"/>
                  </a:schemeClr>
                </a:solidFill>
              </a:rPr>
              <a:t>Free ratings</a:t>
            </a:r>
          </a:p>
          <a:p>
            <a:pPr marL="171450" indent="-171450"/>
            <a:r>
              <a:rPr lang="en-US" sz="1600" dirty="0">
                <a:solidFill>
                  <a:schemeClr val="bg1">
                    <a:lumMod val="65000"/>
                  </a:schemeClr>
                </a:solidFill>
              </a:rPr>
              <a:t>How good is your insurance company?</a:t>
            </a:r>
          </a:p>
          <a:p>
            <a:pPr marL="171450" indent="-171450"/>
            <a:r>
              <a:rPr lang="en-US" sz="1600" dirty="0">
                <a:solidFill>
                  <a:schemeClr val="bg1">
                    <a:lumMod val="65000"/>
                  </a:schemeClr>
                </a:solidFill>
              </a:rPr>
              <a:t>Does your insurer delay &amp; deny claims?</a:t>
            </a:r>
          </a:p>
          <a:p>
            <a:pPr marL="171450" indent="-171450"/>
            <a:r>
              <a:rPr lang="en-US" sz="1600" dirty="0">
                <a:solidFill>
                  <a:schemeClr val="bg1">
                    <a:lumMod val="65000"/>
                  </a:schemeClr>
                </a:solidFill>
              </a:rPr>
              <a:t>Who are the best companies?</a:t>
            </a:r>
          </a:p>
          <a:p>
            <a:pPr marL="628650" lvl="1" indent="-171450">
              <a:buFont typeface="Arial" panose="020B0604020202020204" pitchFamily="34" charset="0"/>
              <a:buChar char="•"/>
            </a:pPr>
            <a:endParaRPr lang="en-US" sz="1700" dirty="0">
              <a:solidFill>
                <a:schemeClr val="bg1">
                  <a:lumMod val="65000"/>
                </a:schemeClr>
              </a:solidFill>
            </a:endParaRPr>
          </a:p>
        </p:txBody>
      </p:sp>
      <p:pic>
        <p:nvPicPr>
          <p:cNvPr id="5" name="Picture 4" descr="A car parked on the side of a road&#10;&#10;Description automatically generated">
            <a:extLst>
              <a:ext uri="{FF2B5EF4-FFF2-40B4-BE49-F238E27FC236}">
                <a16:creationId xmlns:a16="http://schemas.microsoft.com/office/drawing/2014/main" id="{68D54F4B-850D-794F-AE18-61D81C5FCA52}"/>
              </a:ext>
            </a:extLst>
          </p:cNvPr>
          <p:cNvPicPr>
            <a:picLocks noChangeAspect="1"/>
          </p:cNvPicPr>
          <p:nvPr/>
        </p:nvPicPr>
        <p:blipFill>
          <a:blip r:embed="rId2"/>
          <a:stretch>
            <a:fillRect/>
          </a:stretch>
        </p:blipFill>
        <p:spPr>
          <a:xfrm>
            <a:off x="1056315" y="1744518"/>
            <a:ext cx="2935676" cy="1654463"/>
          </a:xfrm>
          <a:prstGeom prst="rect">
            <a:avLst/>
          </a:prstGeom>
        </p:spPr>
      </p:pic>
    </p:spTree>
    <p:extLst>
      <p:ext uri="{BB962C8B-B14F-4D97-AF65-F5344CB8AC3E}">
        <p14:creationId xmlns:p14="http://schemas.microsoft.com/office/powerpoint/2010/main" val="2370933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D1C9-E72F-A940-969E-629E78F815CD}"/>
              </a:ext>
            </a:extLst>
          </p:cNvPr>
          <p:cNvSpPr>
            <a:spLocks noGrp="1"/>
          </p:cNvSpPr>
          <p:nvPr>
            <p:ph type="title"/>
          </p:nvPr>
        </p:nvSpPr>
        <p:spPr/>
        <p:txBody>
          <a:bodyPr/>
          <a:lstStyle/>
          <a:p>
            <a:r>
              <a:rPr lang="en-US" dirty="0">
                <a:effectLst/>
              </a:rPr>
              <a:t>WORKSHEETS</a:t>
            </a:r>
          </a:p>
        </p:txBody>
      </p:sp>
      <p:sp>
        <p:nvSpPr>
          <p:cNvPr id="3" name="Content Placeholder 2">
            <a:extLst>
              <a:ext uri="{FF2B5EF4-FFF2-40B4-BE49-F238E27FC236}">
                <a16:creationId xmlns:a16="http://schemas.microsoft.com/office/drawing/2014/main" id="{6F0A5E20-026B-E645-8AFA-78EC0092BBCD}"/>
              </a:ext>
            </a:extLst>
          </p:cNvPr>
          <p:cNvSpPr>
            <a:spLocks noGrp="1"/>
          </p:cNvSpPr>
          <p:nvPr>
            <p:ph idx="1"/>
          </p:nvPr>
        </p:nvSpPr>
        <p:spPr/>
        <p:txBody>
          <a:bodyPr vert="horz" lIns="91440" tIns="45720" rIns="91440" bIns="45720" rtlCol="0">
            <a:noAutofit/>
          </a:bodyPr>
          <a:lstStyle/>
          <a:p>
            <a:pPr marL="171450" indent="-171450"/>
            <a:endParaRPr lang="en-US" sz="1600" dirty="0">
              <a:solidFill>
                <a:schemeClr val="bg1">
                  <a:lumMod val="65000"/>
                </a:schemeClr>
              </a:solidFill>
            </a:endParaRPr>
          </a:p>
          <a:p>
            <a:pPr marL="171450" indent="-171450"/>
            <a:r>
              <a:rPr lang="en-US" sz="1600" dirty="0">
                <a:solidFill>
                  <a:schemeClr val="bg1">
                    <a:lumMod val="65000"/>
                  </a:schemeClr>
                </a:solidFill>
              </a:rPr>
              <a:t>Individualized, hands-on learning</a:t>
            </a:r>
          </a:p>
          <a:p>
            <a:pPr marL="171450" indent="-171450"/>
            <a:r>
              <a:rPr lang="en-US" sz="1600" dirty="0">
                <a:solidFill>
                  <a:schemeClr val="bg1">
                    <a:lumMod val="65000"/>
                  </a:schemeClr>
                </a:solidFill>
              </a:rPr>
              <a:t>Figure out exactly what you need</a:t>
            </a:r>
          </a:p>
          <a:p>
            <a:pPr marL="628650" lvl="1" indent="-171450">
              <a:buFont typeface="Arial" panose="020B0604020202020204" pitchFamily="34" charset="0"/>
              <a:buChar char="•"/>
            </a:pPr>
            <a:r>
              <a:rPr lang="en-US" sz="1700" dirty="0">
                <a:solidFill>
                  <a:schemeClr val="bg1">
                    <a:lumMod val="65000"/>
                  </a:schemeClr>
                </a:solidFill>
              </a:rPr>
              <a:t>Liability insurance coverage</a:t>
            </a:r>
          </a:p>
          <a:p>
            <a:pPr marL="628650" lvl="1" indent="-171450">
              <a:buFont typeface="Arial" panose="020B0604020202020204" pitchFamily="34" charset="0"/>
              <a:buChar char="•"/>
            </a:pPr>
            <a:r>
              <a:rPr lang="en-US" sz="1700" dirty="0">
                <a:solidFill>
                  <a:schemeClr val="bg1">
                    <a:lumMod val="65000"/>
                  </a:schemeClr>
                </a:solidFill>
              </a:rPr>
              <a:t>Deductible amount</a:t>
            </a:r>
          </a:p>
          <a:p>
            <a:pPr marL="171450" indent="-171450"/>
            <a:r>
              <a:rPr lang="en-US" sz="1600" dirty="0">
                <a:solidFill>
                  <a:schemeClr val="bg1">
                    <a:lumMod val="65000"/>
                  </a:schemeClr>
                </a:solidFill>
              </a:rPr>
              <a:t>Coordinated with calculators</a:t>
            </a:r>
          </a:p>
          <a:p>
            <a:pPr marL="628650" lvl="1" indent="-171450">
              <a:buFont typeface="Arial" panose="020B0604020202020204" pitchFamily="34" charset="0"/>
              <a:buChar char="•"/>
            </a:pPr>
            <a:r>
              <a:rPr lang="en-US" sz="1700" dirty="0">
                <a:solidFill>
                  <a:schemeClr val="bg1">
                    <a:lumMod val="65000"/>
                  </a:schemeClr>
                </a:solidFill>
              </a:rPr>
              <a:t>Pages (screens) in the web app</a:t>
            </a:r>
          </a:p>
          <a:p>
            <a:pPr marL="628650" lvl="1" indent="-171450">
              <a:buFont typeface="Arial" panose="020B0604020202020204" pitchFamily="34" charset="0"/>
              <a:buChar char="•"/>
            </a:pPr>
            <a:r>
              <a:rPr lang="en-US" sz="1700" dirty="0">
                <a:solidFill>
                  <a:schemeClr val="bg1">
                    <a:lumMod val="65000"/>
                  </a:schemeClr>
                </a:solidFill>
              </a:rPr>
              <a:t>Guides individualized decisions</a:t>
            </a:r>
          </a:p>
          <a:p>
            <a:pPr marL="628650" lvl="1" indent="-171450">
              <a:buFont typeface="Arial" panose="020B0604020202020204" pitchFamily="34" charset="0"/>
              <a:buChar char="•"/>
            </a:pPr>
            <a:endParaRPr lang="en-US" sz="1700" dirty="0">
              <a:solidFill>
                <a:schemeClr val="bg1">
                  <a:lumMod val="65000"/>
                </a:schemeClr>
              </a:solidFill>
            </a:endParaRPr>
          </a:p>
          <a:p>
            <a:pPr marL="171450" indent="-171450"/>
            <a:endParaRPr lang="en-US" sz="1600" dirty="0">
              <a:solidFill>
                <a:schemeClr val="bg1">
                  <a:lumMod val="65000"/>
                </a:schemeClr>
              </a:solidFill>
            </a:endParaRPr>
          </a:p>
        </p:txBody>
      </p:sp>
      <p:pic>
        <p:nvPicPr>
          <p:cNvPr id="5" name="Picture 4" descr="A screenshot of a cell phone&#10;&#10;Description automatically generated">
            <a:extLst>
              <a:ext uri="{FF2B5EF4-FFF2-40B4-BE49-F238E27FC236}">
                <a16:creationId xmlns:a16="http://schemas.microsoft.com/office/drawing/2014/main" id="{397D2673-1392-9346-8396-E6DC2E79DF92}"/>
              </a:ext>
            </a:extLst>
          </p:cNvPr>
          <p:cNvPicPr>
            <a:picLocks noChangeAspect="1"/>
          </p:cNvPicPr>
          <p:nvPr/>
        </p:nvPicPr>
        <p:blipFill>
          <a:blip r:embed="rId2"/>
          <a:stretch>
            <a:fillRect/>
          </a:stretch>
        </p:blipFill>
        <p:spPr>
          <a:xfrm>
            <a:off x="4965700" y="1365250"/>
            <a:ext cx="3721100" cy="2413000"/>
          </a:xfrm>
          <a:prstGeom prst="rect">
            <a:avLst/>
          </a:prstGeom>
        </p:spPr>
      </p:pic>
    </p:spTree>
    <p:extLst>
      <p:ext uri="{BB962C8B-B14F-4D97-AF65-F5344CB8AC3E}">
        <p14:creationId xmlns:p14="http://schemas.microsoft.com/office/powerpoint/2010/main" val="3035396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5F73AEC-9B6B-4D83-9B55-1D8B0FCEB33E}"/>
              </a:ext>
            </a:extLst>
          </p:cNvPr>
          <p:cNvPicPr>
            <a:picLocks noChangeAspect="1"/>
          </p:cNvPicPr>
          <p:nvPr/>
        </p:nvPicPr>
        <p:blipFill rotWithShape="1">
          <a:blip r:embed="rId2"/>
          <a:srcRect t="-12079" b="-7441"/>
          <a:stretch/>
        </p:blipFill>
        <p:spPr>
          <a:xfrm>
            <a:off x="429754" y="2927482"/>
            <a:ext cx="2212575" cy="1394616"/>
          </a:xfrm>
          <a:prstGeom prst="rect">
            <a:avLst/>
          </a:prstGeom>
          <a:solidFill>
            <a:srgbClr val="040509"/>
          </a:solidFill>
          <a:ln>
            <a:noFill/>
          </a:ln>
        </p:spPr>
      </p:pic>
      <p:sp>
        <p:nvSpPr>
          <p:cNvPr id="2" name="Title 1">
            <a:extLst>
              <a:ext uri="{FF2B5EF4-FFF2-40B4-BE49-F238E27FC236}">
                <a16:creationId xmlns:a16="http://schemas.microsoft.com/office/drawing/2014/main" id="{0A1FA824-244C-40AC-A7BD-D407F351C8C1}"/>
              </a:ext>
            </a:extLst>
          </p:cNvPr>
          <p:cNvSpPr>
            <a:spLocks noGrp="1"/>
          </p:cNvSpPr>
          <p:nvPr>
            <p:ph type="title"/>
          </p:nvPr>
        </p:nvSpPr>
        <p:spPr>
          <a:xfrm>
            <a:off x="457200" y="262890"/>
            <a:ext cx="8229600" cy="468630"/>
          </a:xfrm>
        </p:spPr>
        <p:txBody>
          <a:bodyPr rtlCol="0">
            <a:noAutofit/>
          </a:bodyPr>
          <a:lstStyle/>
          <a:p>
            <a:pPr fontAlgn="auto">
              <a:spcAft>
                <a:spcPts val="0"/>
              </a:spcAft>
              <a:defRPr/>
            </a:pPr>
            <a:r>
              <a:rPr lang="en-JM" sz="2400" dirty="0">
                <a:effectLst>
                  <a:innerShdw blurRad="63500">
                    <a:prstClr val="black"/>
                  </a:innerShdw>
                </a:effectLst>
                <a:latin typeface="Arial" panose="020B0604020202020204" pitchFamily="34" charset="0"/>
                <a:ea typeface="Open Sans Semibold" pitchFamily="34" charset="0"/>
                <a:cs typeface="Arial" panose="020B0604020202020204" pitchFamily="34" charset="0"/>
              </a:rPr>
              <a:t>AGENDA</a:t>
            </a:r>
            <a:endParaRPr lang="en-JM" sz="2400" dirty="0">
              <a:latin typeface="Arial" panose="020B0604020202020204" pitchFamily="34" charset="0"/>
              <a:cs typeface="Arial" panose="020B0604020202020204" pitchFamily="34" charset="0"/>
            </a:endParaRPr>
          </a:p>
        </p:txBody>
      </p:sp>
      <p:sp>
        <p:nvSpPr>
          <p:cNvPr id="25603" name="Slide Number Placeholder 3">
            <a:extLst>
              <a:ext uri="{FF2B5EF4-FFF2-40B4-BE49-F238E27FC236}">
                <a16:creationId xmlns:a16="http://schemas.microsoft.com/office/drawing/2014/main" id="{7F976D34-2BC0-4A35-917A-F9DBC967FB1C}"/>
              </a:ext>
            </a:extLst>
          </p:cNvPr>
          <p:cNvSpPr>
            <a:spLocks noGrp="1"/>
          </p:cNvSpPr>
          <p:nvPr>
            <p:ph type="sldNum" sz="quarter" idx="6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F25E46D-03A3-4B0D-9B43-10D3E5918FE8}" type="slidenum">
              <a:rPr lang="en-JM" altLang="en-US">
                <a:solidFill>
                  <a:srgbClr val="A6A6A6"/>
                </a:solidFill>
                <a:ea typeface="Open Sans" panose="020B0606030504020204" pitchFamily="34" charset="0"/>
              </a:rPr>
              <a:pPr/>
              <a:t>2</a:t>
            </a:fld>
            <a:endParaRPr lang="en-JM" altLang="en-US">
              <a:solidFill>
                <a:srgbClr val="A6A6A6"/>
              </a:solidFill>
              <a:ea typeface="Open Sans" panose="020B0606030504020204" pitchFamily="34" charset="0"/>
            </a:endParaRPr>
          </a:p>
        </p:txBody>
      </p:sp>
      <p:sp>
        <p:nvSpPr>
          <p:cNvPr id="9" name="Text Placeholder 8">
            <a:extLst>
              <a:ext uri="{FF2B5EF4-FFF2-40B4-BE49-F238E27FC236}">
                <a16:creationId xmlns:a16="http://schemas.microsoft.com/office/drawing/2014/main" id="{2C1E0E09-EA7B-4D2A-BA2F-44F6324FB759}"/>
              </a:ext>
            </a:extLst>
          </p:cNvPr>
          <p:cNvSpPr>
            <a:spLocks noGrp="1"/>
          </p:cNvSpPr>
          <p:nvPr>
            <p:ph type="body" sz="quarter" idx="23"/>
          </p:nvPr>
        </p:nvSpPr>
        <p:spPr/>
        <p:txBody>
          <a:bodyPr rtlCol="0"/>
          <a:lstStyle/>
          <a:p>
            <a:pPr fontAlgn="auto">
              <a:spcAft>
                <a:spcPts val="0"/>
              </a:spcAft>
              <a:defRPr/>
            </a:pPr>
            <a:r>
              <a:rPr lang="en-US" b="1" dirty="0">
                <a:latin typeface="Arial" panose="020B0604020202020204" pitchFamily="34" charset="0"/>
                <a:ea typeface="Open Sans Semibold" pitchFamily="34" charset="0"/>
                <a:cs typeface="Arial" panose="020B0604020202020204" pitchFamily="34" charset="0"/>
              </a:rPr>
              <a:t>Money Smart Week is Right Around the Corner April 4 - 11</a:t>
            </a:r>
            <a:endParaRPr lang="en-US" dirty="0">
              <a:latin typeface="Arial" panose="020B0604020202020204" pitchFamily="34" charset="0"/>
              <a:cs typeface="Arial" panose="020B0604020202020204" pitchFamily="34" charset="0"/>
            </a:endParaRPr>
          </a:p>
          <a:p>
            <a:pPr fontAlgn="auto">
              <a:spcAft>
                <a:spcPts val="0"/>
              </a:spcAft>
              <a:defRPr/>
            </a:pPr>
            <a:endParaRPr lang="en-JM" dirty="0">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D4C5CD49-6E1E-4492-9748-D11AB7F212B8}"/>
              </a:ext>
            </a:extLst>
          </p:cNvPr>
          <p:cNvSpPr/>
          <p:nvPr/>
        </p:nvSpPr>
        <p:spPr>
          <a:xfrm>
            <a:off x="5399088" y="3860781"/>
            <a:ext cx="461962" cy="44132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1100" dirty="0">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5E676B33-DCF4-46DC-A340-966F5C89A78A}"/>
              </a:ext>
            </a:extLst>
          </p:cNvPr>
          <p:cNvSpPr/>
          <p:nvPr/>
        </p:nvSpPr>
        <p:spPr>
          <a:xfrm>
            <a:off x="5399088" y="3251181"/>
            <a:ext cx="461962" cy="44132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1100" dirty="0">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16B5742E-9FB7-4A4D-BE88-270B1D2953C0}"/>
              </a:ext>
            </a:extLst>
          </p:cNvPr>
          <p:cNvSpPr/>
          <p:nvPr/>
        </p:nvSpPr>
        <p:spPr>
          <a:xfrm>
            <a:off x="5399088" y="2641581"/>
            <a:ext cx="461962" cy="44132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1100" dirty="0">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FBBAC231-053B-44F1-9854-37FACBA32EE6}"/>
              </a:ext>
            </a:extLst>
          </p:cNvPr>
          <p:cNvSpPr/>
          <p:nvPr/>
        </p:nvSpPr>
        <p:spPr>
          <a:xfrm>
            <a:off x="5399088" y="2031981"/>
            <a:ext cx="461962" cy="44132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1100" dirty="0">
              <a:latin typeface="Arial" panose="020B0604020202020204" pitchFamily="34" charset="0"/>
              <a:cs typeface="Arial" panose="020B0604020202020204" pitchFamily="34" charset="0"/>
            </a:endParaRPr>
          </a:p>
        </p:txBody>
      </p:sp>
      <p:sp>
        <p:nvSpPr>
          <p:cNvPr id="14" name="Text Placeholder 5">
            <a:extLst>
              <a:ext uri="{FF2B5EF4-FFF2-40B4-BE49-F238E27FC236}">
                <a16:creationId xmlns:a16="http://schemas.microsoft.com/office/drawing/2014/main" id="{282E5B03-9093-4C0E-919D-BB3CFD67AC80}"/>
              </a:ext>
            </a:extLst>
          </p:cNvPr>
          <p:cNvSpPr txBox="1">
            <a:spLocks/>
          </p:cNvSpPr>
          <p:nvPr/>
        </p:nvSpPr>
        <p:spPr>
          <a:xfrm>
            <a:off x="5334000" y="1276350"/>
            <a:ext cx="3200400" cy="533400"/>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1050" dirty="0">
                <a:solidFill>
                  <a:schemeClr val="bg1">
                    <a:lumMod val="65000"/>
                  </a:schemeClr>
                </a:solidFill>
                <a:latin typeface="Arial" panose="020B0604020202020204" pitchFamily="34" charset="0"/>
                <a:cs typeface="Arial" panose="020B0604020202020204" pitchFamily="34" charset="0"/>
              </a:rPr>
              <a:t>Money Smart Week is all about empowering your community with the skills to make better-informed personal finance decisions</a:t>
            </a:r>
            <a:endParaRPr lang="en-JM" sz="1050" dirty="0">
              <a:solidFill>
                <a:schemeClr val="bg1">
                  <a:lumMod val="65000"/>
                </a:schemeClr>
              </a:solidFill>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C0A3B606-7CDB-4B9F-AC28-D5D014FF6A0A}"/>
              </a:ext>
            </a:extLst>
          </p:cNvPr>
          <p:cNvSpPr txBox="1">
            <a:spLocks/>
          </p:cNvSpPr>
          <p:nvPr/>
        </p:nvSpPr>
        <p:spPr>
          <a:xfrm>
            <a:off x="5943600" y="2059569"/>
            <a:ext cx="2438400" cy="366712"/>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JM" sz="1050" dirty="0">
                <a:solidFill>
                  <a:schemeClr val="bg1">
                    <a:lumMod val="65000"/>
                  </a:schemeClr>
                </a:solidFill>
                <a:latin typeface="Arial" panose="020B0604020202020204" pitchFamily="34" charset="0"/>
                <a:cs typeface="Arial" panose="020B0604020202020204" pitchFamily="34" charset="0"/>
              </a:rPr>
              <a:t>The problem: </a:t>
            </a:r>
            <a:r>
              <a:rPr lang="en-US" sz="1050" dirty="0">
                <a:solidFill>
                  <a:schemeClr val="bg1">
                    <a:lumMod val="65000"/>
                  </a:schemeClr>
                </a:solidFill>
                <a:latin typeface="Arial" panose="020B0604020202020204" pitchFamily="34" charset="0"/>
                <a:cs typeface="Arial" panose="020B0604020202020204" pitchFamily="34" charset="0"/>
              </a:rPr>
              <a:t>buying insurance is difficult, confusing and expensive</a:t>
            </a:r>
          </a:p>
          <a:p>
            <a:pPr marL="0" indent="0" fontAlgn="auto">
              <a:spcAft>
                <a:spcPts val="0"/>
              </a:spcAft>
              <a:buFont typeface="Arial" pitchFamily="34" charset="0"/>
              <a:buNone/>
              <a:defRPr/>
            </a:pPr>
            <a:endParaRPr lang="en-JM" sz="1050" dirty="0">
              <a:solidFill>
                <a:schemeClr val="bg1">
                  <a:lumMod val="65000"/>
                </a:schemeClr>
              </a:solidFill>
              <a:latin typeface="Arial" panose="020B0604020202020204" pitchFamily="34" charset="0"/>
              <a:cs typeface="Arial" panose="020B0604020202020204" pitchFamily="34" charset="0"/>
            </a:endParaRPr>
          </a:p>
        </p:txBody>
      </p:sp>
      <p:sp>
        <p:nvSpPr>
          <p:cNvPr id="16" name="Text Placeholder 4">
            <a:extLst>
              <a:ext uri="{FF2B5EF4-FFF2-40B4-BE49-F238E27FC236}">
                <a16:creationId xmlns:a16="http://schemas.microsoft.com/office/drawing/2014/main" id="{62140C72-06CB-4C11-BDF7-AA8B354F9709}"/>
              </a:ext>
            </a:extLst>
          </p:cNvPr>
          <p:cNvSpPr txBox="1">
            <a:spLocks/>
          </p:cNvSpPr>
          <p:nvPr/>
        </p:nvSpPr>
        <p:spPr>
          <a:xfrm>
            <a:off x="5943600" y="2670756"/>
            <a:ext cx="2438400" cy="365125"/>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JM" sz="1050" dirty="0">
                <a:solidFill>
                  <a:schemeClr val="bg1">
                    <a:lumMod val="65000"/>
                  </a:schemeClr>
                </a:solidFill>
                <a:latin typeface="Arial" panose="020B0604020202020204" pitchFamily="34" charset="0"/>
                <a:cs typeface="Arial" panose="020B0604020202020204" pitchFamily="34" charset="0"/>
              </a:rPr>
              <a:t>The solution: financial literacy / insurance education</a:t>
            </a:r>
          </a:p>
        </p:txBody>
      </p:sp>
      <p:sp>
        <p:nvSpPr>
          <p:cNvPr id="17" name="Text Placeholder 4">
            <a:extLst>
              <a:ext uri="{FF2B5EF4-FFF2-40B4-BE49-F238E27FC236}">
                <a16:creationId xmlns:a16="http://schemas.microsoft.com/office/drawing/2014/main" id="{6AA25D81-8354-4912-B3BA-DE5ADB3E4BC0}"/>
              </a:ext>
            </a:extLst>
          </p:cNvPr>
          <p:cNvSpPr txBox="1">
            <a:spLocks/>
          </p:cNvSpPr>
          <p:nvPr/>
        </p:nvSpPr>
        <p:spPr>
          <a:xfrm>
            <a:off x="5943600" y="3280356"/>
            <a:ext cx="2438400" cy="365125"/>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JM" sz="1050" dirty="0">
                <a:solidFill>
                  <a:schemeClr val="bg1">
                    <a:lumMod val="65000"/>
                  </a:schemeClr>
                </a:solidFill>
                <a:latin typeface="Arial" panose="020B0604020202020204" pitchFamily="34" charset="0"/>
                <a:cs typeface="Arial" panose="020B0604020202020204" pitchFamily="34" charset="0"/>
              </a:rPr>
              <a:t>Five essential tools for Money Smart Week and financial literacy</a:t>
            </a:r>
          </a:p>
        </p:txBody>
      </p:sp>
      <p:sp>
        <p:nvSpPr>
          <p:cNvPr id="18" name="Text Placeholder 4">
            <a:extLst>
              <a:ext uri="{FF2B5EF4-FFF2-40B4-BE49-F238E27FC236}">
                <a16:creationId xmlns:a16="http://schemas.microsoft.com/office/drawing/2014/main" id="{E472198F-C9B8-4423-81BB-7B9333FEF53D}"/>
              </a:ext>
            </a:extLst>
          </p:cNvPr>
          <p:cNvSpPr txBox="1">
            <a:spLocks/>
          </p:cNvSpPr>
          <p:nvPr/>
        </p:nvSpPr>
        <p:spPr>
          <a:xfrm>
            <a:off x="5943600" y="3905831"/>
            <a:ext cx="2438400" cy="365125"/>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JM" sz="1050" dirty="0">
                <a:solidFill>
                  <a:schemeClr val="bg1">
                    <a:lumMod val="65000"/>
                  </a:schemeClr>
                </a:solidFill>
                <a:latin typeface="Arial" panose="020B0604020202020204" pitchFamily="34" charset="0"/>
                <a:cs typeface="Arial" panose="020B0604020202020204" pitchFamily="34" charset="0"/>
              </a:rPr>
              <a:t>Demonstration – How to access the content and tools</a:t>
            </a:r>
          </a:p>
          <a:p>
            <a:pPr marL="0" indent="0" fontAlgn="auto">
              <a:spcAft>
                <a:spcPts val="0"/>
              </a:spcAft>
              <a:buFont typeface="Arial" pitchFamily="34" charset="0"/>
              <a:buNone/>
              <a:defRPr/>
            </a:pPr>
            <a:endParaRPr lang="en-JM" sz="1050" dirty="0">
              <a:solidFill>
                <a:schemeClr val="bg1">
                  <a:lumMod val="65000"/>
                </a:schemeClr>
              </a:solidFill>
              <a:latin typeface="Arial" panose="020B0604020202020204" pitchFamily="34" charset="0"/>
              <a:cs typeface="Arial" panose="020B0604020202020204" pitchFamily="34" charset="0"/>
            </a:endParaRPr>
          </a:p>
        </p:txBody>
      </p:sp>
      <p:pic>
        <p:nvPicPr>
          <p:cNvPr id="25618" name="Picture 18" descr="pic.png">
            <a:extLst>
              <a:ext uri="{FF2B5EF4-FFF2-40B4-BE49-F238E27FC236}">
                <a16:creationId xmlns:a16="http://schemas.microsoft.com/office/drawing/2014/main" id="{3CD04A14-4236-475F-B331-ED8986A104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2144694"/>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19" descr="pin.png">
            <a:extLst>
              <a:ext uri="{FF2B5EF4-FFF2-40B4-BE49-F238E27FC236}">
                <a16:creationId xmlns:a16="http://schemas.microsoft.com/office/drawing/2014/main" id="{0A8B5455-526E-4030-9AA2-09CB6A26D2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3863" y="2735244"/>
            <a:ext cx="25241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0" descr="mail.png">
            <a:extLst>
              <a:ext uri="{FF2B5EF4-FFF2-40B4-BE49-F238E27FC236}">
                <a16:creationId xmlns:a16="http://schemas.microsoft.com/office/drawing/2014/main" id="{EF14E6F9-8681-4AC4-A682-EB1F3461A1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2913" y="3363894"/>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1" descr="phone.png">
            <a:extLst>
              <a:ext uri="{FF2B5EF4-FFF2-40B4-BE49-F238E27FC236}">
                <a16:creationId xmlns:a16="http://schemas.microsoft.com/office/drawing/2014/main" id="{222B6414-2B87-4ACC-9842-CEEAABAD9BC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2913" y="3973494"/>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BE15C2A-666C-42AF-A2A4-DD3E3D912849}"/>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2807690" y="1352550"/>
            <a:ext cx="2133600" cy="1401988"/>
          </a:xfrm>
          <a:prstGeom prst="rect">
            <a:avLst/>
          </a:prstGeom>
        </p:spPr>
      </p:pic>
      <p:pic>
        <p:nvPicPr>
          <p:cNvPr id="5" name="Picture 4">
            <a:extLst>
              <a:ext uri="{FF2B5EF4-FFF2-40B4-BE49-F238E27FC236}">
                <a16:creationId xmlns:a16="http://schemas.microsoft.com/office/drawing/2014/main" id="{0350E6E6-29E4-4CE2-ACEF-2314DA6977CF}"/>
              </a:ext>
            </a:extLst>
          </p:cNvPr>
          <p:cNvPicPr>
            <a:picLocks noChangeAspect="1"/>
          </p:cNvPicPr>
          <p:nvPr/>
        </p:nvPicPr>
        <p:blipFill rotWithShape="1">
          <a:blip r:embed="rId2"/>
          <a:srcRect t="-12079" b="-7441"/>
          <a:stretch/>
        </p:blipFill>
        <p:spPr>
          <a:xfrm>
            <a:off x="2807690" y="2927482"/>
            <a:ext cx="2133600" cy="1394616"/>
          </a:xfrm>
          <a:prstGeom prst="rect">
            <a:avLst/>
          </a:prstGeom>
          <a:ln>
            <a:solidFill>
              <a:schemeClr val="tx1"/>
            </a:solidFill>
          </a:ln>
        </p:spPr>
      </p:pic>
      <p:pic>
        <p:nvPicPr>
          <p:cNvPr id="6" name="Picture 5">
            <a:extLst>
              <a:ext uri="{FF2B5EF4-FFF2-40B4-BE49-F238E27FC236}">
                <a16:creationId xmlns:a16="http://schemas.microsoft.com/office/drawing/2014/main" id="{B8B8DD7D-F104-400F-8529-42D852A625BB}"/>
              </a:ext>
            </a:extLst>
          </p:cNvPr>
          <p:cNvPicPr>
            <a:picLocks noChangeAspect="1"/>
          </p:cNvPicPr>
          <p:nvPr/>
        </p:nvPicPr>
        <p:blipFill rotWithShape="1">
          <a:blip r:embed="rId9"/>
          <a:srcRect t="2088" b="52459"/>
          <a:stretch/>
        </p:blipFill>
        <p:spPr>
          <a:xfrm>
            <a:off x="424529" y="1352550"/>
            <a:ext cx="2212576" cy="1401988"/>
          </a:xfrm>
          <a:prstGeom prst="rect">
            <a:avLst/>
          </a:prstGeom>
        </p:spPr>
      </p:pic>
      <p:pic>
        <p:nvPicPr>
          <p:cNvPr id="7" name="Picture 6">
            <a:extLst>
              <a:ext uri="{FF2B5EF4-FFF2-40B4-BE49-F238E27FC236}">
                <a16:creationId xmlns:a16="http://schemas.microsoft.com/office/drawing/2014/main" id="{6E534F1A-5EE5-4E38-889E-2A55FB6903F7}"/>
              </a:ext>
            </a:extLst>
          </p:cNvPr>
          <p:cNvPicPr>
            <a:picLocks noChangeAspect="1"/>
          </p:cNvPicPr>
          <p:nvPr/>
        </p:nvPicPr>
        <p:blipFill rotWithShape="1">
          <a:blip r:embed="rId10"/>
          <a:srcRect l="1058" t="7213" r="27182" b="34781"/>
          <a:stretch/>
        </p:blipFill>
        <p:spPr>
          <a:xfrm>
            <a:off x="429755" y="3041032"/>
            <a:ext cx="2212575" cy="1201783"/>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DA1D-D668-5C4B-A5FA-BE4CDE2196C1}"/>
              </a:ext>
            </a:extLst>
          </p:cNvPr>
          <p:cNvSpPr>
            <a:spLocks noGrp="1"/>
          </p:cNvSpPr>
          <p:nvPr>
            <p:ph type="title"/>
          </p:nvPr>
        </p:nvSpPr>
        <p:spPr>
          <a:xfrm>
            <a:off x="4137108" y="-560895"/>
            <a:ext cx="4403375" cy="1200150"/>
          </a:xfrm>
        </p:spPr>
        <p:txBody>
          <a:bodyPr/>
          <a:lstStyle/>
          <a:p>
            <a:pPr algn="l"/>
            <a:r>
              <a:rPr lang="en-US" dirty="0"/>
              <a:t>INJURED MONEY BOOK</a:t>
            </a:r>
          </a:p>
        </p:txBody>
      </p:sp>
      <p:sp>
        <p:nvSpPr>
          <p:cNvPr id="3" name="Content Placeholder 2">
            <a:extLst>
              <a:ext uri="{FF2B5EF4-FFF2-40B4-BE49-F238E27FC236}">
                <a16:creationId xmlns:a16="http://schemas.microsoft.com/office/drawing/2014/main" id="{2378E441-1BCD-CD49-B47C-8F4C390A521B}"/>
              </a:ext>
            </a:extLst>
          </p:cNvPr>
          <p:cNvSpPr>
            <a:spLocks noGrp="1"/>
          </p:cNvSpPr>
          <p:nvPr>
            <p:ph sz="half" idx="2"/>
          </p:nvPr>
        </p:nvSpPr>
        <p:spPr>
          <a:xfrm>
            <a:off x="4137108" y="789889"/>
            <a:ext cx="4038600" cy="3394472"/>
          </a:xfrm>
        </p:spPr>
        <p:txBody>
          <a:bodyPr>
            <a:noAutofit/>
          </a:bodyPr>
          <a:lstStyle/>
          <a:p>
            <a:pPr marL="0" indent="0">
              <a:buNone/>
            </a:pPr>
            <a:r>
              <a:rPr lang="en-US" sz="1200" dirty="0"/>
              <a:t>“This book is the complete guide for dealing with insurance companies, and the people who work for them. I had read a few "file your own claim" type books, but this is the only one that accurately prepares you for what is going to happen at each step in the process. It also provides a clear explanation of how to handle the situation. This is like a Bible and a Dummies guide rolled into one book. As icing on the cake, it is actually interesting to read.</a:t>
            </a:r>
          </a:p>
          <a:p>
            <a:pPr marL="0" indent="0">
              <a:buNone/>
            </a:pPr>
            <a:endParaRPr lang="en-US" sz="1200" dirty="0"/>
          </a:p>
          <a:p>
            <a:pPr marL="0" indent="0">
              <a:buNone/>
            </a:pPr>
            <a:r>
              <a:rPr lang="en-US" sz="1200" dirty="0"/>
              <a:t>“Statistically speaking, most of us will never be in a serious car accident in our lives. However, we buy insurance anyway. </a:t>
            </a:r>
            <a:r>
              <a:rPr lang="en-US" sz="1200" i="1" dirty="0"/>
              <a:t>Injured Money </a:t>
            </a:r>
            <a:r>
              <a:rPr lang="en-US" sz="1200" dirty="0"/>
              <a:t>should be part of your insurance purchase, so order a copy now. If you or a loved one are in a serious accident, car or otherwise, you will need to have this book at hand.”</a:t>
            </a:r>
          </a:p>
          <a:p>
            <a:pPr marL="0" indent="0">
              <a:buNone/>
            </a:pPr>
            <a:endParaRPr lang="en-US" sz="1200" dirty="0"/>
          </a:p>
          <a:p>
            <a:pPr marL="0" indent="0">
              <a:buNone/>
            </a:pPr>
            <a:r>
              <a:rPr lang="en-US" sz="1200" dirty="0"/>
              <a:t>“A very informative book that everyone who has insurance should read.”</a:t>
            </a:r>
          </a:p>
          <a:p>
            <a:pPr marL="0" indent="0">
              <a:buNone/>
            </a:pPr>
            <a:endParaRPr lang="en-US" sz="1200" dirty="0"/>
          </a:p>
        </p:txBody>
      </p:sp>
      <p:pic>
        <p:nvPicPr>
          <p:cNvPr id="6" name="Content Placeholder 5" descr="A close up of a sign&#10;&#10;Description automatically generated">
            <a:extLst>
              <a:ext uri="{FF2B5EF4-FFF2-40B4-BE49-F238E27FC236}">
                <a16:creationId xmlns:a16="http://schemas.microsoft.com/office/drawing/2014/main" id="{BAC0DF26-608C-604F-AB90-69D54675676B}"/>
              </a:ext>
            </a:extLst>
          </p:cNvPr>
          <p:cNvPicPr>
            <a:picLocks noGrp="1" noChangeAspect="1"/>
          </p:cNvPicPr>
          <p:nvPr>
            <p:ph sz="quarter" idx="13"/>
          </p:nvPr>
        </p:nvPicPr>
        <p:blipFill>
          <a:blip r:embed="rId2"/>
          <a:stretch>
            <a:fillRect/>
          </a:stretch>
        </p:blipFill>
        <p:spPr>
          <a:xfrm>
            <a:off x="-1" y="0"/>
            <a:ext cx="3862989" cy="5143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9098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32C4-EA3D-B94C-8A70-7C256B2B2B53}"/>
              </a:ext>
            </a:extLst>
          </p:cNvPr>
          <p:cNvSpPr>
            <a:spLocks noGrp="1"/>
          </p:cNvSpPr>
          <p:nvPr>
            <p:ph type="title"/>
          </p:nvPr>
        </p:nvSpPr>
        <p:spPr/>
        <p:txBody>
          <a:bodyPr/>
          <a:lstStyle/>
          <a:p>
            <a:r>
              <a:rPr lang="en-US" dirty="0">
                <a:effectLst/>
              </a:rPr>
              <a:t>PRICING</a:t>
            </a:r>
          </a:p>
        </p:txBody>
      </p:sp>
      <p:sp>
        <p:nvSpPr>
          <p:cNvPr id="3" name="Content Placeholder 2">
            <a:extLst>
              <a:ext uri="{FF2B5EF4-FFF2-40B4-BE49-F238E27FC236}">
                <a16:creationId xmlns:a16="http://schemas.microsoft.com/office/drawing/2014/main" id="{B3E4B375-222B-7642-B639-2894E43DF42C}"/>
              </a:ext>
            </a:extLst>
          </p:cNvPr>
          <p:cNvSpPr>
            <a:spLocks noGrp="1"/>
          </p:cNvSpPr>
          <p:nvPr>
            <p:ph idx="1"/>
          </p:nvPr>
        </p:nvSpPr>
        <p:spPr/>
        <p:txBody>
          <a:bodyPr/>
          <a:lstStyle/>
          <a:p>
            <a:pPr marL="457200" indent="-457200">
              <a:buFont typeface="+mj-lt"/>
              <a:buAutoNum type="arabicParenR"/>
            </a:pPr>
            <a:r>
              <a:rPr lang="en-US" dirty="0"/>
              <a:t>Calculators – No charge. Register to get links for your location</a:t>
            </a:r>
          </a:p>
          <a:p>
            <a:pPr marL="457200" indent="-457200">
              <a:buFont typeface="+mj-lt"/>
              <a:buAutoNum type="arabicParenR"/>
            </a:pPr>
            <a:r>
              <a:rPr lang="en-US" dirty="0"/>
              <a:t>Ratings – No charge. </a:t>
            </a:r>
          </a:p>
          <a:p>
            <a:pPr marL="457200" indent="-457200">
              <a:buFont typeface="+mj-lt"/>
              <a:buAutoNum type="arabicParenR"/>
            </a:pPr>
            <a:r>
              <a:rPr lang="en-US" dirty="0"/>
              <a:t>Educational Videos – First year free, until 4/4/20.</a:t>
            </a:r>
          </a:p>
          <a:p>
            <a:pPr marL="457200" indent="-457200">
              <a:buFont typeface="+mj-lt"/>
              <a:buAutoNum type="arabicParenR"/>
            </a:pPr>
            <a:r>
              <a:rPr lang="en-US" dirty="0"/>
              <a:t>Worksheets – Included as part of video subscription.</a:t>
            </a:r>
          </a:p>
          <a:p>
            <a:pPr marL="457200" indent="-457200">
              <a:buFont typeface="+mj-lt"/>
              <a:buAutoNum type="arabicParenR"/>
            </a:pPr>
            <a:r>
              <a:rPr lang="en-US" dirty="0"/>
              <a:t>Book – Link to web apps and use above items and get signed book, free.</a:t>
            </a:r>
          </a:p>
        </p:txBody>
      </p:sp>
    </p:spTree>
    <p:extLst>
      <p:ext uri="{BB962C8B-B14F-4D97-AF65-F5344CB8AC3E}">
        <p14:creationId xmlns:p14="http://schemas.microsoft.com/office/powerpoint/2010/main" val="1909354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41AB-7609-404C-95FE-ACB2390F54F6}"/>
              </a:ext>
            </a:extLst>
          </p:cNvPr>
          <p:cNvSpPr>
            <a:spLocks noGrp="1"/>
          </p:cNvSpPr>
          <p:nvPr>
            <p:ph type="title"/>
          </p:nvPr>
        </p:nvSpPr>
        <p:spPr>
          <a:xfrm>
            <a:off x="4289147" y="-487882"/>
            <a:ext cx="4762718" cy="1200150"/>
          </a:xfrm>
        </p:spPr>
        <p:txBody>
          <a:bodyPr/>
          <a:lstStyle/>
          <a:p>
            <a:pPr algn="l"/>
            <a:r>
              <a:rPr lang="en-US" dirty="0">
                <a:effectLst/>
              </a:rPr>
              <a:t>HOW TO ORDER</a:t>
            </a:r>
          </a:p>
        </p:txBody>
      </p:sp>
      <p:pic>
        <p:nvPicPr>
          <p:cNvPr id="6" name="Content Placeholder 5" descr="A close up of a sign&#10;&#10;Description automatically generated">
            <a:extLst>
              <a:ext uri="{FF2B5EF4-FFF2-40B4-BE49-F238E27FC236}">
                <a16:creationId xmlns:a16="http://schemas.microsoft.com/office/drawing/2014/main" id="{0CDACB52-0BE6-7447-B557-115C41966A82}"/>
              </a:ext>
            </a:extLst>
          </p:cNvPr>
          <p:cNvPicPr>
            <a:picLocks noGrp="1" noChangeAspect="1"/>
          </p:cNvPicPr>
          <p:nvPr>
            <p:ph sz="half" idx="2"/>
          </p:nvPr>
        </p:nvPicPr>
        <p:blipFill>
          <a:blip r:embed="rId2"/>
          <a:stretch>
            <a:fillRect/>
          </a:stretch>
        </p:blipFill>
        <p:spPr>
          <a:xfrm>
            <a:off x="-1" y="0"/>
            <a:ext cx="4076535" cy="5143500"/>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8D8C0ED7-D9B6-514D-8E7D-FDCFD7D6AE54}"/>
              </a:ext>
            </a:extLst>
          </p:cNvPr>
          <p:cNvSpPr>
            <a:spLocks noGrp="1"/>
          </p:cNvSpPr>
          <p:nvPr>
            <p:ph sz="quarter" idx="13"/>
          </p:nvPr>
        </p:nvSpPr>
        <p:spPr>
          <a:xfrm>
            <a:off x="4360074" y="811801"/>
            <a:ext cx="4041648" cy="3394710"/>
          </a:xfrm>
        </p:spPr>
        <p:txBody>
          <a:bodyPr>
            <a:normAutofit/>
          </a:bodyPr>
          <a:lstStyle/>
          <a:p>
            <a:pPr marL="0" indent="0">
              <a:buNone/>
            </a:pPr>
            <a:endParaRPr lang="en-US" sz="2200" dirty="0">
              <a:hlinkClick r:id="rId3"/>
            </a:endParaRPr>
          </a:p>
          <a:p>
            <a:pPr marL="0" indent="0">
              <a:buNone/>
            </a:pPr>
            <a:endParaRPr lang="en-US" sz="2200" dirty="0">
              <a:hlinkClick r:id="rId3"/>
            </a:endParaRPr>
          </a:p>
          <a:p>
            <a:pPr marL="0" indent="0">
              <a:buNone/>
            </a:pPr>
            <a:endParaRPr lang="en-US" sz="2200" dirty="0">
              <a:hlinkClick r:id="rId3"/>
            </a:endParaRPr>
          </a:p>
          <a:p>
            <a:pPr marL="0" indent="0">
              <a:buNone/>
            </a:pPr>
            <a:r>
              <a:rPr lang="en-US" sz="2200" dirty="0">
                <a:hlinkClick r:id="rId3"/>
              </a:rPr>
              <a:t>https://www.valchoice.com/product/money-smart/</a:t>
            </a:r>
            <a:endParaRPr lang="en-US" sz="2200" dirty="0"/>
          </a:p>
        </p:txBody>
      </p:sp>
    </p:spTree>
    <p:extLst>
      <p:ext uri="{BB962C8B-B14F-4D97-AF65-F5344CB8AC3E}">
        <p14:creationId xmlns:p14="http://schemas.microsoft.com/office/powerpoint/2010/main" val="13280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5B28-B833-A34F-813E-1D6A86FD4185}"/>
              </a:ext>
            </a:extLst>
          </p:cNvPr>
          <p:cNvSpPr>
            <a:spLocks noGrp="1"/>
          </p:cNvSpPr>
          <p:nvPr>
            <p:ph type="title"/>
          </p:nvPr>
        </p:nvSpPr>
        <p:spPr/>
        <p:txBody>
          <a:bodyPr vert="horz" lIns="91440" tIns="45720" rIns="91440" bIns="45720" rtlCol="0">
            <a:noAutofit/>
          </a:bodyPr>
          <a:lstStyle/>
          <a:p>
            <a:pPr marL="171450" indent="-171450" algn="l">
              <a:spcBef>
                <a:spcPct val="20000"/>
              </a:spcBef>
              <a:buFont typeface="Arial" panose="020B0604020202020204" pitchFamily="34" charset="0"/>
              <a:buChar char="•"/>
            </a:pPr>
            <a:r>
              <a:rPr lang="en-US" sz="1600" dirty="0">
                <a:solidFill>
                  <a:schemeClr val="bg1">
                    <a:lumMod val="65000"/>
                  </a:schemeClr>
                </a:solidFill>
                <a:ea typeface="+mn-ea"/>
              </a:rPr>
              <a:t>Ordering</a:t>
            </a:r>
          </a:p>
        </p:txBody>
      </p:sp>
      <p:sp>
        <p:nvSpPr>
          <p:cNvPr id="7" name="Content Placeholder 6">
            <a:extLst>
              <a:ext uri="{FF2B5EF4-FFF2-40B4-BE49-F238E27FC236}">
                <a16:creationId xmlns:a16="http://schemas.microsoft.com/office/drawing/2014/main" id="{9A5893E4-441A-3041-BB5B-2D046CEAFA10}"/>
              </a:ext>
            </a:extLst>
          </p:cNvPr>
          <p:cNvSpPr>
            <a:spLocks noGrp="1"/>
          </p:cNvSpPr>
          <p:nvPr>
            <p:ph sz="half" idx="2"/>
          </p:nvPr>
        </p:nvSpPr>
        <p:spPr>
          <a:xfrm>
            <a:off x="4245429" y="1048340"/>
            <a:ext cx="3874432" cy="1818428"/>
          </a:xfrm>
        </p:spPr>
        <p:txBody>
          <a:bodyPr vert="horz" lIns="91440" tIns="45720" rIns="91440" bIns="45720" rtlCol="0">
            <a:noAutofit/>
          </a:bodyPr>
          <a:lstStyle/>
          <a:p>
            <a:pPr marL="171450" indent="-171450"/>
            <a:r>
              <a:rPr lang="en-US" sz="1600" dirty="0">
                <a:solidFill>
                  <a:schemeClr val="bg1">
                    <a:lumMod val="65000"/>
                  </a:schemeClr>
                </a:solidFill>
              </a:rPr>
              <a:t>Select your state</a:t>
            </a:r>
          </a:p>
          <a:p>
            <a:pPr marL="171450" indent="-171450"/>
            <a:r>
              <a:rPr lang="en-US" sz="1600" dirty="0">
                <a:solidFill>
                  <a:schemeClr val="bg1">
                    <a:lumMod val="65000"/>
                  </a:schemeClr>
                </a:solidFill>
              </a:rPr>
              <a:t>Click “REGISTER NOW”</a:t>
            </a:r>
          </a:p>
        </p:txBody>
      </p:sp>
      <p:pic>
        <p:nvPicPr>
          <p:cNvPr id="4" name="Picture 3">
            <a:extLst>
              <a:ext uri="{FF2B5EF4-FFF2-40B4-BE49-F238E27FC236}">
                <a16:creationId xmlns:a16="http://schemas.microsoft.com/office/drawing/2014/main" id="{414C9A50-0459-435F-967D-B910047C3FC7}"/>
              </a:ext>
            </a:extLst>
          </p:cNvPr>
          <p:cNvPicPr>
            <a:picLocks noChangeAspect="1"/>
          </p:cNvPicPr>
          <p:nvPr/>
        </p:nvPicPr>
        <p:blipFill>
          <a:blip r:embed="rId2"/>
          <a:stretch>
            <a:fillRect/>
          </a:stretch>
        </p:blipFill>
        <p:spPr>
          <a:xfrm>
            <a:off x="0" y="0"/>
            <a:ext cx="3911796" cy="5143500"/>
          </a:xfrm>
          <a:prstGeom prst="rect">
            <a:avLst/>
          </a:prstGeom>
          <a:ln>
            <a:noFill/>
          </a:ln>
          <a:effectLst>
            <a:outerShdw blurRad="292100" dist="139700" dir="2700000" algn="tl" rotWithShape="0">
              <a:srgbClr val="333333">
                <a:alpha val="65000"/>
              </a:srgbClr>
            </a:outerShdw>
          </a:effectLst>
        </p:spPr>
      </p:pic>
      <p:pic>
        <p:nvPicPr>
          <p:cNvPr id="8" name="Content Placeholder 5" descr="A screenshot of a cell phone&#10;&#10;Description automatically generated">
            <a:extLst>
              <a:ext uri="{FF2B5EF4-FFF2-40B4-BE49-F238E27FC236}">
                <a16:creationId xmlns:a16="http://schemas.microsoft.com/office/drawing/2014/main" id="{8109379A-6D7F-704A-9184-827AABD35936}"/>
              </a:ext>
            </a:extLst>
          </p:cNvPr>
          <p:cNvPicPr>
            <a:picLocks noGrp="1" noChangeAspect="1"/>
          </p:cNvPicPr>
          <p:nvPr>
            <p:ph sz="quarter" idx="13"/>
          </p:nvPr>
        </p:nvPicPr>
        <p:blipFill>
          <a:blip r:embed="rId3"/>
          <a:stretch>
            <a:fillRect/>
          </a:stretch>
        </p:blipFill>
        <p:spPr>
          <a:xfrm>
            <a:off x="-3512453" y="505428"/>
            <a:ext cx="7382483" cy="2929750"/>
          </a:xfrm>
        </p:spPr>
      </p:pic>
      <p:sp>
        <p:nvSpPr>
          <p:cNvPr id="9" name="Title 1">
            <a:extLst>
              <a:ext uri="{FF2B5EF4-FFF2-40B4-BE49-F238E27FC236}">
                <a16:creationId xmlns:a16="http://schemas.microsoft.com/office/drawing/2014/main" id="{7CD5A153-CE4D-465B-BBEB-9C2B407E8C40}"/>
              </a:ext>
            </a:extLst>
          </p:cNvPr>
          <p:cNvSpPr txBox="1">
            <a:spLocks/>
          </p:cNvSpPr>
          <p:nvPr/>
        </p:nvSpPr>
        <p:spPr>
          <a:xfrm>
            <a:off x="4245429" y="-52723"/>
            <a:ext cx="4376058" cy="85725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2400" kern="1200">
                <a:solidFill>
                  <a:schemeClr val="tx2"/>
                </a:solidFill>
                <a:effectLst>
                  <a:outerShdw blurRad="63500" dist="38100" dir="5400000" algn="t" rotWithShape="0">
                    <a:prstClr val="black">
                      <a:alpha val="25000"/>
                    </a:prstClr>
                  </a:outerShdw>
                </a:effectLst>
                <a:latin typeface="Arial" panose="020B0604020202020204" pitchFamily="34" charset="0"/>
                <a:ea typeface="+mj-ea"/>
                <a:cs typeface="Arial" panose="020B0604020202020204" pitchFamily="34" charset="0"/>
              </a:defRPr>
            </a:lvl1pPr>
          </a:lstStyle>
          <a:p>
            <a:pPr algn="l">
              <a:lnSpc>
                <a:spcPct val="100000"/>
              </a:lnSpc>
            </a:pPr>
            <a:r>
              <a:rPr lang="en-JM" dirty="0">
                <a:effectLst>
                  <a:innerShdw blurRad="63500">
                    <a:prstClr val="black"/>
                  </a:innerShdw>
                </a:effectLst>
                <a:ea typeface="Open Sans Semibold" pitchFamily="34" charset="0"/>
              </a:rPr>
              <a:t>STEP #1: ORDERING</a:t>
            </a:r>
            <a:endParaRPr lang="en-JM" dirty="0"/>
          </a:p>
        </p:txBody>
      </p:sp>
    </p:spTree>
    <p:extLst>
      <p:ext uri="{BB962C8B-B14F-4D97-AF65-F5344CB8AC3E}">
        <p14:creationId xmlns:p14="http://schemas.microsoft.com/office/powerpoint/2010/main" val="3186459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C8842A-E68E-46F9-8FE8-83C4768BA6D5}"/>
              </a:ext>
            </a:extLst>
          </p:cNvPr>
          <p:cNvPicPr>
            <a:picLocks noChangeAspect="1"/>
          </p:cNvPicPr>
          <p:nvPr/>
        </p:nvPicPr>
        <p:blipFill>
          <a:blip r:embed="rId2"/>
          <a:stretch>
            <a:fillRect/>
          </a:stretch>
        </p:blipFill>
        <p:spPr>
          <a:xfrm>
            <a:off x="0" y="0"/>
            <a:ext cx="3911796" cy="5143500"/>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9B23A871-A956-574F-B56F-5421B7842C61}"/>
              </a:ext>
            </a:extLst>
          </p:cNvPr>
          <p:cNvSpPr>
            <a:spLocks noGrp="1"/>
          </p:cNvSpPr>
          <p:nvPr>
            <p:ph sz="half" idx="2"/>
          </p:nvPr>
        </p:nvSpPr>
        <p:spPr>
          <a:xfrm>
            <a:off x="4286612" y="869854"/>
            <a:ext cx="4038600" cy="3394472"/>
          </a:xfrm>
        </p:spPr>
        <p:txBody>
          <a:bodyPr vert="horz" lIns="91440" tIns="45720" rIns="91440" bIns="45720" rtlCol="0">
            <a:noAutofit/>
          </a:bodyPr>
          <a:lstStyle/>
          <a:p>
            <a:pPr marL="171450" indent="-171450"/>
            <a:r>
              <a:rPr lang="en-US" sz="1600" dirty="0">
                <a:solidFill>
                  <a:schemeClr val="bg1">
                    <a:lumMod val="65000"/>
                  </a:schemeClr>
                </a:solidFill>
              </a:rPr>
              <a:t>Fill in name</a:t>
            </a:r>
          </a:p>
          <a:p>
            <a:pPr marL="171450" indent="-171450"/>
            <a:r>
              <a:rPr lang="en-US" sz="1600" dirty="0">
                <a:solidFill>
                  <a:schemeClr val="bg1">
                    <a:lumMod val="65000"/>
                  </a:schemeClr>
                </a:solidFill>
              </a:rPr>
              <a:t>Email</a:t>
            </a:r>
          </a:p>
          <a:p>
            <a:pPr marL="171450" indent="-171450"/>
            <a:r>
              <a:rPr lang="en-US" sz="1600" dirty="0">
                <a:solidFill>
                  <a:schemeClr val="bg1">
                    <a:lumMod val="65000"/>
                  </a:schemeClr>
                </a:solidFill>
              </a:rPr>
              <a:t>Title</a:t>
            </a:r>
          </a:p>
          <a:p>
            <a:pPr marL="171450" indent="-171450"/>
            <a:r>
              <a:rPr lang="en-US" sz="1600" dirty="0">
                <a:solidFill>
                  <a:schemeClr val="bg1">
                    <a:lumMod val="65000"/>
                  </a:schemeClr>
                </a:solidFill>
              </a:rPr>
              <a:t>Service area size</a:t>
            </a:r>
          </a:p>
        </p:txBody>
      </p:sp>
      <p:pic>
        <p:nvPicPr>
          <p:cNvPr id="8" name="Content Placeholder 7" descr="A screenshot of a cell phone&#10;&#10;Description automatically generated">
            <a:extLst>
              <a:ext uri="{FF2B5EF4-FFF2-40B4-BE49-F238E27FC236}">
                <a16:creationId xmlns:a16="http://schemas.microsoft.com/office/drawing/2014/main" id="{47A0DB12-68A9-224A-A6B3-920CF6BDCCFE}"/>
              </a:ext>
            </a:extLst>
          </p:cNvPr>
          <p:cNvPicPr>
            <a:picLocks noGrp="1" noChangeAspect="1"/>
          </p:cNvPicPr>
          <p:nvPr>
            <p:ph sz="quarter" idx="13"/>
          </p:nvPr>
        </p:nvPicPr>
        <p:blipFill rotWithShape="1">
          <a:blip r:embed="rId3"/>
          <a:srcRect r="47098"/>
          <a:stretch/>
        </p:blipFill>
        <p:spPr>
          <a:xfrm>
            <a:off x="170424" y="222479"/>
            <a:ext cx="3461298" cy="3605484"/>
          </a:xfrm>
        </p:spPr>
      </p:pic>
      <p:sp>
        <p:nvSpPr>
          <p:cNvPr id="6" name="Title 1">
            <a:extLst>
              <a:ext uri="{FF2B5EF4-FFF2-40B4-BE49-F238E27FC236}">
                <a16:creationId xmlns:a16="http://schemas.microsoft.com/office/drawing/2014/main" id="{4F393162-DC6C-486C-A835-A0F143114A71}"/>
              </a:ext>
            </a:extLst>
          </p:cNvPr>
          <p:cNvSpPr txBox="1">
            <a:spLocks/>
          </p:cNvSpPr>
          <p:nvPr/>
        </p:nvSpPr>
        <p:spPr>
          <a:xfrm>
            <a:off x="4245429" y="-52723"/>
            <a:ext cx="4376058" cy="85725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2400" kern="1200">
                <a:solidFill>
                  <a:schemeClr val="tx2"/>
                </a:solidFill>
                <a:effectLst>
                  <a:outerShdw blurRad="63500" dist="38100" dir="5400000" algn="t" rotWithShape="0">
                    <a:prstClr val="black">
                      <a:alpha val="25000"/>
                    </a:prstClr>
                  </a:outerShdw>
                </a:effectLst>
                <a:latin typeface="Arial" panose="020B0604020202020204" pitchFamily="34" charset="0"/>
                <a:ea typeface="+mj-ea"/>
                <a:cs typeface="Arial" panose="020B0604020202020204" pitchFamily="34" charset="0"/>
              </a:defRPr>
            </a:lvl1pPr>
          </a:lstStyle>
          <a:p>
            <a:pPr algn="l">
              <a:lnSpc>
                <a:spcPct val="100000"/>
              </a:lnSpc>
            </a:pPr>
            <a:r>
              <a:rPr lang="en-JM" dirty="0">
                <a:effectLst>
                  <a:innerShdw blurRad="63500">
                    <a:prstClr val="black"/>
                  </a:innerShdw>
                </a:effectLst>
                <a:ea typeface="Open Sans Semibold" pitchFamily="34" charset="0"/>
              </a:rPr>
              <a:t>STEP #2: ORDERING</a:t>
            </a:r>
            <a:endParaRPr lang="en-JM" dirty="0"/>
          </a:p>
        </p:txBody>
      </p:sp>
    </p:spTree>
    <p:extLst>
      <p:ext uri="{BB962C8B-B14F-4D97-AF65-F5344CB8AC3E}">
        <p14:creationId xmlns:p14="http://schemas.microsoft.com/office/powerpoint/2010/main" val="3138969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F466D-433D-4672-A342-0FA79D29516C}"/>
              </a:ext>
            </a:extLst>
          </p:cNvPr>
          <p:cNvPicPr>
            <a:picLocks noChangeAspect="1"/>
          </p:cNvPicPr>
          <p:nvPr/>
        </p:nvPicPr>
        <p:blipFill>
          <a:blip r:embed="rId2"/>
          <a:stretch>
            <a:fillRect/>
          </a:stretch>
        </p:blipFill>
        <p:spPr>
          <a:xfrm>
            <a:off x="0" y="0"/>
            <a:ext cx="3911796" cy="514350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0D04AFF7-2A90-4A78-B989-8553E14F1815}"/>
              </a:ext>
            </a:extLst>
          </p:cNvPr>
          <p:cNvSpPr txBox="1">
            <a:spLocks/>
          </p:cNvSpPr>
          <p:nvPr/>
        </p:nvSpPr>
        <p:spPr>
          <a:xfrm>
            <a:off x="4245429" y="-52723"/>
            <a:ext cx="4376058" cy="85725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2400" kern="1200">
                <a:solidFill>
                  <a:schemeClr val="tx2"/>
                </a:solidFill>
                <a:effectLst>
                  <a:outerShdw blurRad="63500" dist="38100" dir="5400000" algn="t" rotWithShape="0">
                    <a:prstClr val="black">
                      <a:alpha val="25000"/>
                    </a:prstClr>
                  </a:outerShdw>
                </a:effectLst>
                <a:latin typeface="Arial" panose="020B0604020202020204" pitchFamily="34" charset="0"/>
                <a:ea typeface="+mj-ea"/>
                <a:cs typeface="Arial" panose="020B0604020202020204" pitchFamily="34" charset="0"/>
              </a:defRPr>
            </a:lvl1pPr>
          </a:lstStyle>
          <a:p>
            <a:pPr algn="l">
              <a:lnSpc>
                <a:spcPct val="100000"/>
              </a:lnSpc>
            </a:pPr>
            <a:r>
              <a:rPr lang="en-JM" dirty="0">
                <a:effectLst>
                  <a:innerShdw blurRad="63500">
                    <a:prstClr val="black"/>
                  </a:innerShdw>
                </a:effectLst>
                <a:ea typeface="Open Sans Semibold" pitchFamily="34" charset="0"/>
              </a:rPr>
              <a:t>STEP #3: ORDERING</a:t>
            </a:r>
            <a:endParaRPr lang="en-JM" dirty="0"/>
          </a:p>
        </p:txBody>
      </p:sp>
      <p:pic>
        <p:nvPicPr>
          <p:cNvPr id="14" name="Content Placeholder 13" descr="A screenshot of a social media post&#10;&#10;Description automatically generated">
            <a:extLst>
              <a:ext uri="{FF2B5EF4-FFF2-40B4-BE49-F238E27FC236}">
                <a16:creationId xmlns:a16="http://schemas.microsoft.com/office/drawing/2014/main" id="{BD5BAE1A-3760-D145-8752-BD17109F8E6A}"/>
              </a:ext>
            </a:extLst>
          </p:cNvPr>
          <p:cNvPicPr>
            <a:picLocks noGrp="1" noChangeAspect="1"/>
          </p:cNvPicPr>
          <p:nvPr>
            <p:ph sz="quarter" idx="13"/>
          </p:nvPr>
        </p:nvPicPr>
        <p:blipFill>
          <a:blip r:embed="rId3"/>
          <a:stretch>
            <a:fillRect/>
          </a:stretch>
        </p:blipFill>
        <p:spPr>
          <a:xfrm>
            <a:off x="146086" y="293878"/>
            <a:ext cx="3612341" cy="1875406"/>
          </a:xfrm>
        </p:spPr>
      </p:pic>
      <p:sp>
        <p:nvSpPr>
          <p:cNvPr id="5" name="Content Placeholder 4">
            <a:extLst>
              <a:ext uri="{FF2B5EF4-FFF2-40B4-BE49-F238E27FC236}">
                <a16:creationId xmlns:a16="http://schemas.microsoft.com/office/drawing/2014/main" id="{21F68E75-8144-1E4D-9DDD-4B12A3DC8981}"/>
              </a:ext>
            </a:extLst>
          </p:cNvPr>
          <p:cNvSpPr>
            <a:spLocks noGrp="1"/>
          </p:cNvSpPr>
          <p:nvPr>
            <p:ph sz="half" idx="2"/>
          </p:nvPr>
        </p:nvSpPr>
        <p:spPr>
          <a:xfrm>
            <a:off x="4245429" y="456114"/>
            <a:ext cx="4038600" cy="3394472"/>
          </a:xfrm>
        </p:spPr>
        <p:txBody>
          <a:bodyPr vert="horz" lIns="91440" tIns="45720" rIns="91440" bIns="45720" rtlCol="0">
            <a:noAutofit/>
          </a:bodyPr>
          <a:lstStyle/>
          <a:p>
            <a:pPr marL="171450" indent="-171450"/>
            <a:endParaRPr lang="en-US" sz="1600" dirty="0">
              <a:solidFill>
                <a:schemeClr val="bg1">
                  <a:lumMod val="65000"/>
                </a:schemeClr>
              </a:solidFill>
            </a:endParaRPr>
          </a:p>
          <a:p>
            <a:pPr marL="171450" indent="-171450"/>
            <a:endParaRPr lang="en-US" sz="1600" dirty="0">
              <a:solidFill>
                <a:schemeClr val="bg1">
                  <a:lumMod val="65000"/>
                </a:schemeClr>
              </a:solidFill>
            </a:endParaRPr>
          </a:p>
          <a:p>
            <a:pPr marL="171450" indent="-171450"/>
            <a:r>
              <a:rPr lang="en-US" sz="1600" dirty="0">
                <a:solidFill>
                  <a:schemeClr val="bg1">
                    <a:lumMod val="65000"/>
                  </a:schemeClr>
                </a:solidFill>
              </a:rPr>
              <a:t>No charge order</a:t>
            </a:r>
          </a:p>
          <a:p>
            <a:pPr marL="171450" indent="-171450"/>
            <a:r>
              <a:rPr lang="en-US" sz="1600" dirty="0">
                <a:solidFill>
                  <a:schemeClr val="bg1">
                    <a:lumMod val="65000"/>
                  </a:schemeClr>
                </a:solidFill>
              </a:rPr>
              <a:t>No recurring charge</a:t>
            </a:r>
          </a:p>
          <a:p>
            <a:pPr marL="171450" indent="-171450"/>
            <a:r>
              <a:rPr lang="en-US" sz="1600" dirty="0">
                <a:solidFill>
                  <a:schemeClr val="bg1">
                    <a:lumMod val="65000"/>
                  </a:schemeClr>
                </a:solidFill>
              </a:rPr>
              <a:t>Accept terms</a:t>
            </a:r>
          </a:p>
          <a:p>
            <a:pPr marL="171450" indent="-171450"/>
            <a:r>
              <a:rPr lang="en-US" sz="1600" dirty="0">
                <a:solidFill>
                  <a:schemeClr val="bg1">
                    <a:lumMod val="65000"/>
                  </a:schemeClr>
                </a:solidFill>
              </a:rPr>
              <a:t>Click ”REGISTER NOW”</a:t>
            </a:r>
          </a:p>
        </p:txBody>
      </p:sp>
    </p:spTree>
    <p:extLst>
      <p:ext uri="{BB962C8B-B14F-4D97-AF65-F5344CB8AC3E}">
        <p14:creationId xmlns:p14="http://schemas.microsoft.com/office/powerpoint/2010/main" val="3956513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4105B-4B62-4A9F-8536-895EDB0ADC1B}"/>
              </a:ext>
            </a:extLst>
          </p:cNvPr>
          <p:cNvPicPr>
            <a:picLocks noChangeAspect="1"/>
          </p:cNvPicPr>
          <p:nvPr/>
        </p:nvPicPr>
        <p:blipFill>
          <a:blip r:embed="rId2"/>
          <a:stretch>
            <a:fillRect/>
          </a:stretch>
        </p:blipFill>
        <p:spPr>
          <a:xfrm>
            <a:off x="0" y="0"/>
            <a:ext cx="3911796" cy="514350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196F22C9-67D8-47A6-BD12-6D8D63FB5EC3}"/>
              </a:ext>
            </a:extLst>
          </p:cNvPr>
          <p:cNvSpPr txBox="1">
            <a:spLocks/>
          </p:cNvSpPr>
          <p:nvPr/>
        </p:nvSpPr>
        <p:spPr>
          <a:xfrm>
            <a:off x="4245429" y="-52723"/>
            <a:ext cx="4376058" cy="85725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2400" kern="1200">
                <a:solidFill>
                  <a:schemeClr val="tx2"/>
                </a:solidFill>
                <a:effectLst>
                  <a:outerShdw blurRad="63500" dist="38100" dir="5400000" algn="t" rotWithShape="0">
                    <a:prstClr val="black">
                      <a:alpha val="25000"/>
                    </a:prstClr>
                  </a:outerShdw>
                </a:effectLst>
                <a:latin typeface="Arial" panose="020B0604020202020204" pitchFamily="34" charset="0"/>
                <a:ea typeface="+mj-ea"/>
                <a:cs typeface="Arial" panose="020B0604020202020204" pitchFamily="34" charset="0"/>
              </a:defRPr>
            </a:lvl1pPr>
          </a:lstStyle>
          <a:p>
            <a:pPr algn="l">
              <a:lnSpc>
                <a:spcPct val="100000"/>
              </a:lnSpc>
            </a:pPr>
            <a:r>
              <a:rPr lang="en-JM" dirty="0">
                <a:effectLst>
                  <a:innerShdw blurRad="63500">
                    <a:prstClr val="black"/>
                  </a:innerShdw>
                </a:effectLst>
                <a:ea typeface="Open Sans Semibold" pitchFamily="34" charset="0"/>
              </a:rPr>
              <a:t>STEP #4: ORDERING</a:t>
            </a:r>
            <a:endParaRPr lang="en-JM" dirty="0"/>
          </a:p>
        </p:txBody>
      </p:sp>
      <p:sp>
        <p:nvSpPr>
          <p:cNvPr id="3" name="Content Placeholder 2">
            <a:extLst>
              <a:ext uri="{FF2B5EF4-FFF2-40B4-BE49-F238E27FC236}">
                <a16:creationId xmlns:a16="http://schemas.microsoft.com/office/drawing/2014/main" id="{39E39B9E-8A51-944C-84BC-FE9CF47F8E56}"/>
              </a:ext>
            </a:extLst>
          </p:cNvPr>
          <p:cNvSpPr>
            <a:spLocks noGrp="1"/>
          </p:cNvSpPr>
          <p:nvPr>
            <p:ph sz="half" idx="2"/>
          </p:nvPr>
        </p:nvSpPr>
        <p:spPr>
          <a:xfrm>
            <a:off x="4283135" y="925483"/>
            <a:ext cx="4038600" cy="3394472"/>
          </a:xfrm>
        </p:spPr>
        <p:txBody>
          <a:bodyPr vert="horz" lIns="91440" tIns="45720" rIns="91440" bIns="45720" rtlCol="0">
            <a:noAutofit/>
          </a:bodyPr>
          <a:lstStyle/>
          <a:p>
            <a:pPr marL="171450" indent="-171450"/>
            <a:r>
              <a:rPr lang="en-US" sz="1600" dirty="0">
                <a:solidFill>
                  <a:schemeClr val="bg1">
                    <a:lumMod val="65000"/>
                  </a:schemeClr>
                </a:solidFill>
              </a:rPr>
              <a:t>Click ”GET CONTENT”</a:t>
            </a:r>
          </a:p>
        </p:txBody>
      </p:sp>
      <p:pic>
        <p:nvPicPr>
          <p:cNvPr id="6" name="Content Placeholder 5" descr="A screenshot of a cell phone&#10;&#10;Description automatically generated">
            <a:extLst>
              <a:ext uri="{FF2B5EF4-FFF2-40B4-BE49-F238E27FC236}">
                <a16:creationId xmlns:a16="http://schemas.microsoft.com/office/drawing/2014/main" id="{DC27E71C-615F-FB43-B0CF-2E427EFB64F1}"/>
              </a:ext>
            </a:extLst>
          </p:cNvPr>
          <p:cNvPicPr>
            <a:picLocks noGrp="1" noChangeAspect="1"/>
          </p:cNvPicPr>
          <p:nvPr>
            <p:ph sz="quarter" idx="13"/>
          </p:nvPr>
        </p:nvPicPr>
        <p:blipFill>
          <a:blip r:embed="rId3"/>
          <a:stretch>
            <a:fillRect/>
          </a:stretch>
        </p:blipFill>
        <p:spPr>
          <a:xfrm>
            <a:off x="62583" y="197380"/>
            <a:ext cx="3849213" cy="2851037"/>
          </a:xfrm>
        </p:spPr>
      </p:pic>
    </p:spTree>
    <p:extLst>
      <p:ext uri="{BB962C8B-B14F-4D97-AF65-F5344CB8AC3E}">
        <p14:creationId xmlns:p14="http://schemas.microsoft.com/office/powerpoint/2010/main" val="3181656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81DD8E-20D1-4317-98FE-83816D89B3C1}"/>
              </a:ext>
            </a:extLst>
          </p:cNvPr>
          <p:cNvPicPr>
            <a:picLocks noChangeAspect="1"/>
          </p:cNvPicPr>
          <p:nvPr/>
        </p:nvPicPr>
        <p:blipFill>
          <a:blip r:embed="rId2"/>
          <a:stretch>
            <a:fillRect/>
          </a:stretch>
        </p:blipFill>
        <p:spPr>
          <a:xfrm>
            <a:off x="0" y="0"/>
            <a:ext cx="3911796" cy="5143500"/>
          </a:xfrm>
          <a:prstGeom prst="rect">
            <a:avLst/>
          </a:prstGeom>
          <a:ln>
            <a:noFill/>
          </a:ln>
          <a:effectLst>
            <a:outerShdw blurRad="292100" dist="139700" dir="2700000" algn="tl" rotWithShape="0">
              <a:srgbClr val="333333">
                <a:alpha val="65000"/>
              </a:srgbClr>
            </a:outerShdw>
          </a:effectLst>
        </p:spPr>
      </p:pic>
      <p:pic>
        <p:nvPicPr>
          <p:cNvPr id="6" name="Content Placeholder 5" descr="A screenshot of a cell phone&#10;&#10;Description automatically generated">
            <a:extLst>
              <a:ext uri="{FF2B5EF4-FFF2-40B4-BE49-F238E27FC236}">
                <a16:creationId xmlns:a16="http://schemas.microsoft.com/office/drawing/2014/main" id="{F7880F6F-8BFA-1F4F-AFFA-E792736DB908}"/>
              </a:ext>
            </a:extLst>
          </p:cNvPr>
          <p:cNvPicPr>
            <a:picLocks noGrp="1" noChangeAspect="1"/>
          </p:cNvPicPr>
          <p:nvPr>
            <p:ph sz="quarter" idx="13"/>
          </p:nvPr>
        </p:nvPicPr>
        <p:blipFill>
          <a:blip r:embed="rId3"/>
          <a:stretch>
            <a:fillRect/>
          </a:stretch>
        </p:blipFill>
        <p:spPr>
          <a:xfrm>
            <a:off x="180793" y="228424"/>
            <a:ext cx="3582896" cy="2267209"/>
          </a:xfrm>
        </p:spPr>
      </p:pic>
      <p:pic>
        <p:nvPicPr>
          <p:cNvPr id="12" name="Content Placeholder 11" descr="A screenshot of a cell phone&#10;&#10;Description automatically generated">
            <a:extLst>
              <a:ext uri="{FF2B5EF4-FFF2-40B4-BE49-F238E27FC236}">
                <a16:creationId xmlns:a16="http://schemas.microsoft.com/office/drawing/2014/main" id="{EA6B78A5-AC7B-0C4A-80B4-D3D4A30EBB7D}"/>
              </a:ext>
            </a:extLst>
          </p:cNvPr>
          <p:cNvPicPr>
            <a:picLocks noGrp="1" noChangeAspect="1"/>
          </p:cNvPicPr>
          <p:nvPr>
            <p:ph sz="half" idx="2"/>
          </p:nvPr>
        </p:nvPicPr>
        <p:blipFill>
          <a:blip r:embed="rId4"/>
          <a:stretch>
            <a:fillRect/>
          </a:stretch>
        </p:blipFill>
        <p:spPr>
          <a:xfrm>
            <a:off x="222515" y="2824705"/>
            <a:ext cx="3647170" cy="522318"/>
          </a:xfrm>
        </p:spPr>
      </p:pic>
      <p:sp>
        <p:nvSpPr>
          <p:cNvPr id="13" name="Rectangle 12">
            <a:extLst>
              <a:ext uri="{FF2B5EF4-FFF2-40B4-BE49-F238E27FC236}">
                <a16:creationId xmlns:a16="http://schemas.microsoft.com/office/drawing/2014/main" id="{23A99174-B751-DD44-B81F-3BABD56BE246}"/>
              </a:ext>
            </a:extLst>
          </p:cNvPr>
          <p:cNvSpPr/>
          <p:nvPr/>
        </p:nvSpPr>
        <p:spPr>
          <a:xfrm>
            <a:off x="5425365" y="3274176"/>
            <a:ext cx="1138844" cy="315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5B0508E-4CDC-4A58-9450-257A2E857946}"/>
              </a:ext>
            </a:extLst>
          </p:cNvPr>
          <p:cNvSpPr txBox="1">
            <a:spLocks/>
          </p:cNvSpPr>
          <p:nvPr/>
        </p:nvSpPr>
        <p:spPr>
          <a:xfrm>
            <a:off x="4245429" y="-52723"/>
            <a:ext cx="4376058" cy="85725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2400" kern="1200">
                <a:solidFill>
                  <a:schemeClr val="tx2"/>
                </a:solidFill>
                <a:effectLst>
                  <a:outerShdw blurRad="63500" dist="38100" dir="5400000" algn="t" rotWithShape="0">
                    <a:prstClr val="black">
                      <a:alpha val="25000"/>
                    </a:prstClr>
                  </a:outerShdw>
                </a:effectLst>
                <a:latin typeface="Arial" panose="020B0604020202020204" pitchFamily="34" charset="0"/>
                <a:ea typeface="+mj-ea"/>
                <a:cs typeface="Arial" panose="020B0604020202020204" pitchFamily="34" charset="0"/>
              </a:defRPr>
            </a:lvl1pPr>
          </a:lstStyle>
          <a:p>
            <a:pPr algn="l">
              <a:lnSpc>
                <a:spcPct val="100000"/>
              </a:lnSpc>
            </a:pPr>
            <a:r>
              <a:rPr lang="en-JM" dirty="0">
                <a:effectLst>
                  <a:innerShdw blurRad="63500">
                    <a:prstClr val="black"/>
                  </a:innerShdw>
                </a:effectLst>
                <a:ea typeface="Open Sans Semibold" pitchFamily="34" charset="0"/>
              </a:rPr>
              <a:t>STEP #5: ORDERING</a:t>
            </a:r>
            <a:endParaRPr lang="en-JM" dirty="0"/>
          </a:p>
        </p:txBody>
      </p:sp>
      <p:sp>
        <p:nvSpPr>
          <p:cNvPr id="11" name="Content Placeholder 2">
            <a:extLst>
              <a:ext uri="{FF2B5EF4-FFF2-40B4-BE49-F238E27FC236}">
                <a16:creationId xmlns:a16="http://schemas.microsoft.com/office/drawing/2014/main" id="{815883BA-1507-45A5-A280-AC3E3D755EE6}"/>
              </a:ext>
            </a:extLst>
          </p:cNvPr>
          <p:cNvSpPr txBox="1">
            <a:spLocks/>
          </p:cNvSpPr>
          <p:nvPr/>
        </p:nvSpPr>
        <p:spPr>
          <a:xfrm>
            <a:off x="4283135" y="925483"/>
            <a:ext cx="4038600" cy="339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171450" indent="-171450"/>
            <a:r>
              <a:rPr lang="en-US" sz="1600" dirty="0">
                <a:solidFill>
                  <a:schemeClr val="bg1">
                    <a:lumMod val="65000"/>
                  </a:schemeClr>
                </a:solidFill>
              </a:rPr>
              <a:t>Copy your links for pasting into your library’s website</a:t>
            </a:r>
          </a:p>
        </p:txBody>
      </p:sp>
    </p:spTree>
    <p:extLst>
      <p:ext uri="{BB962C8B-B14F-4D97-AF65-F5344CB8AC3E}">
        <p14:creationId xmlns:p14="http://schemas.microsoft.com/office/powerpoint/2010/main" val="37751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1C2AD-8CF5-ED4B-A21D-AFBF69FA3407}"/>
              </a:ext>
            </a:extLst>
          </p:cNvPr>
          <p:cNvSpPr>
            <a:spLocks noGrp="1"/>
          </p:cNvSpPr>
          <p:nvPr>
            <p:ph type="title"/>
          </p:nvPr>
        </p:nvSpPr>
        <p:spPr/>
        <p:txBody>
          <a:bodyPr/>
          <a:lstStyle/>
          <a:p>
            <a:r>
              <a:rPr lang="en-US" dirty="0">
                <a:effectLst/>
              </a:rPr>
              <a:t>ACCESSING VIDEOS</a:t>
            </a:r>
          </a:p>
        </p:txBody>
      </p:sp>
      <p:sp>
        <p:nvSpPr>
          <p:cNvPr id="6" name="TextBox 5">
            <a:extLst>
              <a:ext uri="{FF2B5EF4-FFF2-40B4-BE49-F238E27FC236}">
                <a16:creationId xmlns:a16="http://schemas.microsoft.com/office/drawing/2014/main" id="{65EA9E19-A79D-1541-8544-A713CE2FA107}"/>
              </a:ext>
            </a:extLst>
          </p:cNvPr>
          <p:cNvSpPr txBox="1"/>
          <p:nvPr/>
        </p:nvSpPr>
        <p:spPr>
          <a:xfrm>
            <a:off x="1499786" y="826953"/>
            <a:ext cx="6144427" cy="369332"/>
          </a:xfrm>
          <a:prstGeom prst="rect">
            <a:avLst/>
          </a:prstGeom>
          <a:noFill/>
        </p:spPr>
        <p:txBody>
          <a:bodyPr wrap="square" rtlCol="0">
            <a:spAutoFit/>
          </a:bodyPr>
          <a:lstStyle/>
          <a:p>
            <a:r>
              <a:rPr lang="en-US" dirty="0">
                <a:hlinkClick r:id="rId2"/>
              </a:rPr>
              <a:t>https://my.nicheacademy.com/valchoiceacademy</a:t>
            </a:r>
            <a:endParaRPr lang="en-US" dirty="0"/>
          </a:p>
        </p:txBody>
      </p:sp>
      <p:pic>
        <p:nvPicPr>
          <p:cNvPr id="8" name="Content Placeholder 7" descr="A screenshot of a cell phone&#10;&#10;Description automatically generated">
            <a:extLst>
              <a:ext uri="{FF2B5EF4-FFF2-40B4-BE49-F238E27FC236}">
                <a16:creationId xmlns:a16="http://schemas.microsoft.com/office/drawing/2014/main" id="{C3EC0AA5-689E-AC4E-9FB3-EEF6379F912A}"/>
              </a:ext>
            </a:extLst>
          </p:cNvPr>
          <p:cNvPicPr>
            <a:picLocks noGrp="1" noChangeAspect="1"/>
          </p:cNvPicPr>
          <p:nvPr>
            <p:ph idx="1"/>
          </p:nvPr>
        </p:nvPicPr>
        <p:blipFill>
          <a:blip r:embed="rId3"/>
          <a:stretch>
            <a:fillRect/>
          </a:stretch>
        </p:blipFill>
        <p:spPr>
          <a:xfrm>
            <a:off x="457200" y="1308672"/>
            <a:ext cx="8229600" cy="3177031"/>
          </a:xfrm>
        </p:spPr>
      </p:pic>
    </p:spTree>
    <p:extLst>
      <p:ext uri="{BB962C8B-B14F-4D97-AF65-F5344CB8AC3E}">
        <p14:creationId xmlns:p14="http://schemas.microsoft.com/office/powerpoint/2010/main" val="3878352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BBBB82-1201-4449-9E57-3B0B91D6CB72}"/>
              </a:ext>
            </a:extLst>
          </p:cNvPr>
          <p:cNvPicPr>
            <a:picLocks noChangeAspect="1"/>
          </p:cNvPicPr>
          <p:nvPr/>
        </p:nvPicPr>
        <p:blipFill>
          <a:blip r:embed="rId2"/>
          <a:stretch>
            <a:fillRect/>
          </a:stretch>
        </p:blipFill>
        <p:spPr>
          <a:xfrm>
            <a:off x="0" y="0"/>
            <a:ext cx="3911796" cy="5143500"/>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60C010ED-351C-4056-A89E-BB757816DA89}"/>
              </a:ext>
            </a:extLst>
          </p:cNvPr>
          <p:cNvSpPr txBox="1">
            <a:spLocks/>
          </p:cNvSpPr>
          <p:nvPr/>
        </p:nvSpPr>
        <p:spPr>
          <a:xfrm>
            <a:off x="4245429" y="-52723"/>
            <a:ext cx="4376058" cy="85725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2400" kern="1200">
                <a:solidFill>
                  <a:schemeClr val="tx2"/>
                </a:solidFill>
                <a:effectLst>
                  <a:outerShdw blurRad="63500" dist="38100" dir="5400000" algn="t" rotWithShape="0">
                    <a:prstClr val="black">
                      <a:alpha val="25000"/>
                    </a:prstClr>
                  </a:outerShdw>
                </a:effectLst>
                <a:latin typeface="Arial" panose="020B0604020202020204" pitchFamily="34" charset="0"/>
                <a:ea typeface="+mj-ea"/>
                <a:cs typeface="Arial" panose="020B0604020202020204" pitchFamily="34" charset="0"/>
              </a:defRPr>
            </a:lvl1pPr>
          </a:lstStyle>
          <a:p>
            <a:pPr algn="l">
              <a:lnSpc>
                <a:spcPct val="100000"/>
              </a:lnSpc>
            </a:pPr>
            <a:r>
              <a:rPr lang="en-JM" dirty="0">
                <a:effectLst>
                  <a:innerShdw blurRad="63500">
                    <a:prstClr val="black"/>
                  </a:innerShdw>
                </a:effectLst>
                <a:ea typeface="Open Sans Semibold" pitchFamily="34" charset="0"/>
              </a:rPr>
              <a:t>PREMIUM CONTENT</a:t>
            </a:r>
            <a:endParaRPr lang="en-JM" dirty="0"/>
          </a:p>
        </p:txBody>
      </p:sp>
      <p:sp>
        <p:nvSpPr>
          <p:cNvPr id="4" name="Content Placeholder 3">
            <a:extLst>
              <a:ext uri="{FF2B5EF4-FFF2-40B4-BE49-F238E27FC236}">
                <a16:creationId xmlns:a16="http://schemas.microsoft.com/office/drawing/2014/main" id="{7AC7FE89-47E3-3848-AC78-60F7A51079EF}"/>
              </a:ext>
            </a:extLst>
          </p:cNvPr>
          <p:cNvSpPr>
            <a:spLocks noGrp="1"/>
          </p:cNvSpPr>
          <p:nvPr>
            <p:ph sz="quarter" idx="13"/>
          </p:nvPr>
        </p:nvSpPr>
        <p:spPr>
          <a:xfrm>
            <a:off x="4245429" y="922005"/>
            <a:ext cx="4076306" cy="3394710"/>
          </a:xfrm>
        </p:spPr>
        <p:txBody>
          <a:bodyPr vert="horz" lIns="91440" tIns="45720" rIns="91440" bIns="45720" rtlCol="0">
            <a:noAutofit/>
          </a:bodyPr>
          <a:lstStyle/>
          <a:p>
            <a:pPr marL="171450" indent="-171450"/>
            <a:r>
              <a:rPr lang="en-US" sz="1600" dirty="0">
                <a:solidFill>
                  <a:schemeClr val="bg1">
                    <a:lumMod val="65000"/>
                  </a:schemeClr>
                </a:solidFill>
                <a:hlinkClick r:id="rId3"/>
              </a:rPr>
              <a:t>https://www.valchoice.com/product/money-smart-premium/</a:t>
            </a:r>
            <a:endParaRPr lang="en-US" sz="1600" dirty="0">
              <a:solidFill>
                <a:schemeClr val="bg1">
                  <a:lumMod val="65000"/>
                </a:schemeClr>
              </a:solidFill>
            </a:endParaRPr>
          </a:p>
          <a:p>
            <a:pPr marL="171450" indent="-171450"/>
            <a:r>
              <a:rPr lang="en-US" sz="1600" dirty="0">
                <a:solidFill>
                  <a:schemeClr val="bg1">
                    <a:lumMod val="65000"/>
                  </a:schemeClr>
                </a:solidFill>
              </a:rPr>
              <a:t>First year free with coupon MSW2020</a:t>
            </a:r>
          </a:p>
          <a:p>
            <a:pPr marL="171450" indent="-171450"/>
            <a:r>
              <a:rPr lang="en-US" sz="1600" dirty="0">
                <a:solidFill>
                  <a:schemeClr val="bg1">
                    <a:lumMod val="65000"/>
                  </a:schemeClr>
                </a:solidFill>
              </a:rPr>
              <a:t>Discount: three video series for the price of two</a:t>
            </a:r>
          </a:p>
        </p:txBody>
      </p:sp>
      <p:pic>
        <p:nvPicPr>
          <p:cNvPr id="15" name="Content Placeholder 14" descr="A screenshot of a cell phone&#10;&#10;Description automatically generated">
            <a:extLst>
              <a:ext uri="{FF2B5EF4-FFF2-40B4-BE49-F238E27FC236}">
                <a16:creationId xmlns:a16="http://schemas.microsoft.com/office/drawing/2014/main" id="{8C1D92E8-F2E5-3B44-9980-4D62649D6D0A}"/>
              </a:ext>
            </a:extLst>
          </p:cNvPr>
          <p:cNvPicPr>
            <a:picLocks noGrp="1" noChangeAspect="1"/>
          </p:cNvPicPr>
          <p:nvPr>
            <p:ph sz="half" idx="2"/>
          </p:nvPr>
        </p:nvPicPr>
        <p:blipFill>
          <a:blip r:embed="rId4"/>
          <a:stretch>
            <a:fillRect/>
          </a:stretch>
        </p:blipFill>
        <p:spPr>
          <a:xfrm>
            <a:off x="-63402" y="129014"/>
            <a:ext cx="4038600" cy="3166959"/>
          </a:xfrm>
        </p:spPr>
      </p:pic>
    </p:spTree>
    <p:extLst>
      <p:ext uri="{BB962C8B-B14F-4D97-AF65-F5344CB8AC3E}">
        <p14:creationId xmlns:p14="http://schemas.microsoft.com/office/powerpoint/2010/main" val="2731063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45429" y="861379"/>
            <a:ext cx="4376058" cy="857250"/>
          </a:xfrm>
        </p:spPr>
        <p:txBody>
          <a:bodyPr/>
          <a:lstStyle/>
          <a:p>
            <a:pPr>
              <a:lnSpc>
                <a:spcPct val="100000"/>
              </a:lnSpc>
            </a:pPr>
            <a:r>
              <a:rPr lang="en-JM" dirty="0">
                <a:effectLst>
                  <a:innerShdw blurRad="63500">
                    <a:prstClr val="black"/>
                  </a:innerShdw>
                </a:effectLst>
                <a:latin typeface="Arial" panose="020B0604020202020204" pitchFamily="34" charset="0"/>
                <a:ea typeface="Open Sans Semibold" pitchFamily="34" charset="0"/>
                <a:cs typeface="Arial" panose="020B0604020202020204" pitchFamily="34" charset="0"/>
              </a:rPr>
              <a:t>THE PROBLEM FACED BY CONSUMERS</a:t>
            </a:r>
            <a:endParaRPr lang="en-JM"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57B18ED-D931-45F4-8873-1BEDAB4DC03E}" type="slidenum">
              <a:rPr lang="en-JM" smtClean="0"/>
              <a:t>3</a:t>
            </a:fld>
            <a:endParaRPr lang="en-JM"/>
          </a:p>
        </p:txBody>
      </p:sp>
      <p:sp>
        <p:nvSpPr>
          <p:cNvPr id="6" name="Text Placeholder 5"/>
          <p:cNvSpPr>
            <a:spLocks noGrp="1"/>
          </p:cNvSpPr>
          <p:nvPr>
            <p:ph type="body" sz="quarter" idx="15"/>
          </p:nvPr>
        </p:nvSpPr>
        <p:spPr>
          <a:xfrm>
            <a:off x="4245429" y="1926000"/>
            <a:ext cx="3505200" cy="990600"/>
          </a:xfrm>
        </p:spPr>
        <p:txBody>
          <a:bodyPr/>
          <a:lstStyle/>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Must buy but don’t understand</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10x price range</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Large claims often not paid</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No transparency</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Online purchases result poorly insured shoppers</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Choosing the wrong insurance is financially</a:t>
            </a:r>
            <a:r>
              <a:rPr lang="en-US" sz="1600" dirty="0"/>
              <a:t> </a:t>
            </a:r>
            <a:r>
              <a:rPr lang="en-US" sz="1600" dirty="0">
                <a:latin typeface="Arial" panose="020B0604020202020204" pitchFamily="34" charset="0"/>
                <a:cs typeface="Arial" panose="020B0604020202020204" pitchFamily="34" charset="0"/>
              </a:rPr>
              <a:t>catastrophic</a:t>
            </a:r>
          </a:p>
          <a:p>
            <a:endParaRPr lang="en-JM" dirty="0"/>
          </a:p>
        </p:txBody>
      </p:sp>
      <p:sp>
        <p:nvSpPr>
          <p:cNvPr id="10" name="Text Placeholder 9"/>
          <p:cNvSpPr>
            <a:spLocks noGrp="1"/>
          </p:cNvSpPr>
          <p:nvPr>
            <p:ph type="body" sz="quarter" idx="23"/>
          </p:nvPr>
        </p:nvSpPr>
        <p:spPr>
          <a:xfrm>
            <a:off x="4245429" y="385950"/>
            <a:ext cx="3810000" cy="323850"/>
          </a:xfrm>
        </p:spPr>
        <p:txBody>
          <a:bodyPr/>
          <a:lstStyle/>
          <a:p>
            <a:r>
              <a:rPr lang="en-US" sz="1200" b="1" dirty="0">
                <a:latin typeface="Arial" panose="020B0604020202020204" pitchFamily="34" charset="0"/>
                <a:ea typeface="Open Sans Semibold" pitchFamily="34" charset="0"/>
                <a:cs typeface="Arial" panose="020B0604020202020204" pitchFamily="34" charset="0"/>
              </a:rPr>
              <a:t>Why is buying insurance so difficult and confusing?</a:t>
            </a:r>
            <a:endParaRPr lang="en-US" sz="1200" dirty="0">
              <a:solidFill>
                <a:srgbClr val="0070C0"/>
              </a:solidFill>
              <a:latin typeface="Arial" panose="020B0604020202020204" pitchFamily="34" charset="0"/>
              <a:cs typeface="Arial" panose="020B0604020202020204" pitchFamily="34" charset="0"/>
            </a:endParaRPr>
          </a:p>
          <a:p>
            <a:endParaRPr lang="en-JM" sz="1200" dirty="0">
              <a:solidFill>
                <a:srgbClr val="0070C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JM"/>
              <a:t>UNDER EMBARGO UNTIL JAN. 26, 2016</a:t>
            </a:r>
            <a:endParaRPr lang="en-JM" dirty="0"/>
          </a:p>
        </p:txBody>
      </p:sp>
      <p:pic>
        <p:nvPicPr>
          <p:cNvPr id="8" name="Picture 7">
            <a:extLst>
              <a:ext uri="{FF2B5EF4-FFF2-40B4-BE49-F238E27FC236}">
                <a16:creationId xmlns:a16="http://schemas.microsoft.com/office/drawing/2014/main" id="{A7AB896C-52E1-481B-BE7C-DC90C5160CA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r="1447"/>
          <a:stretch/>
        </p:blipFill>
        <p:spPr>
          <a:xfrm>
            <a:off x="-1" y="-25874"/>
            <a:ext cx="3913634" cy="5459582"/>
          </a:xfrm>
          <a:prstGeom prst="rect">
            <a:avLst/>
          </a:prstGeom>
        </p:spPr>
      </p:pic>
    </p:spTree>
    <p:extLst>
      <p:ext uri="{BB962C8B-B14F-4D97-AF65-F5344CB8AC3E}">
        <p14:creationId xmlns:p14="http://schemas.microsoft.com/office/powerpoint/2010/main" val="404268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54482-ABE3-4033-A271-C0C228B5B8B6}"/>
              </a:ext>
            </a:extLst>
          </p:cNvPr>
          <p:cNvPicPr>
            <a:picLocks noChangeAspect="1"/>
          </p:cNvPicPr>
          <p:nvPr/>
        </p:nvPicPr>
        <p:blipFill>
          <a:blip r:embed="rId2"/>
          <a:stretch>
            <a:fillRect/>
          </a:stretch>
        </p:blipFill>
        <p:spPr>
          <a:xfrm>
            <a:off x="0" y="0"/>
            <a:ext cx="3911796" cy="5143500"/>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8D4DAC9B-E02B-4D43-8AA2-441FE2D7078C}"/>
              </a:ext>
            </a:extLst>
          </p:cNvPr>
          <p:cNvSpPr>
            <a:spLocks noGrp="1"/>
          </p:cNvSpPr>
          <p:nvPr>
            <p:ph sz="half" idx="2"/>
          </p:nvPr>
        </p:nvSpPr>
        <p:spPr>
          <a:xfrm>
            <a:off x="4245429" y="825308"/>
            <a:ext cx="4038600" cy="3394472"/>
          </a:xfrm>
        </p:spPr>
        <p:txBody>
          <a:bodyPr vert="horz" lIns="91440" tIns="45720" rIns="91440" bIns="45720" rtlCol="0">
            <a:noAutofit/>
          </a:bodyPr>
          <a:lstStyle/>
          <a:p>
            <a:pPr marL="171450" indent="-171450"/>
            <a:r>
              <a:rPr lang="en-US" sz="1600" dirty="0">
                <a:solidFill>
                  <a:schemeClr val="bg1">
                    <a:lumMod val="65000"/>
                  </a:schemeClr>
                </a:solidFill>
              </a:rPr>
              <a:t>Enter CC# </a:t>
            </a:r>
          </a:p>
          <a:p>
            <a:pPr marL="171450" indent="-171450"/>
            <a:r>
              <a:rPr lang="en-US" sz="1600" dirty="0">
                <a:solidFill>
                  <a:schemeClr val="bg1">
                    <a:lumMod val="65000"/>
                  </a:schemeClr>
                </a:solidFill>
              </a:rPr>
              <a:t>No charge this year</a:t>
            </a:r>
          </a:p>
          <a:p>
            <a:pPr marL="171450" indent="-171450"/>
            <a:r>
              <a:rPr lang="en-US" sz="1600" dirty="0">
                <a:solidFill>
                  <a:schemeClr val="bg1">
                    <a:lumMod val="65000"/>
                  </a:schemeClr>
                </a:solidFill>
              </a:rPr>
              <a:t>Click “ORDER NOW”</a:t>
            </a:r>
          </a:p>
          <a:p>
            <a:pPr marL="171450" indent="-171450"/>
            <a:r>
              <a:rPr lang="en-US" sz="1600" dirty="0">
                <a:solidFill>
                  <a:schemeClr val="bg1">
                    <a:lumMod val="65000"/>
                  </a:schemeClr>
                </a:solidFill>
              </a:rPr>
              <a:t>Can cancel before one-year is up</a:t>
            </a:r>
          </a:p>
          <a:p>
            <a:pPr marL="171450" indent="-171450"/>
            <a:endParaRPr lang="en-US" sz="1600" dirty="0">
              <a:solidFill>
                <a:schemeClr val="bg1">
                  <a:lumMod val="65000"/>
                </a:schemeClr>
              </a:solidFill>
            </a:endParaRPr>
          </a:p>
        </p:txBody>
      </p:sp>
      <p:pic>
        <p:nvPicPr>
          <p:cNvPr id="6" name="Content Placeholder 5" descr="A screenshot of a cell phone&#10;&#10;Description automatically generated">
            <a:extLst>
              <a:ext uri="{FF2B5EF4-FFF2-40B4-BE49-F238E27FC236}">
                <a16:creationId xmlns:a16="http://schemas.microsoft.com/office/drawing/2014/main" id="{BAD05202-7F3B-5C49-A820-C33A21568345}"/>
              </a:ext>
            </a:extLst>
          </p:cNvPr>
          <p:cNvPicPr>
            <a:picLocks noGrp="1" noChangeAspect="1"/>
          </p:cNvPicPr>
          <p:nvPr>
            <p:ph sz="quarter" idx="13"/>
          </p:nvPr>
        </p:nvPicPr>
        <p:blipFill>
          <a:blip r:embed="rId3"/>
          <a:stretch>
            <a:fillRect/>
          </a:stretch>
        </p:blipFill>
        <p:spPr>
          <a:xfrm>
            <a:off x="241732" y="399833"/>
            <a:ext cx="3530604" cy="1458544"/>
          </a:xfrm>
        </p:spPr>
      </p:pic>
      <p:sp>
        <p:nvSpPr>
          <p:cNvPr id="7" name="Title 1">
            <a:extLst>
              <a:ext uri="{FF2B5EF4-FFF2-40B4-BE49-F238E27FC236}">
                <a16:creationId xmlns:a16="http://schemas.microsoft.com/office/drawing/2014/main" id="{2C29BBB5-8F50-483D-B4FE-742F4B34B6F4}"/>
              </a:ext>
            </a:extLst>
          </p:cNvPr>
          <p:cNvSpPr txBox="1">
            <a:spLocks/>
          </p:cNvSpPr>
          <p:nvPr/>
        </p:nvSpPr>
        <p:spPr>
          <a:xfrm>
            <a:off x="4245429" y="-52723"/>
            <a:ext cx="4376058" cy="85725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2400" kern="1200">
                <a:solidFill>
                  <a:schemeClr val="tx2"/>
                </a:solidFill>
                <a:effectLst>
                  <a:outerShdw blurRad="63500" dist="38100" dir="5400000" algn="t" rotWithShape="0">
                    <a:prstClr val="black">
                      <a:alpha val="25000"/>
                    </a:prstClr>
                  </a:outerShdw>
                </a:effectLst>
                <a:latin typeface="Arial" panose="020B0604020202020204" pitchFamily="34" charset="0"/>
                <a:ea typeface="+mj-ea"/>
                <a:cs typeface="Arial" panose="020B0604020202020204" pitchFamily="34" charset="0"/>
              </a:defRPr>
            </a:lvl1pPr>
          </a:lstStyle>
          <a:p>
            <a:pPr algn="l">
              <a:lnSpc>
                <a:spcPct val="100000"/>
              </a:lnSpc>
            </a:pPr>
            <a:r>
              <a:rPr lang="en-JM" dirty="0">
                <a:effectLst>
                  <a:innerShdw blurRad="63500">
                    <a:prstClr val="black"/>
                  </a:innerShdw>
                </a:effectLst>
                <a:ea typeface="Open Sans Semibold" pitchFamily="34" charset="0"/>
              </a:rPr>
              <a:t>PREMIUM CONTENT</a:t>
            </a:r>
            <a:endParaRPr lang="en-JM" dirty="0"/>
          </a:p>
        </p:txBody>
      </p:sp>
    </p:spTree>
    <p:extLst>
      <p:ext uri="{BB962C8B-B14F-4D97-AF65-F5344CB8AC3E}">
        <p14:creationId xmlns:p14="http://schemas.microsoft.com/office/powerpoint/2010/main" val="2096747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social media post&#10;&#10;Description automatically generated">
            <a:extLst>
              <a:ext uri="{FF2B5EF4-FFF2-40B4-BE49-F238E27FC236}">
                <a16:creationId xmlns:a16="http://schemas.microsoft.com/office/drawing/2014/main" id="{8B2C44AB-2D78-E141-86BA-FF84F1183F5E}"/>
              </a:ext>
            </a:extLst>
          </p:cNvPr>
          <p:cNvPicPr>
            <a:picLocks noGrp="1" noChangeAspect="1"/>
          </p:cNvPicPr>
          <p:nvPr>
            <p:ph idx="1"/>
          </p:nvPr>
        </p:nvPicPr>
        <p:blipFill>
          <a:blip r:embed="rId2"/>
          <a:stretch>
            <a:fillRect/>
          </a:stretch>
        </p:blipFill>
        <p:spPr>
          <a:xfrm>
            <a:off x="457200" y="807295"/>
            <a:ext cx="8229600" cy="3060253"/>
          </a:xfrm>
        </p:spPr>
      </p:pic>
      <p:sp>
        <p:nvSpPr>
          <p:cNvPr id="5" name="Title 1">
            <a:extLst>
              <a:ext uri="{FF2B5EF4-FFF2-40B4-BE49-F238E27FC236}">
                <a16:creationId xmlns:a16="http://schemas.microsoft.com/office/drawing/2014/main" id="{BE29DCA9-AB7F-A542-BC6B-FA01F420E820}"/>
              </a:ext>
            </a:extLst>
          </p:cNvPr>
          <p:cNvSpPr>
            <a:spLocks noGrp="1"/>
          </p:cNvSpPr>
          <p:nvPr>
            <p:ph type="title"/>
          </p:nvPr>
        </p:nvSpPr>
        <p:spPr>
          <a:xfrm>
            <a:off x="0" y="-431124"/>
            <a:ext cx="9144000" cy="1200150"/>
          </a:xfrm>
        </p:spPr>
        <p:txBody>
          <a:bodyPr/>
          <a:lstStyle/>
          <a:p>
            <a:r>
              <a:rPr lang="en-US" dirty="0"/>
              <a:t>ACCESSING PREMIUM CONTENT</a:t>
            </a:r>
          </a:p>
        </p:txBody>
      </p:sp>
    </p:spTree>
    <p:extLst>
      <p:ext uri="{BB962C8B-B14F-4D97-AF65-F5344CB8AC3E}">
        <p14:creationId xmlns:p14="http://schemas.microsoft.com/office/powerpoint/2010/main" val="954930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B199-CB49-9E45-9A31-B7B9F5BB3098}"/>
              </a:ext>
            </a:extLst>
          </p:cNvPr>
          <p:cNvSpPr>
            <a:spLocks noGrp="1"/>
          </p:cNvSpPr>
          <p:nvPr>
            <p:ph type="title"/>
          </p:nvPr>
        </p:nvSpPr>
        <p:spPr>
          <a:xfrm>
            <a:off x="457200" y="-481883"/>
            <a:ext cx="8229600" cy="1200150"/>
          </a:xfrm>
        </p:spPr>
        <p:txBody>
          <a:bodyPr/>
          <a:lstStyle/>
          <a:p>
            <a:r>
              <a:rPr lang="en-US" dirty="0">
                <a:effectLst/>
              </a:rPr>
              <a:t>PLACING THE CONTENT</a:t>
            </a:r>
          </a:p>
        </p:txBody>
      </p:sp>
      <p:pic>
        <p:nvPicPr>
          <p:cNvPr id="4" name="Picture 3" descr="A screenshot of a social media post&#10;&#10;Description automatically generated">
            <a:extLst>
              <a:ext uri="{FF2B5EF4-FFF2-40B4-BE49-F238E27FC236}">
                <a16:creationId xmlns:a16="http://schemas.microsoft.com/office/drawing/2014/main" id="{9BEEE9BD-DA1A-0840-851A-37F963912187}"/>
              </a:ext>
            </a:extLst>
          </p:cNvPr>
          <p:cNvPicPr>
            <a:picLocks noChangeAspect="1"/>
          </p:cNvPicPr>
          <p:nvPr/>
        </p:nvPicPr>
        <p:blipFill>
          <a:blip r:embed="rId2"/>
          <a:stretch>
            <a:fillRect/>
          </a:stretch>
        </p:blipFill>
        <p:spPr>
          <a:xfrm>
            <a:off x="0" y="944259"/>
            <a:ext cx="9144000" cy="4199241"/>
          </a:xfrm>
          <a:prstGeom prst="rect">
            <a:avLst/>
          </a:prstGeom>
        </p:spPr>
      </p:pic>
    </p:spTree>
    <p:extLst>
      <p:ext uri="{BB962C8B-B14F-4D97-AF65-F5344CB8AC3E}">
        <p14:creationId xmlns:p14="http://schemas.microsoft.com/office/powerpoint/2010/main" val="232999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33400" y="800100"/>
            <a:ext cx="3200400" cy="857250"/>
          </a:xfrm>
        </p:spPr>
        <p:txBody>
          <a:bodyPr>
            <a:normAutofit/>
          </a:bodyPr>
          <a:lstStyle/>
          <a:p>
            <a:r>
              <a:rPr lang="en-JM" sz="2600" dirty="0">
                <a:solidFill>
                  <a:schemeClr val="bg1"/>
                </a:solidFill>
                <a:latin typeface="Arial" panose="020B0604020202020204" pitchFamily="34" charset="0"/>
                <a:ea typeface="Open Sans Semibold" pitchFamily="34" charset="0"/>
                <a:cs typeface="Arial" panose="020B0604020202020204" pitchFamily="34" charset="0"/>
              </a:rPr>
              <a:t>How To </a:t>
            </a:r>
            <a:r>
              <a:rPr lang="en-JM" sz="2600" dirty="0">
                <a:solidFill>
                  <a:srgbClr val="0070C0"/>
                </a:solidFill>
                <a:latin typeface="Arial" panose="020B0604020202020204" pitchFamily="34" charset="0"/>
                <a:ea typeface="Open Sans Semibold" pitchFamily="34" charset="0"/>
                <a:cs typeface="Arial" panose="020B0604020202020204" pitchFamily="34" charset="0"/>
              </a:rPr>
              <a:t>Contact </a:t>
            </a:r>
            <a:r>
              <a:rPr lang="en-JM" sz="2600" dirty="0">
                <a:solidFill>
                  <a:schemeClr val="bg1"/>
                </a:solidFill>
                <a:latin typeface="Arial" panose="020B0604020202020204" pitchFamily="34" charset="0"/>
                <a:ea typeface="Open Sans Semibold" pitchFamily="34" charset="0"/>
                <a:cs typeface="Arial" panose="020B0604020202020204" pitchFamily="34" charset="0"/>
              </a:rPr>
              <a:t>Us</a:t>
            </a:r>
          </a:p>
        </p:txBody>
      </p:sp>
      <p:sp>
        <p:nvSpPr>
          <p:cNvPr id="14" name="Text Placeholder 6"/>
          <p:cNvSpPr>
            <a:spLocks noGrp="1"/>
          </p:cNvSpPr>
          <p:nvPr>
            <p:ph type="body" sz="quarter" idx="4294967295"/>
          </p:nvPr>
        </p:nvSpPr>
        <p:spPr>
          <a:xfrm>
            <a:off x="4002520" y="971550"/>
            <a:ext cx="2093480" cy="899160"/>
          </a:xfrm>
        </p:spPr>
        <p:txBody>
          <a:bodyPr>
            <a:normAutofit/>
          </a:bodyPr>
          <a:lstStyle/>
          <a:p>
            <a:pPr marL="0" indent="0">
              <a:buNone/>
              <a:defRPr/>
            </a:pPr>
            <a:r>
              <a:rPr lang="en-JM" sz="1000" dirty="0" err="1">
                <a:solidFill>
                  <a:schemeClr val="bg1"/>
                </a:solidFill>
              </a:rPr>
              <a:t>ValChoice</a:t>
            </a:r>
            <a:endParaRPr lang="en-JM" sz="1000" dirty="0">
              <a:solidFill>
                <a:schemeClr val="bg1"/>
              </a:solidFill>
              <a:ea typeface="Tahoma" pitchFamily="34" charset="0"/>
            </a:endParaRPr>
          </a:p>
          <a:p>
            <a:pPr marL="0" indent="0">
              <a:buNone/>
              <a:defRPr/>
            </a:pPr>
            <a:r>
              <a:rPr lang="en-JM" sz="1000" dirty="0">
                <a:solidFill>
                  <a:schemeClr val="bg1"/>
                </a:solidFill>
                <a:ea typeface="Tahoma" pitchFamily="34" charset="0"/>
              </a:rPr>
              <a:t>Bedford, NH</a:t>
            </a:r>
          </a:p>
          <a:p>
            <a:pPr marL="0" indent="0">
              <a:buNone/>
              <a:defRPr/>
            </a:pPr>
            <a:r>
              <a:rPr lang="en-JM" sz="1000" dirty="0">
                <a:solidFill>
                  <a:schemeClr val="bg1"/>
                </a:solidFill>
                <a:ea typeface="Tahoma" pitchFamily="34" charset="0"/>
              </a:rPr>
              <a:t>03110</a:t>
            </a:r>
          </a:p>
          <a:p>
            <a:pPr marL="0" indent="0">
              <a:buNone/>
            </a:pPr>
            <a:endParaRPr lang="en-JM" sz="1000" dirty="0">
              <a:solidFill>
                <a:schemeClr val="bg1"/>
              </a:solidFill>
            </a:endParaRPr>
          </a:p>
        </p:txBody>
      </p:sp>
      <p:sp>
        <p:nvSpPr>
          <p:cNvPr id="17" name="Text Placeholder 7"/>
          <p:cNvSpPr>
            <a:spLocks noGrp="1"/>
          </p:cNvSpPr>
          <p:nvPr>
            <p:ph type="body" sz="quarter" idx="4294967295"/>
          </p:nvPr>
        </p:nvSpPr>
        <p:spPr>
          <a:xfrm>
            <a:off x="6248400" y="971550"/>
            <a:ext cx="2093480" cy="750888"/>
          </a:xfrm>
        </p:spPr>
        <p:txBody>
          <a:bodyPr>
            <a:normAutofit/>
          </a:bodyPr>
          <a:lstStyle/>
          <a:p>
            <a:pPr marL="0" indent="0">
              <a:buNone/>
              <a:defRPr/>
            </a:pPr>
            <a:r>
              <a:rPr lang="en-JM" sz="1000" dirty="0">
                <a:solidFill>
                  <a:schemeClr val="bg1"/>
                </a:solidFill>
              </a:rPr>
              <a:t>info@valchoice.com</a:t>
            </a:r>
          </a:p>
          <a:p>
            <a:pPr marL="0" indent="0">
              <a:buNone/>
            </a:pPr>
            <a:endParaRPr lang="en-JM" sz="1000" dirty="0">
              <a:solidFill>
                <a:schemeClr val="bg1"/>
              </a:solidFill>
            </a:endParaRPr>
          </a:p>
        </p:txBody>
      </p:sp>
      <p:sp>
        <p:nvSpPr>
          <p:cNvPr id="21" name="Text Placeholder 8"/>
          <p:cNvSpPr txBox="1">
            <a:spLocks/>
          </p:cNvSpPr>
          <p:nvPr/>
        </p:nvSpPr>
        <p:spPr>
          <a:xfrm>
            <a:off x="6248400" y="1200150"/>
            <a:ext cx="1668030" cy="285432"/>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100" kern="1200">
                <a:solidFill>
                  <a:schemeClr val="tx1">
                    <a:lumMod val="85000"/>
                    <a:lumOff val="15000"/>
                  </a:schemeClr>
                </a:solidFill>
                <a:latin typeface="+mn-lt"/>
                <a:ea typeface="+mn-ea"/>
                <a:cs typeface="+mn-cs"/>
              </a:defRPr>
            </a:lvl1pPr>
            <a:lvl2pPr marL="457200" indent="0" algn="l" defTabSz="914400" rtl="0" eaLnBrk="1" latinLnBrk="0" hangingPunct="1">
              <a:spcBef>
                <a:spcPct val="20000"/>
              </a:spcBef>
              <a:buFontTx/>
              <a:buNone/>
              <a:defRPr sz="1100"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Tx/>
              <a:buNone/>
              <a:defRPr sz="1100"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Tx/>
              <a:buNone/>
              <a:defRPr sz="1100"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Tx/>
              <a:buNone/>
              <a:defRPr sz="11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JM" b="1" dirty="0">
                <a:solidFill>
                  <a:schemeClr val="bg1"/>
                </a:solidFill>
                <a:latin typeface="Arial" panose="020B0604020202020204" pitchFamily="34" charset="0"/>
                <a:cs typeface="Arial" panose="020B0604020202020204" pitchFamily="34" charset="0"/>
              </a:rPr>
              <a:t>www.valchoice.com</a:t>
            </a:r>
          </a:p>
        </p:txBody>
      </p:sp>
      <p:cxnSp>
        <p:nvCxnSpPr>
          <p:cNvPr id="25" name="Straight Connector 24"/>
          <p:cNvCxnSpPr/>
          <p:nvPr/>
        </p:nvCxnSpPr>
        <p:spPr>
          <a:xfrm>
            <a:off x="5867400" y="954152"/>
            <a:ext cx="0" cy="1007998"/>
          </a:xfrm>
          <a:prstGeom prst="line">
            <a:avLst/>
          </a:prstGeom>
          <a:ln>
            <a:solidFill>
              <a:srgbClr val="7B8F9D"/>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09600" y="2924711"/>
            <a:ext cx="3962400" cy="1323439"/>
          </a:xfrm>
          <a:prstGeom prst="rect">
            <a:avLst/>
          </a:prstGeom>
        </p:spPr>
        <p:txBody>
          <a:bodyPr vert="horz" lIns="91440" tIns="45720" rIns="91440" bIns="45720" rtlCol="0">
            <a:noAutofit/>
          </a:bodyPr>
          <a:lstStyle/>
          <a:p>
            <a:pPr>
              <a:spcBef>
                <a:spcPct val="20000"/>
              </a:spcBef>
              <a:buFont typeface="Arial" pitchFamily="34" charset="0"/>
              <a:buNone/>
            </a:pPr>
            <a:r>
              <a:rPr lang="en-US" sz="1000" dirty="0" err="1">
                <a:solidFill>
                  <a:schemeClr val="bg1">
                    <a:lumMod val="65000"/>
                  </a:schemeClr>
                </a:solidFill>
                <a:latin typeface="Arial" panose="020B0604020202020204" pitchFamily="34" charset="0"/>
                <a:cs typeface="Arial" panose="020B0604020202020204" pitchFamily="34" charset="0"/>
              </a:rPr>
              <a:t>ValChoice</a:t>
            </a:r>
            <a:r>
              <a:rPr lang="en-US" sz="1000" dirty="0">
                <a:solidFill>
                  <a:schemeClr val="bg1">
                    <a:lumMod val="65000"/>
                  </a:schemeClr>
                </a:solidFill>
                <a:latin typeface="Arial" panose="020B0604020202020204" pitchFamily="34" charset="0"/>
                <a:cs typeface="Arial" panose="020B0604020202020204" pitchFamily="34" charset="0"/>
              </a:rPr>
              <a:t>® is the only company to provide consumers, agents and advisors with information on which home and auto insurance companies offer the best price, protection and service.  The company’s advanced analytics platform collects and analyzes over 1.5 million financial and complaint data points and delivers the results in an easy-to-use service that Forbes Magazine describe as "Carfax for insurance."  Using </a:t>
            </a:r>
            <a:r>
              <a:rPr lang="en-US" sz="1000" dirty="0" err="1">
                <a:solidFill>
                  <a:schemeClr val="bg1">
                    <a:lumMod val="65000"/>
                  </a:schemeClr>
                </a:solidFill>
                <a:latin typeface="Arial" panose="020B0604020202020204" pitchFamily="34" charset="0"/>
                <a:cs typeface="Arial" panose="020B0604020202020204" pitchFamily="34" charset="0"/>
              </a:rPr>
              <a:t>ValChoice</a:t>
            </a:r>
            <a:r>
              <a:rPr lang="en-US" sz="1000" dirty="0">
                <a:solidFill>
                  <a:schemeClr val="bg1">
                    <a:lumMod val="65000"/>
                  </a:schemeClr>
                </a:solidFill>
                <a:latin typeface="Arial" panose="020B0604020202020204" pitchFamily="34" charset="0"/>
                <a:cs typeface="Arial" panose="020B0604020202020204" pitchFamily="34" charset="0"/>
              </a:rPr>
              <a:t>, consumers are finally able to shop for insurance based on value rather than making decisions blindly based on price or advertising campaigns.</a:t>
            </a:r>
          </a:p>
        </p:txBody>
      </p:sp>
      <p:sp>
        <p:nvSpPr>
          <p:cNvPr id="12" name="Content Placeholder 5"/>
          <p:cNvSpPr txBox="1">
            <a:spLocks/>
          </p:cNvSpPr>
          <p:nvPr/>
        </p:nvSpPr>
        <p:spPr>
          <a:xfrm>
            <a:off x="609600" y="2529078"/>
            <a:ext cx="2438400" cy="347472"/>
          </a:xfrm>
          <a:prstGeom prst="rect">
            <a:avLst/>
          </a:prstGeom>
          <a:noFill/>
          <a:ln>
            <a:noFill/>
          </a:ln>
        </p:spPr>
        <p:txBody>
          <a:bodyPr vert="horz" lIns="91440" tIns="45720" rIns="91440" bIns="45720" rtlCol="0" anchor="ctr">
            <a:noAutofit/>
          </a:bodyPr>
          <a:lstStyle>
            <a:lvl1pPr marL="342900" indent="-342900">
              <a:spcBef>
                <a:spcPct val="20000"/>
              </a:spcBef>
              <a:buFont typeface="Arial" pitchFamily="34" charset="0"/>
              <a:buNone/>
              <a:defRPr sz="1100" b="0">
                <a:solidFill>
                  <a:srgbClr val="0070C0"/>
                </a:solidFill>
                <a:latin typeface="+mj-lt"/>
                <a:ea typeface="Open Sans Extrabold" pitchFamily="34" charset="0"/>
                <a:cs typeface="Calibri"/>
              </a:defRPr>
            </a:lvl1pPr>
            <a:lvl2pPr marL="742950" indent="-285750">
              <a:spcBef>
                <a:spcPct val="20000"/>
              </a:spcBef>
              <a:buFont typeface="Arial" pitchFamily="34" charset="0"/>
              <a:buChar char="–"/>
              <a:defRPr sz="1600">
                <a:solidFill>
                  <a:schemeClr val="tx1">
                    <a:lumMod val="85000"/>
                    <a:lumOff val="15000"/>
                  </a:schemeClr>
                </a:solidFill>
              </a:defRPr>
            </a:lvl2pPr>
            <a:lvl3pPr marL="1143000" indent="-228600">
              <a:spcBef>
                <a:spcPct val="20000"/>
              </a:spcBef>
              <a:buFont typeface="Arial" pitchFamily="34" charset="0"/>
              <a:buChar char="•"/>
              <a:defRPr sz="1400">
                <a:solidFill>
                  <a:schemeClr val="tx1">
                    <a:lumMod val="85000"/>
                    <a:lumOff val="15000"/>
                  </a:schemeClr>
                </a:solidFill>
              </a:defRPr>
            </a:lvl3pPr>
            <a:lvl4pPr marL="1600200" indent="-228600">
              <a:spcBef>
                <a:spcPct val="20000"/>
              </a:spcBef>
              <a:buFont typeface="Arial" pitchFamily="34" charset="0"/>
              <a:buChar char="–"/>
              <a:defRPr sz="1200">
                <a:solidFill>
                  <a:schemeClr val="tx1">
                    <a:lumMod val="85000"/>
                    <a:lumOff val="15000"/>
                  </a:schemeClr>
                </a:solidFill>
              </a:defRPr>
            </a:lvl4pPr>
            <a:lvl5pPr marL="2057400" indent="-228600">
              <a:spcBef>
                <a:spcPct val="20000"/>
              </a:spcBef>
              <a:buFont typeface="Arial" pitchFamily="34" charset="0"/>
              <a:buChar char="»"/>
              <a:defRPr sz="1200">
                <a:solidFill>
                  <a:schemeClr val="tx1">
                    <a:lumMod val="85000"/>
                    <a:lumOff val="15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JM" dirty="0">
                <a:latin typeface="Arial" panose="020B0604020202020204" pitchFamily="34" charset="0"/>
                <a:cs typeface="Arial" panose="020B0604020202020204" pitchFamily="34" charset="0"/>
              </a:rPr>
              <a:t>About </a:t>
            </a:r>
            <a:r>
              <a:rPr lang="en-JM" dirty="0" err="1">
                <a:latin typeface="Arial" panose="020B0604020202020204" pitchFamily="34" charset="0"/>
                <a:cs typeface="Arial" panose="020B0604020202020204" pitchFamily="34" charset="0"/>
              </a:rPr>
              <a:t>ValChoice</a:t>
            </a:r>
            <a:endParaRPr lang="en-JM" dirty="0">
              <a:latin typeface="Arial" panose="020B0604020202020204" pitchFamily="34" charset="0"/>
              <a:cs typeface="Arial" panose="020B0604020202020204" pitchFamily="34" charset="0"/>
            </a:endParaRPr>
          </a:p>
        </p:txBody>
      </p:sp>
      <p:sp>
        <p:nvSpPr>
          <p:cNvPr id="10" name="Text Placeholder 8">
            <a:extLst>
              <a:ext uri="{FF2B5EF4-FFF2-40B4-BE49-F238E27FC236}">
                <a16:creationId xmlns:a16="http://schemas.microsoft.com/office/drawing/2014/main" id="{59D0D5EB-72ED-B84F-A77B-9FAB2D3E531B}"/>
              </a:ext>
            </a:extLst>
          </p:cNvPr>
          <p:cNvSpPr txBox="1">
            <a:spLocks/>
          </p:cNvSpPr>
          <p:nvPr/>
        </p:nvSpPr>
        <p:spPr>
          <a:xfrm>
            <a:off x="1371601" y="2063896"/>
            <a:ext cx="3200399" cy="285432"/>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100" kern="1200">
                <a:solidFill>
                  <a:schemeClr val="tx1">
                    <a:lumMod val="85000"/>
                    <a:lumOff val="15000"/>
                  </a:schemeClr>
                </a:solidFill>
                <a:latin typeface="+mn-lt"/>
                <a:ea typeface="+mn-ea"/>
                <a:cs typeface="+mn-cs"/>
              </a:defRPr>
            </a:lvl1pPr>
            <a:lvl2pPr marL="457200" indent="0" algn="l" defTabSz="914400" rtl="0" eaLnBrk="1" latinLnBrk="0" hangingPunct="1">
              <a:spcBef>
                <a:spcPct val="20000"/>
              </a:spcBef>
              <a:buFontTx/>
              <a:buNone/>
              <a:defRPr sz="1100"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Tx/>
              <a:buNone/>
              <a:defRPr sz="1100"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Tx/>
              <a:buNone/>
              <a:defRPr sz="1100"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Tx/>
              <a:buNone/>
              <a:defRPr sz="11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JM" b="1" dirty="0">
                <a:solidFill>
                  <a:schemeClr val="bg1"/>
                </a:solidFill>
                <a:latin typeface="Arial" panose="020B0604020202020204" pitchFamily="34" charset="0"/>
                <a:cs typeface="Arial" panose="020B0604020202020204" pitchFamily="34" charset="0"/>
              </a:rPr>
              <a:t>Come see us at PLA, Nashville. Booth 550</a:t>
            </a:r>
          </a:p>
        </p:txBody>
      </p:sp>
    </p:spTree>
    <p:extLst>
      <p:ext uri="{BB962C8B-B14F-4D97-AF65-F5344CB8AC3E}">
        <p14:creationId xmlns:p14="http://schemas.microsoft.com/office/powerpoint/2010/main" val="323840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618653"/>
            <a:ext cx="9144000" cy="52484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506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JM" cap="all" dirty="0">
                <a:effectLst>
                  <a:innerShdw blurRad="63500">
                    <a:prstClr val="black"/>
                  </a:innerShdw>
                </a:effectLst>
                <a:ea typeface="Open Sans Semibold" pitchFamily="34" charset="0"/>
              </a:rPr>
              <a:t>THE SOLUTION IS FINANCIAL LITERACY</a:t>
            </a:r>
            <a:endParaRPr lang="en-US" cap="all" dirty="0"/>
          </a:p>
        </p:txBody>
      </p:sp>
      <p:sp>
        <p:nvSpPr>
          <p:cNvPr id="4" name="Slide Number Placeholder 3"/>
          <p:cNvSpPr>
            <a:spLocks noGrp="1"/>
          </p:cNvSpPr>
          <p:nvPr>
            <p:ph type="sldNum" sz="quarter" idx="12"/>
          </p:nvPr>
        </p:nvSpPr>
        <p:spPr/>
        <p:txBody>
          <a:bodyPr/>
          <a:lstStyle/>
          <a:p>
            <a:fld id="{857B18ED-D931-45F4-8873-1BEDAB4DC03E}" type="slidenum">
              <a:rPr lang="en-JM" smtClean="0"/>
              <a:t>4</a:t>
            </a:fld>
            <a:endParaRPr lang="en-JM"/>
          </a:p>
        </p:txBody>
      </p:sp>
      <p:sp>
        <p:nvSpPr>
          <p:cNvPr id="5" name="Text Placeholder 4"/>
          <p:cNvSpPr>
            <a:spLocks noGrp="1"/>
          </p:cNvSpPr>
          <p:nvPr>
            <p:ph type="body" sz="quarter" idx="23"/>
          </p:nvPr>
        </p:nvSpPr>
        <p:spPr>
          <a:xfrm>
            <a:off x="457200" y="800100"/>
            <a:ext cx="8199126" cy="323850"/>
          </a:xfrm>
        </p:spPr>
        <p:txBody>
          <a:bodyPr/>
          <a:lstStyle/>
          <a:p>
            <a:r>
              <a:rPr lang="en-US" sz="1200" b="1" dirty="0">
                <a:latin typeface="Arial" panose="020B0604020202020204" pitchFamily="34" charset="0"/>
                <a:ea typeface="Open Sans Semibold" pitchFamily="34" charset="0"/>
              </a:rPr>
              <a:t>ValChoice Provides Insurance Content That’s Unique and Easy to Understand</a:t>
            </a:r>
            <a:endParaRPr lang="en-US" sz="1200" dirty="0">
              <a:latin typeface="Arial" panose="020B0604020202020204" pitchFamily="34" charset="0"/>
            </a:endParaRPr>
          </a:p>
          <a:p>
            <a:endParaRPr lang="en-US" dirty="0"/>
          </a:p>
        </p:txBody>
      </p:sp>
      <p:sp>
        <p:nvSpPr>
          <p:cNvPr id="7" name="TextBox 6"/>
          <p:cNvSpPr txBox="1"/>
          <p:nvPr/>
        </p:nvSpPr>
        <p:spPr>
          <a:xfrm>
            <a:off x="640074" y="3330892"/>
            <a:ext cx="1265722" cy="230832"/>
          </a:xfrm>
          <a:prstGeom prst="rect">
            <a:avLst/>
          </a:prstGeom>
          <a:noFill/>
        </p:spPr>
        <p:txBody>
          <a:bodyPr wrap="square" rtlCol="0">
            <a:spAutoFit/>
          </a:bodyPr>
          <a:lstStyle/>
          <a:p>
            <a:r>
              <a:rPr lang="en-US" sz="900" dirty="0">
                <a:solidFill>
                  <a:srgbClr val="0070C0"/>
                </a:solidFill>
                <a:latin typeface="Arial" panose="020B0604020202020204" pitchFamily="34" charset="0"/>
                <a:cs typeface="Arial" panose="020B0604020202020204" pitchFamily="34" charset="0"/>
              </a:rPr>
              <a:t>Training Options</a:t>
            </a:r>
          </a:p>
        </p:txBody>
      </p:sp>
      <p:cxnSp>
        <p:nvCxnSpPr>
          <p:cNvPr id="8" name="Straight Connector 7"/>
          <p:cNvCxnSpPr>
            <a:cxnSpLocks/>
          </p:cNvCxnSpPr>
          <p:nvPr/>
        </p:nvCxnSpPr>
        <p:spPr>
          <a:xfrm>
            <a:off x="1661595" y="3452950"/>
            <a:ext cx="1005405" cy="0"/>
          </a:xfrm>
          <a:prstGeom prst="line">
            <a:avLst/>
          </a:prstGeom>
          <a:ln w="6350" cmpd="sng">
            <a:solidFill>
              <a:schemeClr val="tx1">
                <a:lumMod val="95000"/>
                <a:lumOff val="5000"/>
              </a:schemeClr>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40074" y="3508608"/>
            <a:ext cx="1600200" cy="646331"/>
          </a:xfrm>
          <a:prstGeom prst="rect">
            <a:avLst/>
          </a:prstGeom>
        </p:spPr>
        <p:txBody>
          <a:bodyPr wrap="square">
            <a:spAutoFit/>
          </a:bodyPr>
          <a:lstStyle/>
          <a:p>
            <a:r>
              <a:rPr lang="en-JM" sz="900" dirty="0">
                <a:solidFill>
                  <a:srgbClr val="7F7F7F"/>
                </a:solidFill>
                <a:latin typeface="Arial" panose="020B0604020202020204" pitchFamily="34" charset="0"/>
                <a:ea typeface="Tahoma" pitchFamily="34" charset="0"/>
                <a:cs typeface="Arial" panose="020B0604020202020204" pitchFamily="34" charset="0"/>
              </a:rPr>
              <a:t>Libraries can choose to deliver the content either via web self service, staff-led events or both</a:t>
            </a:r>
            <a:endParaRPr lang="en-US" sz="900" dirty="0">
              <a:solidFill>
                <a:srgbClr val="7F7F7F"/>
              </a:solidFill>
              <a:latin typeface="Arial" panose="020B0604020202020204" pitchFamily="34" charset="0"/>
              <a:cs typeface="Arial" panose="020B0604020202020204" pitchFamily="34" charset="0"/>
            </a:endParaRPr>
          </a:p>
        </p:txBody>
      </p:sp>
      <p:sp>
        <p:nvSpPr>
          <p:cNvPr id="11" name="TextBox 10"/>
          <p:cNvSpPr txBox="1"/>
          <p:nvPr/>
        </p:nvSpPr>
        <p:spPr>
          <a:xfrm>
            <a:off x="7239000" y="1551473"/>
            <a:ext cx="1493520" cy="230832"/>
          </a:xfrm>
          <a:prstGeom prst="rect">
            <a:avLst/>
          </a:prstGeom>
          <a:noFill/>
        </p:spPr>
        <p:txBody>
          <a:bodyPr wrap="square" rtlCol="0">
            <a:spAutoFit/>
          </a:bodyPr>
          <a:lstStyle/>
          <a:p>
            <a:r>
              <a:rPr lang="en-US" sz="900" dirty="0">
                <a:solidFill>
                  <a:srgbClr val="0070C0"/>
                </a:solidFill>
                <a:latin typeface="Arial" panose="020B0604020202020204" pitchFamily="34" charset="0"/>
                <a:cs typeface="Arial" panose="020B0604020202020204" pitchFamily="34" charset="0"/>
              </a:rPr>
              <a:t>No Support Required</a:t>
            </a:r>
          </a:p>
        </p:txBody>
      </p:sp>
      <p:sp>
        <p:nvSpPr>
          <p:cNvPr id="12" name="Rectangle 11"/>
          <p:cNvSpPr/>
          <p:nvPr/>
        </p:nvSpPr>
        <p:spPr>
          <a:xfrm>
            <a:off x="7239000" y="1780073"/>
            <a:ext cx="1600200" cy="646331"/>
          </a:xfrm>
          <a:prstGeom prst="rect">
            <a:avLst/>
          </a:prstGeom>
        </p:spPr>
        <p:txBody>
          <a:bodyPr wrap="square">
            <a:spAutoFit/>
          </a:bodyPr>
          <a:lstStyle/>
          <a:p>
            <a:r>
              <a:rPr lang="en-JM" sz="900" dirty="0">
                <a:solidFill>
                  <a:srgbClr val="7F7F7F"/>
                </a:solidFill>
                <a:latin typeface="Arial" panose="020B0604020202020204" pitchFamily="34" charset="0"/>
                <a:ea typeface="Tahoma" pitchFamily="34" charset="0"/>
                <a:cs typeface="Arial" panose="020B0604020202020204" pitchFamily="34" charset="0"/>
              </a:rPr>
              <a:t>The content can be customized to each city and patron making it more valuable and relevant </a:t>
            </a:r>
            <a:endParaRPr lang="en-US" sz="900" dirty="0">
              <a:solidFill>
                <a:srgbClr val="7F7F7F"/>
              </a:solidFill>
              <a:latin typeface="Arial" panose="020B0604020202020204" pitchFamily="34" charset="0"/>
              <a:cs typeface="Arial" panose="020B0604020202020204" pitchFamily="34" charset="0"/>
            </a:endParaRPr>
          </a:p>
        </p:txBody>
      </p:sp>
      <p:cxnSp>
        <p:nvCxnSpPr>
          <p:cNvPr id="13" name="Straight Connector 12"/>
          <p:cNvCxnSpPr/>
          <p:nvPr/>
        </p:nvCxnSpPr>
        <p:spPr>
          <a:xfrm flipH="1">
            <a:off x="6705600" y="1679813"/>
            <a:ext cx="533400" cy="0"/>
          </a:xfrm>
          <a:prstGeom prst="line">
            <a:avLst/>
          </a:prstGeom>
          <a:ln w="6350" cmpd="sng">
            <a:solidFill>
              <a:schemeClr val="tx1">
                <a:lumMod val="95000"/>
                <a:lumOff val="5000"/>
              </a:schemeClr>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219200" y="1795338"/>
            <a:ext cx="1326682" cy="230832"/>
          </a:xfrm>
          <a:prstGeom prst="rect">
            <a:avLst/>
          </a:prstGeom>
          <a:noFill/>
        </p:spPr>
        <p:txBody>
          <a:bodyPr wrap="square" rtlCol="0">
            <a:spAutoFit/>
          </a:bodyPr>
          <a:lstStyle/>
          <a:p>
            <a:r>
              <a:rPr lang="en-US" sz="900" dirty="0">
                <a:solidFill>
                  <a:srgbClr val="0070C0"/>
                </a:solidFill>
                <a:latin typeface="Arial" panose="020B0604020202020204" pitchFamily="34" charset="0"/>
                <a:cs typeface="Arial" panose="020B0604020202020204" pitchFamily="34" charset="0"/>
              </a:rPr>
              <a:t>What’s Provided</a:t>
            </a:r>
          </a:p>
        </p:txBody>
      </p:sp>
      <p:sp>
        <p:nvSpPr>
          <p:cNvPr id="16" name="Rectangle 15"/>
          <p:cNvSpPr/>
          <p:nvPr/>
        </p:nvSpPr>
        <p:spPr>
          <a:xfrm>
            <a:off x="1219200" y="1965359"/>
            <a:ext cx="1371600" cy="1061829"/>
          </a:xfrm>
          <a:prstGeom prst="rect">
            <a:avLst/>
          </a:prstGeom>
        </p:spPr>
        <p:txBody>
          <a:bodyPr wrap="square">
            <a:spAutoFit/>
          </a:bodyPr>
          <a:lstStyle/>
          <a:p>
            <a:r>
              <a:rPr lang="en-JM" sz="900" dirty="0">
                <a:solidFill>
                  <a:srgbClr val="7F7F7F"/>
                </a:solidFill>
                <a:latin typeface="Arial" panose="020B0604020202020204" pitchFamily="34" charset="0"/>
                <a:ea typeface="Tahoma" pitchFamily="34" charset="0"/>
                <a:cs typeface="Arial" panose="020B0604020202020204" pitchFamily="34" charset="0"/>
              </a:rPr>
              <a:t>Over nearly a decade, ValChoice studied more than 25,000 companies and delivers those findings free of charge to the consumer</a:t>
            </a:r>
            <a:endParaRPr lang="en-US" sz="900" dirty="0">
              <a:solidFill>
                <a:srgbClr val="7F7F7F"/>
              </a:solidFill>
              <a:latin typeface="Arial" panose="020B0604020202020204" pitchFamily="34" charset="0"/>
              <a:ea typeface="Tahoma" pitchFamily="34" charset="0"/>
              <a:cs typeface="Arial" panose="020B0604020202020204" pitchFamily="34" charset="0"/>
            </a:endParaRPr>
          </a:p>
        </p:txBody>
      </p:sp>
      <p:sp>
        <p:nvSpPr>
          <p:cNvPr id="21" name="TextBox 20">
            <a:extLst>
              <a:ext uri="{FF2B5EF4-FFF2-40B4-BE49-F238E27FC236}">
                <a16:creationId xmlns:a16="http://schemas.microsoft.com/office/drawing/2014/main" id="{910137E5-DC84-4080-8D60-ED0F4FAB2CCD}"/>
              </a:ext>
            </a:extLst>
          </p:cNvPr>
          <p:cNvSpPr txBox="1"/>
          <p:nvPr/>
        </p:nvSpPr>
        <p:spPr>
          <a:xfrm>
            <a:off x="7239000" y="2911326"/>
            <a:ext cx="1493520" cy="369332"/>
          </a:xfrm>
          <a:prstGeom prst="rect">
            <a:avLst/>
          </a:prstGeom>
          <a:noFill/>
        </p:spPr>
        <p:txBody>
          <a:bodyPr wrap="square" rtlCol="0">
            <a:spAutoFit/>
          </a:bodyPr>
          <a:lstStyle/>
          <a:p>
            <a:r>
              <a:rPr lang="en-US" sz="900" dirty="0">
                <a:solidFill>
                  <a:srgbClr val="0070C0"/>
                </a:solidFill>
                <a:latin typeface="Arial" panose="020B0604020202020204" pitchFamily="34" charset="0"/>
                <a:cs typeface="Arial" panose="020B0604020202020204" pitchFamily="34" charset="0"/>
              </a:rPr>
              <a:t>Great Benefit to Adult Patrons</a:t>
            </a:r>
          </a:p>
        </p:txBody>
      </p:sp>
      <p:sp>
        <p:nvSpPr>
          <p:cNvPr id="26" name="Rectangle 25">
            <a:extLst>
              <a:ext uri="{FF2B5EF4-FFF2-40B4-BE49-F238E27FC236}">
                <a16:creationId xmlns:a16="http://schemas.microsoft.com/office/drawing/2014/main" id="{C5407BD1-A6D3-4FCF-8D3B-238CACC964DF}"/>
              </a:ext>
            </a:extLst>
          </p:cNvPr>
          <p:cNvSpPr/>
          <p:nvPr/>
        </p:nvSpPr>
        <p:spPr>
          <a:xfrm>
            <a:off x="7239000" y="3265327"/>
            <a:ext cx="1600200" cy="923330"/>
          </a:xfrm>
          <a:prstGeom prst="rect">
            <a:avLst/>
          </a:prstGeom>
        </p:spPr>
        <p:txBody>
          <a:bodyPr wrap="square">
            <a:spAutoFit/>
          </a:bodyPr>
          <a:lstStyle/>
          <a:p>
            <a:r>
              <a:rPr lang="en-JM" sz="900" dirty="0">
                <a:solidFill>
                  <a:srgbClr val="7F7F7F"/>
                </a:solidFill>
                <a:latin typeface="Arial" panose="020B0604020202020204" pitchFamily="34" charset="0"/>
                <a:ea typeface="Tahoma" pitchFamily="34" charset="0"/>
                <a:cs typeface="Arial" panose="020B0604020202020204" pitchFamily="34" charset="0"/>
              </a:rPr>
              <a:t>Everyone from the age of 16 on up needs this kind of education to help them be more informed consumers capable of making better buying decisions</a:t>
            </a:r>
            <a:endParaRPr lang="en-US" sz="900" dirty="0">
              <a:solidFill>
                <a:srgbClr val="7F7F7F"/>
              </a:solidFill>
              <a:latin typeface="Arial" panose="020B0604020202020204" pitchFamily="34" charset="0"/>
              <a:cs typeface="Arial" panose="020B0604020202020204" pitchFamily="34" charset="0"/>
            </a:endParaRPr>
          </a:p>
        </p:txBody>
      </p:sp>
      <p:pic>
        <p:nvPicPr>
          <p:cNvPr id="28" name="Picture 27" descr="user.png">
            <a:extLst>
              <a:ext uri="{FF2B5EF4-FFF2-40B4-BE49-F238E27FC236}">
                <a16:creationId xmlns:a16="http://schemas.microsoft.com/office/drawing/2014/main" id="{0A167851-0851-42D9-8984-517F1EBD5D27}"/>
              </a:ext>
            </a:extLst>
          </p:cNvPr>
          <p:cNvPicPr>
            <a:picLocks noChangeAspect="1"/>
          </p:cNvPicPr>
          <p:nvPr/>
        </p:nvPicPr>
        <p:blipFill>
          <a:blip r:embed="rId2" cstate="print">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19580" y="2971309"/>
            <a:ext cx="215999" cy="215999"/>
          </a:xfrm>
          <a:prstGeom prst="rect">
            <a:avLst/>
          </a:prstGeom>
        </p:spPr>
      </p:pic>
      <p:pic>
        <p:nvPicPr>
          <p:cNvPr id="33" name="Content Placeholder 5" descr="A close up of a blackboard&#10;&#10;Description automatically generated">
            <a:extLst>
              <a:ext uri="{FF2B5EF4-FFF2-40B4-BE49-F238E27FC236}">
                <a16:creationId xmlns:a16="http://schemas.microsoft.com/office/drawing/2014/main" id="{3948356B-2440-4554-A808-4A66B8A31206}"/>
              </a:ext>
            </a:extLst>
          </p:cNvPr>
          <p:cNvPicPr>
            <a:picLocks noChangeAspect="1"/>
          </p:cNvPicPr>
          <p:nvPr/>
        </p:nvPicPr>
        <p:blipFill>
          <a:blip r:embed="rId4"/>
          <a:stretch>
            <a:fillRect/>
          </a:stretch>
        </p:blipFill>
        <p:spPr>
          <a:xfrm>
            <a:off x="2862955" y="1595615"/>
            <a:ext cx="3621447" cy="2041084"/>
          </a:xfrm>
          <a:prstGeom prst="rect">
            <a:avLst/>
          </a:prstGeom>
        </p:spPr>
      </p:pic>
      <p:sp>
        <p:nvSpPr>
          <p:cNvPr id="14" name="Graphic 9">
            <a:extLst>
              <a:ext uri="{FF2B5EF4-FFF2-40B4-BE49-F238E27FC236}">
                <a16:creationId xmlns:a16="http://schemas.microsoft.com/office/drawing/2014/main" id="{0D3DC6F0-C762-4682-9816-5D8A48ECA806}"/>
              </a:ext>
            </a:extLst>
          </p:cNvPr>
          <p:cNvSpPr/>
          <p:nvPr/>
        </p:nvSpPr>
        <p:spPr>
          <a:xfrm>
            <a:off x="1015170" y="1826294"/>
            <a:ext cx="204030" cy="218802"/>
          </a:xfrm>
          <a:custGeom>
            <a:avLst/>
            <a:gdLst>
              <a:gd name="connsiteX0" fmla="*/ 442913 w 447462"/>
              <a:gd name="connsiteY0" fmla="*/ 65723 h 447674"/>
              <a:gd name="connsiteX1" fmla="*/ 390525 w 447462"/>
              <a:gd name="connsiteY1" fmla="*/ 5715 h 447674"/>
              <a:gd name="connsiteX2" fmla="*/ 390525 w 447462"/>
              <a:gd name="connsiteY2" fmla="*/ 5715 h 447674"/>
              <a:gd name="connsiteX3" fmla="*/ 388620 w 447462"/>
              <a:gd name="connsiteY3" fmla="*/ 3810 h 447674"/>
              <a:gd name="connsiteX4" fmla="*/ 388620 w 447462"/>
              <a:gd name="connsiteY4" fmla="*/ 3810 h 447674"/>
              <a:gd name="connsiteX5" fmla="*/ 377190 w 447462"/>
              <a:gd name="connsiteY5" fmla="*/ 0 h 447674"/>
              <a:gd name="connsiteX6" fmla="*/ 365760 w 447462"/>
              <a:gd name="connsiteY6" fmla="*/ 3810 h 447674"/>
              <a:gd name="connsiteX7" fmla="*/ 365760 w 447462"/>
              <a:gd name="connsiteY7" fmla="*/ 3810 h 447674"/>
              <a:gd name="connsiteX8" fmla="*/ 363855 w 447462"/>
              <a:gd name="connsiteY8" fmla="*/ 5715 h 447674"/>
              <a:gd name="connsiteX9" fmla="*/ 363855 w 447462"/>
              <a:gd name="connsiteY9" fmla="*/ 5715 h 447674"/>
              <a:gd name="connsiteX10" fmla="*/ 309563 w 447462"/>
              <a:gd name="connsiteY10" fmla="*/ 65723 h 447674"/>
              <a:gd name="connsiteX11" fmla="*/ 311468 w 447462"/>
              <a:gd name="connsiteY11" fmla="*/ 92393 h 447674"/>
              <a:gd name="connsiteX12" fmla="*/ 338138 w 447462"/>
              <a:gd name="connsiteY12" fmla="*/ 90488 h 447674"/>
              <a:gd name="connsiteX13" fmla="*/ 358140 w 447462"/>
              <a:gd name="connsiteY13" fmla="*/ 67628 h 447674"/>
              <a:gd name="connsiteX14" fmla="*/ 358140 w 447462"/>
              <a:gd name="connsiteY14" fmla="*/ 409575 h 447674"/>
              <a:gd name="connsiteX15" fmla="*/ 306705 w 447462"/>
              <a:gd name="connsiteY15" fmla="*/ 409575 h 447674"/>
              <a:gd name="connsiteX16" fmla="*/ 306705 w 447462"/>
              <a:gd name="connsiteY16" fmla="*/ 172403 h 447674"/>
              <a:gd name="connsiteX17" fmla="*/ 287655 w 447462"/>
              <a:gd name="connsiteY17" fmla="*/ 153353 h 447674"/>
              <a:gd name="connsiteX18" fmla="*/ 268605 w 447462"/>
              <a:gd name="connsiteY18" fmla="*/ 172403 h 447674"/>
              <a:gd name="connsiteX19" fmla="*/ 268605 w 447462"/>
              <a:gd name="connsiteY19" fmla="*/ 408623 h 447674"/>
              <a:gd name="connsiteX20" fmla="*/ 215265 w 447462"/>
              <a:gd name="connsiteY20" fmla="*/ 408623 h 447674"/>
              <a:gd name="connsiteX21" fmla="*/ 215265 w 447462"/>
              <a:gd name="connsiteY21" fmla="*/ 241935 h 447674"/>
              <a:gd name="connsiteX22" fmla="*/ 196215 w 447462"/>
              <a:gd name="connsiteY22" fmla="*/ 222885 h 447674"/>
              <a:gd name="connsiteX23" fmla="*/ 177165 w 447462"/>
              <a:gd name="connsiteY23" fmla="*/ 241935 h 447674"/>
              <a:gd name="connsiteX24" fmla="*/ 177165 w 447462"/>
              <a:gd name="connsiteY24" fmla="*/ 409575 h 447674"/>
              <a:gd name="connsiteX25" fmla="*/ 123825 w 447462"/>
              <a:gd name="connsiteY25" fmla="*/ 409575 h 447674"/>
              <a:gd name="connsiteX26" fmla="*/ 123825 w 447462"/>
              <a:gd name="connsiteY26" fmla="*/ 319088 h 447674"/>
              <a:gd name="connsiteX27" fmla="*/ 104775 w 447462"/>
              <a:gd name="connsiteY27" fmla="*/ 300038 h 447674"/>
              <a:gd name="connsiteX28" fmla="*/ 85725 w 447462"/>
              <a:gd name="connsiteY28" fmla="*/ 319088 h 447674"/>
              <a:gd name="connsiteX29" fmla="*/ 85725 w 447462"/>
              <a:gd name="connsiteY29" fmla="*/ 409575 h 447674"/>
              <a:gd name="connsiteX30" fmla="*/ 19050 w 447462"/>
              <a:gd name="connsiteY30" fmla="*/ 409575 h 447674"/>
              <a:gd name="connsiteX31" fmla="*/ 0 w 447462"/>
              <a:gd name="connsiteY31" fmla="*/ 428625 h 447674"/>
              <a:gd name="connsiteX32" fmla="*/ 19050 w 447462"/>
              <a:gd name="connsiteY32" fmla="*/ 447675 h 447674"/>
              <a:gd name="connsiteX33" fmla="*/ 376238 w 447462"/>
              <a:gd name="connsiteY33" fmla="*/ 447675 h 447674"/>
              <a:gd name="connsiteX34" fmla="*/ 395288 w 447462"/>
              <a:gd name="connsiteY34" fmla="*/ 428625 h 447674"/>
              <a:gd name="connsiteX35" fmla="*/ 395288 w 447462"/>
              <a:gd name="connsiteY35" fmla="*/ 67628 h 447674"/>
              <a:gd name="connsiteX36" fmla="*/ 415290 w 447462"/>
              <a:gd name="connsiteY36" fmla="*/ 90488 h 447674"/>
              <a:gd name="connsiteX37" fmla="*/ 429578 w 447462"/>
              <a:gd name="connsiteY37" fmla="*/ 97155 h 447674"/>
              <a:gd name="connsiteX38" fmla="*/ 441960 w 447462"/>
              <a:gd name="connsiteY38" fmla="*/ 92393 h 447674"/>
              <a:gd name="connsiteX39" fmla="*/ 442913 w 447462"/>
              <a:gd name="connsiteY39" fmla="*/ 65723 h 44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47462" h="447674">
                <a:moveTo>
                  <a:pt x="442913" y="65723"/>
                </a:moveTo>
                <a:lnTo>
                  <a:pt x="390525" y="5715"/>
                </a:lnTo>
                <a:cubicBezTo>
                  <a:pt x="390525" y="5715"/>
                  <a:pt x="390525" y="5715"/>
                  <a:pt x="390525" y="5715"/>
                </a:cubicBezTo>
                <a:cubicBezTo>
                  <a:pt x="389573" y="4763"/>
                  <a:pt x="388620" y="3810"/>
                  <a:pt x="388620" y="3810"/>
                </a:cubicBezTo>
                <a:cubicBezTo>
                  <a:pt x="388620" y="3810"/>
                  <a:pt x="388620" y="3810"/>
                  <a:pt x="388620" y="3810"/>
                </a:cubicBezTo>
                <a:cubicBezTo>
                  <a:pt x="385763" y="1905"/>
                  <a:pt x="381953" y="0"/>
                  <a:pt x="377190" y="0"/>
                </a:cubicBezTo>
                <a:cubicBezTo>
                  <a:pt x="372428" y="0"/>
                  <a:pt x="369570" y="952"/>
                  <a:pt x="365760" y="3810"/>
                </a:cubicBezTo>
                <a:cubicBezTo>
                  <a:pt x="365760" y="3810"/>
                  <a:pt x="365760" y="3810"/>
                  <a:pt x="365760" y="3810"/>
                </a:cubicBezTo>
                <a:cubicBezTo>
                  <a:pt x="364808" y="4763"/>
                  <a:pt x="363855" y="4763"/>
                  <a:pt x="363855" y="5715"/>
                </a:cubicBezTo>
                <a:cubicBezTo>
                  <a:pt x="363855" y="5715"/>
                  <a:pt x="363855" y="5715"/>
                  <a:pt x="363855" y="5715"/>
                </a:cubicBezTo>
                <a:lnTo>
                  <a:pt x="309563" y="65723"/>
                </a:lnTo>
                <a:cubicBezTo>
                  <a:pt x="302895" y="73343"/>
                  <a:pt x="303848" y="85725"/>
                  <a:pt x="311468" y="92393"/>
                </a:cubicBezTo>
                <a:cubicBezTo>
                  <a:pt x="319088" y="99060"/>
                  <a:pt x="331470" y="98108"/>
                  <a:pt x="338138" y="90488"/>
                </a:cubicBezTo>
                <a:lnTo>
                  <a:pt x="358140" y="67628"/>
                </a:lnTo>
                <a:lnTo>
                  <a:pt x="358140" y="409575"/>
                </a:lnTo>
                <a:lnTo>
                  <a:pt x="306705" y="409575"/>
                </a:lnTo>
                <a:lnTo>
                  <a:pt x="306705" y="172403"/>
                </a:lnTo>
                <a:cubicBezTo>
                  <a:pt x="306705" y="161925"/>
                  <a:pt x="298133" y="153353"/>
                  <a:pt x="287655" y="153353"/>
                </a:cubicBezTo>
                <a:cubicBezTo>
                  <a:pt x="277178" y="153353"/>
                  <a:pt x="268605" y="161925"/>
                  <a:pt x="268605" y="172403"/>
                </a:cubicBezTo>
                <a:lnTo>
                  <a:pt x="268605" y="408623"/>
                </a:lnTo>
                <a:lnTo>
                  <a:pt x="215265" y="408623"/>
                </a:lnTo>
                <a:lnTo>
                  <a:pt x="215265" y="241935"/>
                </a:lnTo>
                <a:cubicBezTo>
                  <a:pt x="215265" y="231458"/>
                  <a:pt x="206693" y="222885"/>
                  <a:pt x="196215" y="222885"/>
                </a:cubicBezTo>
                <a:cubicBezTo>
                  <a:pt x="185738" y="222885"/>
                  <a:pt x="177165" y="231458"/>
                  <a:pt x="177165" y="241935"/>
                </a:cubicBezTo>
                <a:lnTo>
                  <a:pt x="177165" y="409575"/>
                </a:lnTo>
                <a:lnTo>
                  <a:pt x="123825" y="409575"/>
                </a:lnTo>
                <a:lnTo>
                  <a:pt x="123825" y="319088"/>
                </a:lnTo>
                <a:cubicBezTo>
                  <a:pt x="123825" y="308610"/>
                  <a:pt x="115253" y="300038"/>
                  <a:pt x="104775" y="300038"/>
                </a:cubicBezTo>
                <a:cubicBezTo>
                  <a:pt x="94298" y="300038"/>
                  <a:pt x="85725" y="308610"/>
                  <a:pt x="85725" y="319088"/>
                </a:cubicBezTo>
                <a:lnTo>
                  <a:pt x="85725" y="409575"/>
                </a:lnTo>
                <a:lnTo>
                  <a:pt x="19050" y="409575"/>
                </a:lnTo>
                <a:cubicBezTo>
                  <a:pt x="8573" y="409575"/>
                  <a:pt x="0" y="418148"/>
                  <a:pt x="0" y="428625"/>
                </a:cubicBezTo>
                <a:cubicBezTo>
                  <a:pt x="0" y="439103"/>
                  <a:pt x="8573" y="447675"/>
                  <a:pt x="19050" y="447675"/>
                </a:cubicBezTo>
                <a:lnTo>
                  <a:pt x="376238" y="447675"/>
                </a:lnTo>
                <a:cubicBezTo>
                  <a:pt x="386715" y="447675"/>
                  <a:pt x="395288" y="439103"/>
                  <a:pt x="395288" y="428625"/>
                </a:cubicBezTo>
                <a:lnTo>
                  <a:pt x="395288" y="67628"/>
                </a:lnTo>
                <a:lnTo>
                  <a:pt x="415290" y="90488"/>
                </a:lnTo>
                <a:cubicBezTo>
                  <a:pt x="419100" y="94298"/>
                  <a:pt x="423863" y="97155"/>
                  <a:pt x="429578" y="97155"/>
                </a:cubicBezTo>
                <a:cubicBezTo>
                  <a:pt x="434340" y="97155"/>
                  <a:pt x="438150" y="95250"/>
                  <a:pt x="441960" y="92393"/>
                </a:cubicBezTo>
                <a:cubicBezTo>
                  <a:pt x="448628" y="85725"/>
                  <a:pt x="449580" y="73343"/>
                  <a:pt x="442913" y="65723"/>
                </a:cubicBezTo>
                <a:close/>
              </a:path>
            </a:pathLst>
          </a:custGeom>
          <a:solidFill>
            <a:srgbClr val="000000"/>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52681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400C4C-A253-429E-9284-14D95AD5EE14}"/>
              </a:ext>
            </a:extLst>
          </p:cNvPr>
          <p:cNvSpPr/>
          <p:nvPr/>
        </p:nvSpPr>
        <p:spPr>
          <a:xfrm>
            <a:off x="0" y="0"/>
            <a:ext cx="9144000" cy="5162550"/>
          </a:xfrm>
          <a:prstGeom prst="rect">
            <a:avLst/>
          </a:prstGeom>
          <a:solidFill>
            <a:srgbClr val="0070C0">
              <a:alpha val="93000"/>
            </a:srgbClr>
          </a:solidFill>
          <a:ln>
            <a:noFill/>
          </a:ln>
          <a:scene3d>
            <a:camera prst="orthographicFront"/>
            <a:lightRig rig="threePt" dir="t"/>
          </a:scene3d>
          <a:sp3d>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dirty="0"/>
          </a:p>
        </p:txBody>
      </p:sp>
      <p:sp>
        <p:nvSpPr>
          <p:cNvPr id="8" name="Rounded Rectangle 7">
            <a:extLst>
              <a:ext uri="{FF2B5EF4-FFF2-40B4-BE49-F238E27FC236}">
                <a16:creationId xmlns:a16="http://schemas.microsoft.com/office/drawing/2014/main" id="{CAC96F3B-1FEB-413F-B96F-950261B0C9A8}"/>
              </a:ext>
            </a:extLst>
          </p:cNvPr>
          <p:cNvSpPr/>
          <p:nvPr/>
        </p:nvSpPr>
        <p:spPr>
          <a:xfrm>
            <a:off x="935301" y="3028949"/>
            <a:ext cx="3154139" cy="795855"/>
          </a:xfrm>
          <a:prstGeom prst="roundRect">
            <a:avLst>
              <a:gd name="adj" fmla="val 0"/>
            </a:avLst>
          </a:prstGeom>
          <a:solidFill>
            <a:srgbClr val="363D43"/>
          </a:solidFill>
          <a:ln>
            <a:solidFill>
              <a:srgbClr val="363D43"/>
            </a:solidFill>
          </a:ln>
        </p:spPr>
        <p:style>
          <a:lnRef idx="2">
            <a:schemeClr val="accent1">
              <a:shade val="50000"/>
            </a:schemeClr>
          </a:lnRef>
          <a:fillRef idx="1">
            <a:schemeClr val="accent1"/>
          </a:fillRef>
          <a:effectRef idx="0">
            <a:schemeClr val="accent1"/>
          </a:effectRef>
          <a:fontRef idx="minor">
            <a:schemeClr val="lt1"/>
          </a:fontRef>
        </p:style>
        <p:txBody>
          <a:bodyPr tIns="274320" anchor="ctr"/>
          <a:lstStyle/>
          <a:p>
            <a:pPr fontAlgn="auto">
              <a:lnSpc>
                <a:spcPct val="150000"/>
              </a:lnSpc>
              <a:spcBef>
                <a:spcPts val="0"/>
              </a:spcBef>
              <a:spcAft>
                <a:spcPts val="0"/>
              </a:spcAft>
              <a:defRPr/>
            </a:pPr>
            <a:r>
              <a:rPr lang="en-JM" sz="1400" i="1" dirty="0">
                <a:solidFill>
                  <a:schemeClr val="bg1"/>
                </a:solidFill>
                <a:latin typeface="Arial" panose="020B0604020202020204" pitchFamily="34" charset="0"/>
                <a:cs typeface="Arial" panose="020B0604020202020204" pitchFamily="34" charset="0"/>
              </a:rPr>
              <a:t>The Carfax for Insurance</a:t>
            </a:r>
            <a:r>
              <a:rPr lang="en-JM" sz="1400" dirty="0">
                <a:solidFill>
                  <a:schemeClr val="bg1"/>
                </a:solidFill>
                <a:latin typeface="Arial" panose="020B0604020202020204" pitchFamily="34" charset="0"/>
                <a:cs typeface="Arial" panose="020B0604020202020204" pitchFamily="34" charset="0"/>
              </a:rPr>
              <a:t> according to Forbes Magazine</a:t>
            </a:r>
          </a:p>
          <a:p>
            <a:pPr algn="ctr" fontAlgn="auto">
              <a:lnSpc>
                <a:spcPct val="150000"/>
              </a:lnSpc>
              <a:spcBef>
                <a:spcPts val="0"/>
              </a:spcBef>
              <a:spcAft>
                <a:spcPts val="0"/>
              </a:spcAft>
              <a:defRPr/>
            </a:pPr>
            <a:r>
              <a:rPr lang="en-JM" sz="1400" dirty="0">
                <a:solidFill>
                  <a:schemeClr val="bg1"/>
                </a:solidFill>
                <a:latin typeface="Arial" panose="020B0604020202020204" pitchFamily="34" charset="0"/>
                <a:cs typeface="Arial" panose="020B0604020202020204" pitchFamily="34" charset="0"/>
              </a:rPr>
              <a:t>                                             </a:t>
            </a:r>
          </a:p>
        </p:txBody>
      </p:sp>
      <p:sp>
        <p:nvSpPr>
          <p:cNvPr id="33795" name="Title 2">
            <a:extLst>
              <a:ext uri="{FF2B5EF4-FFF2-40B4-BE49-F238E27FC236}">
                <a16:creationId xmlns:a16="http://schemas.microsoft.com/office/drawing/2014/main" id="{7C02B4BB-47F8-4FF9-A099-8F5910ED4CE5}"/>
              </a:ext>
            </a:extLst>
          </p:cNvPr>
          <p:cNvSpPr txBox="1">
            <a:spLocks/>
          </p:cNvSpPr>
          <p:nvPr/>
        </p:nvSpPr>
        <p:spPr bwMode="auto">
          <a:xfrm>
            <a:off x="838200" y="2291769"/>
            <a:ext cx="355614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150000"/>
              </a:lnSpc>
            </a:pPr>
            <a:r>
              <a:rPr lang="en-JM" altLang="en-US" sz="1400" dirty="0">
                <a:solidFill>
                  <a:srgbClr val="FFFFFF"/>
                </a:solidFill>
                <a:latin typeface="Arial" panose="020B0604020202020204" pitchFamily="34" charset="0"/>
                <a:ea typeface="Pacifico" charset="0"/>
                <a:cs typeface="Arial" panose="020B0604020202020204" pitchFamily="34" charset="0"/>
              </a:rPr>
              <a:t>#1 Independent Insurance Company Ratings and Analytics</a:t>
            </a:r>
          </a:p>
        </p:txBody>
      </p:sp>
      <p:sp>
        <p:nvSpPr>
          <p:cNvPr id="33796" name="Title 2">
            <a:extLst>
              <a:ext uri="{FF2B5EF4-FFF2-40B4-BE49-F238E27FC236}">
                <a16:creationId xmlns:a16="http://schemas.microsoft.com/office/drawing/2014/main" id="{A52843D3-015B-4E7E-99C5-31020DAE905E}"/>
              </a:ext>
            </a:extLst>
          </p:cNvPr>
          <p:cNvSpPr txBox="1">
            <a:spLocks/>
          </p:cNvSpPr>
          <p:nvPr/>
        </p:nvSpPr>
        <p:spPr bwMode="auto">
          <a:xfrm>
            <a:off x="838200" y="1465764"/>
            <a:ext cx="43434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JM" altLang="en-US" sz="4000" dirty="0">
                <a:solidFill>
                  <a:srgbClr val="FFFFFF"/>
                </a:solidFill>
                <a:latin typeface="Mission Gothic Regular" charset="0"/>
                <a:ea typeface="Pacifico" charset="0"/>
              </a:rPr>
              <a:t>VALCHOICE</a:t>
            </a:r>
          </a:p>
        </p:txBody>
      </p:sp>
      <p:cxnSp>
        <p:nvCxnSpPr>
          <p:cNvPr id="11" name="Straight Connector 10">
            <a:extLst>
              <a:ext uri="{FF2B5EF4-FFF2-40B4-BE49-F238E27FC236}">
                <a16:creationId xmlns:a16="http://schemas.microsoft.com/office/drawing/2014/main" id="{1D9F7CE2-44B3-41FD-9429-F3288908FAAD}"/>
              </a:ext>
            </a:extLst>
          </p:cNvPr>
          <p:cNvCxnSpPr>
            <a:cxnSpLocks/>
          </p:cNvCxnSpPr>
          <p:nvPr/>
        </p:nvCxnSpPr>
        <p:spPr>
          <a:xfrm>
            <a:off x="927900" y="1450089"/>
            <a:ext cx="681445"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3799" name="Picture 5" descr="ipad-3.png">
            <a:extLst>
              <a:ext uri="{FF2B5EF4-FFF2-40B4-BE49-F238E27FC236}">
                <a16:creationId xmlns:a16="http://schemas.microsoft.com/office/drawing/2014/main" id="{D4B3B71F-5E0A-4119-AEB8-F7F08A4330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334000" y="874713"/>
            <a:ext cx="2763837"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B4E3996-F982-4691-B3DE-C1245EB746C6}"/>
              </a:ext>
            </a:extLst>
          </p:cNvPr>
          <p:cNvPicPr>
            <a:picLocks noChangeAspect="1"/>
          </p:cNvPicPr>
          <p:nvPr/>
        </p:nvPicPr>
        <p:blipFill>
          <a:blip r:embed="rId4"/>
          <a:stretch>
            <a:fillRect/>
          </a:stretch>
        </p:blipFill>
        <p:spPr>
          <a:xfrm>
            <a:off x="5312419" y="1507566"/>
            <a:ext cx="2877746" cy="2280663"/>
          </a:xfrm>
          <a:prstGeom prst="rect">
            <a:avLst/>
          </a:prstGeom>
          <a:ln>
            <a:noFill/>
          </a:ln>
          <a:scene3d>
            <a:camera prst="orthographicFront"/>
            <a:lightRig rig="threePt" dir="t">
              <a:rot lat="0" lon="0" rev="3000000"/>
            </a:lightRig>
          </a:scene3d>
          <a:sp3d extrusionH="82550">
            <a:bevelT w="12700"/>
            <a:bevelB w="0"/>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oter Placeholder 1">
            <a:extLst>
              <a:ext uri="{FF2B5EF4-FFF2-40B4-BE49-F238E27FC236}">
                <a16:creationId xmlns:a16="http://schemas.microsoft.com/office/drawing/2014/main" id="{D80B58FF-1B67-4139-848C-5B4ECB400964}"/>
              </a:ext>
            </a:extLst>
          </p:cNvPr>
          <p:cNvSpPr>
            <a:spLocks noGrp="1"/>
          </p:cNvSpPr>
          <p:nvPr>
            <p:ph type="ftr" sz="quarter" idx="3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en-JM" altLang="en-US">
                <a:solidFill>
                  <a:srgbClr val="A6A6A6"/>
                </a:solidFill>
                <a:cs typeface="Calibri" panose="020F0502020204030204" pitchFamily="34" charset="0"/>
              </a:rPr>
              <a:t>WWW.DESIGNERSPARADISE.COM</a:t>
            </a:r>
          </a:p>
        </p:txBody>
      </p:sp>
      <p:sp>
        <p:nvSpPr>
          <p:cNvPr id="36866" name="Slide Number Placeholder 2">
            <a:extLst>
              <a:ext uri="{FF2B5EF4-FFF2-40B4-BE49-F238E27FC236}">
                <a16:creationId xmlns:a16="http://schemas.microsoft.com/office/drawing/2014/main" id="{8A0BB9E2-B971-45B9-80C8-9748DC09F9E4}"/>
              </a:ext>
            </a:extLst>
          </p:cNvPr>
          <p:cNvSpPr>
            <a:spLocks noGrp="1"/>
          </p:cNvSpPr>
          <p:nvPr>
            <p:ph type="sldNum" sz="quarter" idx="3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55FFD24-EA8D-469E-A538-65BC66055B62}" type="slidenum">
              <a:rPr lang="en-JM" altLang="en-US">
                <a:solidFill>
                  <a:srgbClr val="A6A6A6"/>
                </a:solidFill>
                <a:ea typeface="Open Sans" panose="020B0606030504020204" pitchFamily="34" charset="0"/>
              </a:rPr>
              <a:pPr/>
              <a:t>6</a:t>
            </a:fld>
            <a:endParaRPr lang="en-JM" altLang="en-US">
              <a:solidFill>
                <a:srgbClr val="A6A6A6"/>
              </a:solidFill>
              <a:ea typeface="Open Sans" panose="020B0606030504020204" pitchFamily="34" charset="0"/>
            </a:endParaRPr>
          </a:p>
        </p:txBody>
      </p:sp>
      <p:sp>
        <p:nvSpPr>
          <p:cNvPr id="5" name="Title 4">
            <a:extLst>
              <a:ext uri="{FF2B5EF4-FFF2-40B4-BE49-F238E27FC236}">
                <a16:creationId xmlns:a16="http://schemas.microsoft.com/office/drawing/2014/main" id="{33725E10-C6AC-44FA-93EC-C8781A4B83B2}"/>
              </a:ext>
            </a:extLst>
          </p:cNvPr>
          <p:cNvSpPr>
            <a:spLocks noGrp="1"/>
          </p:cNvSpPr>
          <p:nvPr>
            <p:ph type="title"/>
          </p:nvPr>
        </p:nvSpPr>
        <p:spPr>
          <a:xfrm>
            <a:off x="3880590" y="706810"/>
            <a:ext cx="3993872" cy="857250"/>
          </a:xfrm>
        </p:spPr>
        <p:txBody>
          <a:bodyPr rtlCol="0">
            <a:noAutofit/>
          </a:bodyPr>
          <a:lstStyle/>
          <a:p>
            <a:pPr fontAlgn="auto">
              <a:lnSpc>
                <a:spcPct val="100000"/>
              </a:lnSpc>
              <a:spcAft>
                <a:spcPts val="0"/>
              </a:spcAft>
              <a:defRPr/>
            </a:pPr>
            <a:r>
              <a:rPr lang="en-JM" dirty="0">
                <a:effectLst>
                  <a:innerShdw blurRad="63500">
                    <a:prstClr val="black"/>
                  </a:innerShdw>
                </a:effectLst>
                <a:ea typeface="Open Sans Semibold" pitchFamily="34" charset="0"/>
              </a:rPr>
              <a:t>FIVE ESSENTIAL TOOLS FOR SMART MONEY WEEK</a:t>
            </a:r>
            <a:endParaRPr lang="en-JM" dirty="0"/>
          </a:p>
        </p:txBody>
      </p:sp>
      <p:sp>
        <p:nvSpPr>
          <p:cNvPr id="36870" name="Text Placeholder 3">
            <a:extLst>
              <a:ext uri="{FF2B5EF4-FFF2-40B4-BE49-F238E27FC236}">
                <a16:creationId xmlns:a16="http://schemas.microsoft.com/office/drawing/2014/main" id="{4CC7F997-2AEF-4729-A502-FFAAA83B9978}"/>
              </a:ext>
            </a:extLst>
          </p:cNvPr>
          <p:cNvSpPr txBox="1">
            <a:spLocks/>
          </p:cNvSpPr>
          <p:nvPr/>
        </p:nvSpPr>
        <p:spPr bwMode="auto">
          <a:xfrm>
            <a:off x="3992010" y="1809750"/>
            <a:ext cx="396065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r>
              <a:rPr lang="en-JM" altLang="en-US" sz="1200" dirty="0">
                <a:solidFill>
                  <a:srgbClr val="7F7F7F"/>
                </a:solidFill>
                <a:latin typeface="Arial" panose="020B0604020202020204" pitchFamily="34" charset="0"/>
                <a:cs typeface="Arial" panose="020B0604020202020204" pitchFamily="34" charset="0"/>
              </a:rPr>
              <a:t>1     </a:t>
            </a:r>
            <a:r>
              <a:rPr lang="en-US" altLang="en-US" sz="1200" dirty="0">
                <a:solidFill>
                  <a:srgbClr val="7F7F7F"/>
                </a:solidFill>
                <a:latin typeface="Arial" panose="020B0604020202020204" pitchFamily="34" charset="0"/>
                <a:cs typeface="Arial" panose="020B0604020202020204" pitchFamily="34" charset="0"/>
              </a:rPr>
              <a:t>Calculators – Price info tailored to your location</a:t>
            </a:r>
          </a:p>
          <a:p>
            <a:pPr>
              <a:spcBef>
                <a:spcPct val="20000"/>
              </a:spcBef>
              <a:buFont typeface="Arial" panose="020B0604020202020204" pitchFamily="34" charset="0"/>
              <a:buNone/>
            </a:pPr>
            <a:endParaRPr lang="en-JM" altLang="en-US" sz="1200" dirty="0">
              <a:solidFill>
                <a:srgbClr val="7F7F7F"/>
              </a:solidFill>
              <a:latin typeface="Arial" panose="020B0604020202020204" pitchFamily="34" charset="0"/>
              <a:cs typeface="Arial" panose="020B0604020202020204" pitchFamily="34" charset="0"/>
            </a:endParaRPr>
          </a:p>
        </p:txBody>
      </p:sp>
      <p:sp>
        <p:nvSpPr>
          <p:cNvPr id="36872" name="Text Placeholder 3">
            <a:extLst>
              <a:ext uri="{FF2B5EF4-FFF2-40B4-BE49-F238E27FC236}">
                <a16:creationId xmlns:a16="http://schemas.microsoft.com/office/drawing/2014/main" id="{CC70BAB8-4580-49B5-ABC9-2E309B448C13}"/>
              </a:ext>
            </a:extLst>
          </p:cNvPr>
          <p:cNvSpPr txBox="1">
            <a:spLocks/>
          </p:cNvSpPr>
          <p:nvPr/>
        </p:nvSpPr>
        <p:spPr bwMode="auto">
          <a:xfrm>
            <a:off x="3992010" y="2266950"/>
            <a:ext cx="396065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r>
              <a:rPr lang="en-JM" altLang="en-US" sz="1200" dirty="0">
                <a:solidFill>
                  <a:srgbClr val="7F7F7F"/>
                </a:solidFill>
                <a:latin typeface="Arial" panose="020B0604020202020204" pitchFamily="34" charset="0"/>
                <a:cs typeface="Arial" panose="020B0604020202020204" pitchFamily="34" charset="0"/>
              </a:rPr>
              <a:t>2     </a:t>
            </a:r>
            <a:r>
              <a:rPr lang="en-US" altLang="en-US" sz="1200" dirty="0">
                <a:solidFill>
                  <a:srgbClr val="7F7F7F"/>
                </a:solidFill>
                <a:latin typeface="Arial" panose="020B0604020202020204" pitchFamily="34" charset="0"/>
                <a:cs typeface="Arial" panose="020B0604020202020204" pitchFamily="34" charset="0"/>
              </a:rPr>
              <a:t>Company ratings – On price, value and service</a:t>
            </a:r>
          </a:p>
          <a:p>
            <a:pPr>
              <a:spcBef>
                <a:spcPct val="20000"/>
              </a:spcBef>
              <a:buFont typeface="Arial" panose="020B0604020202020204" pitchFamily="34" charset="0"/>
              <a:buNone/>
            </a:pPr>
            <a:endParaRPr lang="en-JM" altLang="en-US" sz="1200" dirty="0">
              <a:solidFill>
                <a:srgbClr val="7F7F7F"/>
              </a:solidFill>
              <a:latin typeface="Arial" panose="020B0604020202020204" pitchFamily="34" charset="0"/>
              <a:cs typeface="Arial" panose="020B0604020202020204" pitchFamily="34" charset="0"/>
            </a:endParaRPr>
          </a:p>
          <a:p>
            <a:pPr>
              <a:spcBef>
                <a:spcPct val="20000"/>
              </a:spcBef>
              <a:buFont typeface="Arial" panose="020B0604020202020204" pitchFamily="34" charset="0"/>
              <a:buNone/>
            </a:pPr>
            <a:endParaRPr lang="en-JM" altLang="en-US" sz="1200" dirty="0">
              <a:solidFill>
                <a:srgbClr val="7F7F7F"/>
              </a:solidFill>
              <a:latin typeface="Arial" panose="020B0604020202020204" pitchFamily="34" charset="0"/>
              <a:cs typeface="Arial" panose="020B0604020202020204" pitchFamily="34" charset="0"/>
            </a:endParaRPr>
          </a:p>
        </p:txBody>
      </p:sp>
      <p:sp>
        <p:nvSpPr>
          <p:cNvPr id="36874" name="Text Placeholder 3">
            <a:extLst>
              <a:ext uri="{FF2B5EF4-FFF2-40B4-BE49-F238E27FC236}">
                <a16:creationId xmlns:a16="http://schemas.microsoft.com/office/drawing/2014/main" id="{BF06CFE7-4F2D-455D-90C1-CAA2FBC85893}"/>
              </a:ext>
            </a:extLst>
          </p:cNvPr>
          <p:cNvSpPr txBox="1">
            <a:spLocks/>
          </p:cNvSpPr>
          <p:nvPr/>
        </p:nvSpPr>
        <p:spPr bwMode="auto">
          <a:xfrm>
            <a:off x="3992010" y="2724150"/>
            <a:ext cx="396065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r>
              <a:rPr lang="en-JM" altLang="en-US" sz="1200" dirty="0">
                <a:solidFill>
                  <a:srgbClr val="7F7F7F"/>
                </a:solidFill>
                <a:latin typeface="Arial" panose="020B0604020202020204" pitchFamily="34" charset="0"/>
                <a:cs typeface="Arial" panose="020B0604020202020204" pitchFamily="34" charset="0"/>
              </a:rPr>
              <a:t>3     </a:t>
            </a:r>
            <a:r>
              <a:rPr lang="en-US" altLang="en-US" sz="1200" dirty="0">
                <a:solidFill>
                  <a:srgbClr val="7F7F7F"/>
                </a:solidFill>
                <a:latin typeface="Arial" panose="020B0604020202020204" pitchFamily="34" charset="0"/>
                <a:cs typeface="Arial" panose="020B0604020202020204" pitchFamily="34" charset="0"/>
              </a:rPr>
              <a:t>Educational videos – Understanding items 1 &amp; 2</a:t>
            </a:r>
          </a:p>
          <a:p>
            <a:pPr>
              <a:spcBef>
                <a:spcPct val="20000"/>
              </a:spcBef>
              <a:buFont typeface="Arial" panose="020B0604020202020204" pitchFamily="34" charset="0"/>
              <a:buNone/>
            </a:pPr>
            <a:endParaRPr lang="en-JM" altLang="en-US" sz="1200" dirty="0">
              <a:solidFill>
                <a:srgbClr val="7F7F7F"/>
              </a:solidFill>
              <a:latin typeface="Arial" panose="020B0604020202020204" pitchFamily="34" charset="0"/>
              <a:cs typeface="Arial" panose="020B0604020202020204" pitchFamily="34" charset="0"/>
            </a:endParaRPr>
          </a:p>
          <a:p>
            <a:pPr>
              <a:spcBef>
                <a:spcPct val="20000"/>
              </a:spcBef>
              <a:buFont typeface="Arial" panose="020B0604020202020204" pitchFamily="34" charset="0"/>
              <a:buNone/>
            </a:pPr>
            <a:endParaRPr lang="en-JM" altLang="en-US" sz="1200" dirty="0">
              <a:solidFill>
                <a:srgbClr val="7F7F7F"/>
              </a:solidFill>
              <a:latin typeface="Arial" panose="020B0604020202020204" pitchFamily="34" charset="0"/>
              <a:cs typeface="Arial" panose="020B0604020202020204" pitchFamily="34" charset="0"/>
            </a:endParaRPr>
          </a:p>
        </p:txBody>
      </p:sp>
      <p:sp>
        <p:nvSpPr>
          <p:cNvPr id="36876" name="Text Placeholder 3">
            <a:extLst>
              <a:ext uri="{FF2B5EF4-FFF2-40B4-BE49-F238E27FC236}">
                <a16:creationId xmlns:a16="http://schemas.microsoft.com/office/drawing/2014/main" id="{C83ADCC6-FF40-4B56-B3EE-8B8A3BE23F5B}"/>
              </a:ext>
            </a:extLst>
          </p:cNvPr>
          <p:cNvSpPr txBox="1">
            <a:spLocks/>
          </p:cNvSpPr>
          <p:nvPr/>
        </p:nvSpPr>
        <p:spPr bwMode="auto">
          <a:xfrm>
            <a:off x="3992010" y="3181350"/>
            <a:ext cx="396065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r>
              <a:rPr lang="en-JM" altLang="en-US" sz="1200" dirty="0">
                <a:solidFill>
                  <a:srgbClr val="7F7F7F"/>
                </a:solidFill>
                <a:latin typeface="Arial" panose="020B0604020202020204" pitchFamily="34" charset="0"/>
                <a:cs typeface="Arial" panose="020B0604020202020204" pitchFamily="34" charset="0"/>
              </a:rPr>
              <a:t>4     Worksheets – For individualizing info</a:t>
            </a:r>
          </a:p>
          <a:p>
            <a:pPr>
              <a:spcBef>
                <a:spcPct val="20000"/>
              </a:spcBef>
              <a:buFont typeface="Arial" panose="020B0604020202020204" pitchFamily="34" charset="0"/>
              <a:buNone/>
            </a:pPr>
            <a:endParaRPr lang="en-JM" altLang="en-US" sz="1200" dirty="0">
              <a:solidFill>
                <a:srgbClr val="7F7F7F"/>
              </a:solidFill>
              <a:latin typeface="Arial" panose="020B0604020202020204" pitchFamily="34" charset="0"/>
              <a:cs typeface="Arial" panose="020B0604020202020204" pitchFamily="34" charset="0"/>
            </a:endParaRPr>
          </a:p>
        </p:txBody>
      </p:sp>
      <p:sp>
        <p:nvSpPr>
          <p:cNvPr id="36878" name="Text Placeholder 3">
            <a:extLst>
              <a:ext uri="{FF2B5EF4-FFF2-40B4-BE49-F238E27FC236}">
                <a16:creationId xmlns:a16="http://schemas.microsoft.com/office/drawing/2014/main" id="{36A95F0D-66D9-425A-8C6C-52DCE9D8C0E4}"/>
              </a:ext>
            </a:extLst>
          </p:cNvPr>
          <p:cNvSpPr txBox="1">
            <a:spLocks/>
          </p:cNvSpPr>
          <p:nvPr/>
        </p:nvSpPr>
        <p:spPr bwMode="auto">
          <a:xfrm>
            <a:off x="3992010" y="3638550"/>
            <a:ext cx="396065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r>
              <a:rPr lang="en-JM" altLang="en-US" sz="1200" dirty="0">
                <a:solidFill>
                  <a:srgbClr val="7F7F7F"/>
                </a:solidFill>
                <a:latin typeface="Arial" panose="020B0604020202020204" pitchFamily="34" charset="0"/>
                <a:cs typeface="Arial" panose="020B0604020202020204" pitchFamily="34" charset="0"/>
              </a:rPr>
              <a:t>5     Book – </a:t>
            </a:r>
            <a:r>
              <a:rPr lang="en-JM" altLang="en-US" sz="1200" i="1" dirty="0">
                <a:solidFill>
                  <a:srgbClr val="7F7F7F"/>
                </a:solidFill>
                <a:latin typeface="Arial" panose="020B0604020202020204" pitchFamily="34" charset="0"/>
                <a:cs typeface="Arial" panose="020B0604020202020204" pitchFamily="34" charset="0"/>
              </a:rPr>
              <a:t>Injured Money</a:t>
            </a:r>
          </a:p>
          <a:p>
            <a:pPr>
              <a:spcBef>
                <a:spcPct val="20000"/>
              </a:spcBef>
              <a:buFont typeface="Arial" panose="020B0604020202020204" pitchFamily="34" charset="0"/>
              <a:buNone/>
            </a:pPr>
            <a:endParaRPr lang="en-JM" altLang="en-US" sz="1200" dirty="0">
              <a:solidFill>
                <a:srgbClr val="7F7F7F"/>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D0FCBA83-6B0F-4685-8867-38E5C6A3BD29}"/>
              </a:ext>
            </a:extLst>
          </p:cNvPr>
          <p:cNvCxnSpPr>
            <a:cxnSpLocks/>
          </p:cNvCxnSpPr>
          <p:nvPr/>
        </p:nvCxnSpPr>
        <p:spPr>
          <a:xfrm>
            <a:off x="4091287" y="3562350"/>
            <a:ext cx="3674284" cy="0"/>
          </a:xfrm>
          <a:prstGeom prst="line">
            <a:avLst/>
          </a:prstGeom>
          <a:ln w="6350" cmpd="sng">
            <a:solidFill>
              <a:srgbClr val="E1E1E1"/>
            </a:solidFill>
          </a:ln>
          <a:effectLst/>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6239A5D5-2D74-405A-A5D8-C20839F270C3}"/>
              </a:ext>
            </a:extLst>
          </p:cNvPr>
          <p:cNvSpPr/>
          <p:nvPr/>
        </p:nvSpPr>
        <p:spPr>
          <a:xfrm>
            <a:off x="8071975" y="1809750"/>
            <a:ext cx="228600" cy="22860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Plus 17">
            <a:extLst>
              <a:ext uri="{FF2B5EF4-FFF2-40B4-BE49-F238E27FC236}">
                <a16:creationId xmlns:a16="http://schemas.microsoft.com/office/drawing/2014/main" id="{F4465BF6-9CF5-417E-AF4E-E1BE8CB08253}"/>
              </a:ext>
            </a:extLst>
          </p:cNvPr>
          <p:cNvSpPr/>
          <p:nvPr/>
        </p:nvSpPr>
        <p:spPr>
          <a:xfrm>
            <a:off x="8129125" y="1866900"/>
            <a:ext cx="114300" cy="114300"/>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Oval 18">
            <a:extLst>
              <a:ext uri="{FF2B5EF4-FFF2-40B4-BE49-F238E27FC236}">
                <a16:creationId xmlns:a16="http://schemas.microsoft.com/office/drawing/2014/main" id="{297307A3-553C-471F-BA8E-9CC42C00FAC9}"/>
              </a:ext>
            </a:extLst>
          </p:cNvPr>
          <p:cNvSpPr/>
          <p:nvPr/>
        </p:nvSpPr>
        <p:spPr>
          <a:xfrm>
            <a:off x="8071975" y="2266950"/>
            <a:ext cx="228600" cy="22860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Plus 19">
            <a:extLst>
              <a:ext uri="{FF2B5EF4-FFF2-40B4-BE49-F238E27FC236}">
                <a16:creationId xmlns:a16="http://schemas.microsoft.com/office/drawing/2014/main" id="{1C92BB63-019E-4A58-8C7E-A49BB5F2C5BF}"/>
              </a:ext>
            </a:extLst>
          </p:cNvPr>
          <p:cNvSpPr/>
          <p:nvPr/>
        </p:nvSpPr>
        <p:spPr>
          <a:xfrm>
            <a:off x="8129125" y="2324100"/>
            <a:ext cx="114300" cy="114300"/>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Oval 20">
            <a:extLst>
              <a:ext uri="{FF2B5EF4-FFF2-40B4-BE49-F238E27FC236}">
                <a16:creationId xmlns:a16="http://schemas.microsoft.com/office/drawing/2014/main" id="{E513C589-E1C7-4F3F-AF33-A28CE1A287D8}"/>
              </a:ext>
            </a:extLst>
          </p:cNvPr>
          <p:cNvSpPr/>
          <p:nvPr/>
        </p:nvSpPr>
        <p:spPr>
          <a:xfrm>
            <a:off x="8071975" y="2724150"/>
            <a:ext cx="228600" cy="22860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Plus 21">
            <a:extLst>
              <a:ext uri="{FF2B5EF4-FFF2-40B4-BE49-F238E27FC236}">
                <a16:creationId xmlns:a16="http://schemas.microsoft.com/office/drawing/2014/main" id="{FF0882B3-DD1D-428E-A6CB-01F1396E2468}"/>
              </a:ext>
            </a:extLst>
          </p:cNvPr>
          <p:cNvSpPr/>
          <p:nvPr/>
        </p:nvSpPr>
        <p:spPr>
          <a:xfrm>
            <a:off x="8129125" y="2781300"/>
            <a:ext cx="114300" cy="114300"/>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Oval 22">
            <a:extLst>
              <a:ext uri="{FF2B5EF4-FFF2-40B4-BE49-F238E27FC236}">
                <a16:creationId xmlns:a16="http://schemas.microsoft.com/office/drawing/2014/main" id="{E34524D2-1D2E-45C8-BAD1-F6ECE58D2806}"/>
              </a:ext>
            </a:extLst>
          </p:cNvPr>
          <p:cNvSpPr/>
          <p:nvPr/>
        </p:nvSpPr>
        <p:spPr>
          <a:xfrm>
            <a:off x="8071975" y="3181350"/>
            <a:ext cx="228600" cy="22860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Plus 23">
            <a:extLst>
              <a:ext uri="{FF2B5EF4-FFF2-40B4-BE49-F238E27FC236}">
                <a16:creationId xmlns:a16="http://schemas.microsoft.com/office/drawing/2014/main" id="{5CEAC5F6-9B38-4153-9D83-69A8CF7FD022}"/>
              </a:ext>
            </a:extLst>
          </p:cNvPr>
          <p:cNvSpPr/>
          <p:nvPr/>
        </p:nvSpPr>
        <p:spPr>
          <a:xfrm>
            <a:off x="8129125" y="3238500"/>
            <a:ext cx="114300" cy="114300"/>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Oval 24">
            <a:extLst>
              <a:ext uri="{FF2B5EF4-FFF2-40B4-BE49-F238E27FC236}">
                <a16:creationId xmlns:a16="http://schemas.microsoft.com/office/drawing/2014/main" id="{578FBE75-6BE2-4A63-A264-79F2B66AE538}"/>
              </a:ext>
            </a:extLst>
          </p:cNvPr>
          <p:cNvSpPr/>
          <p:nvPr/>
        </p:nvSpPr>
        <p:spPr>
          <a:xfrm>
            <a:off x="8071975" y="3562350"/>
            <a:ext cx="228600" cy="22860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 name="Plus 25">
            <a:extLst>
              <a:ext uri="{FF2B5EF4-FFF2-40B4-BE49-F238E27FC236}">
                <a16:creationId xmlns:a16="http://schemas.microsoft.com/office/drawing/2014/main" id="{6F0BD7A2-041C-403C-A00A-065AE44B0DDE}"/>
              </a:ext>
            </a:extLst>
          </p:cNvPr>
          <p:cNvSpPr/>
          <p:nvPr/>
        </p:nvSpPr>
        <p:spPr>
          <a:xfrm>
            <a:off x="8129125" y="3619500"/>
            <a:ext cx="114300" cy="114300"/>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41" name="Straight Connector 40">
            <a:extLst>
              <a:ext uri="{FF2B5EF4-FFF2-40B4-BE49-F238E27FC236}">
                <a16:creationId xmlns:a16="http://schemas.microsoft.com/office/drawing/2014/main" id="{129379C8-DF76-445E-ABEA-C2977C120841}"/>
              </a:ext>
            </a:extLst>
          </p:cNvPr>
          <p:cNvCxnSpPr>
            <a:cxnSpLocks/>
          </p:cNvCxnSpPr>
          <p:nvPr/>
        </p:nvCxnSpPr>
        <p:spPr>
          <a:xfrm>
            <a:off x="4091287" y="2647950"/>
            <a:ext cx="3674284" cy="0"/>
          </a:xfrm>
          <a:prstGeom prst="line">
            <a:avLst/>
          </a:prstGeom>
          <a:ln w="6350" cmpd="sng">
            <a:solidFill>
              <a:srgbClr val="E1E1E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E7A740EF-DDD0-4031-B3C8-042B86FBA092}"/>
              </a:ext>
            </a:extLst>
          </p:cNvPr>
          <p:cNvCxnSpPr>
            <a:cxnSpLocks/>
          </p:cNvCxnSpPr>
          <p:nvPr/>
        </p:nvCxnSpPr>
        <p:spPr>
          <a:xfrm>
            <a:off x="4091287" y="3105150"/>
            <a:ext cx="3674284" cy="0"/>
          </a:xfrm>
          <a:prstGeom prst="line">
            <a:avLst/>
          </a:prstGeom>
          <a:ln w="6350" cmpd="sng">
            <a:solidFill>
              <a:srgbClr val="E1E1E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76B7C2E-D92A-4121-88A0-B5C35DB9688E}"/>
              </a:ext>
            </a:extLst>
          </p:cNvPr>
          <p:cNvCxnSpPr>
            <a:cxnSpLocks/>
          </p:cNvCxnSpPr>
          <p:nvPr/>
        </p:nvCxnSpPr>
        <p:spPr>
          <a:xfrm>
            <a:off x="4091287" y="2169414"/>
            <a:ext cx="3674284" cy="0"/>
          </a:xfrm>
          <a:prstGeom prst="line">
            <a:avLst/>
          </a:prstGeom>
          <a:ln w="6350" cmpd="sng">
            <a:solidFill>
              <a:srgbClr val="E1E1E1"/>
            </a:solidFill>
          </a:ln>
          <a:effectLst/>
        </p:spPr>
        <p:style>
          <a:lnRef idx="2">
            <a:schemeClr val="accent1"/>
          </a:lnRef>
          <a:fillRef idx="0">
            <a:schemeClr val="accent1"/>
          </a:fillRef>
          <a:effectRef idx="1">
            <a:schemeClr val="accent1"/>
          </a:effectRef>
          <a:fontRef idx="minor">
            <a:schemeClr val="tx1"/>
          </a:fontRef>
        </p:style>
      </p:cxnSp>
      <p:pic>
        <p:nvPicPr>
          <p:cNvPr id="2050" name="Picture 2" descr="Image result for MONEYSMART WEEK IMAGES">
            <a:extLst>
              <a:ext uri="{FF2B5EF4-FFF2-40B4-BE49-F238E27FC236}">
                <a16:creationId xmlns:a16="http://schemas.microsoft.com/office/drawing/2014/main" id="{F0739374-830C-42EE-BB23-2FE7B6B688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39" r="28287"/>
          <a:stretch/>
        </p:blipFill>
        <p:spPr bwMode="auto">
          <a:xfrm>
            <a:off x="-2145689" y="0"/>
            <a:ext cx="5712579"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D5CE-6C89-4F16-BC4F-4338974B4D3F}"/>
              </a:ext>
            </a:extLst>
          </p:cNvPr>
          <p:cNvSpPr>
            <a:spLocks noGrp="1"/>
          </p:cNvSpPr>
          <p:nvPr>
            <p:ph type="title"/>
          </p:nvPr>
        </p:nvSpPr>
        <p:spPr/>
        <p:txBody>
          <a:bodyPr rtlCol="0">
            <a:normAutofit/>
          </a:bodyPr>
          <a:lstStyle/>
          <a:p>
            <a:pPr fontAlgn="auto">
              <a:spcAft>
                <a:spcPts val="0"/>
              </a:spcAft>
              <a:defRPr/>
            </a:pPr>
            <a:r>
              <a:rPr lang="en-JM" dirty="0">
                <a:effectLst>
                  <a:innerShdw blurRad="63500">
                    <a:prstClr val="black"/>
                  </a:innerShdw>
                </a:effectLst>
                <a:latin typeface="Mission Gothic Black"/>
                <a:ea typeface="Open Sans Semibold" pitchFamily="34" charset="0"/>
              </a:rPr>
              <a:t>INSURANCE COST CALCULATORS</a:t>
            </a:r>
            <a:endParaRPr lang="en-JM" dirty="0"/>
          </a:p>
        </p:txBody>
      </p:sp>
      <p:sp>
        <p:nvSpPr>
          <p:cNvPr id="20483" name="Slide Number Placeholder 3">
            <a:extLst>
              <a:ext uri="{FF2B5EF4-FFF2-40B4-BE49-F238E27FC236}">
                <a16:creationId xmlns:a16="http://schemas.microsoft.com/office/drawing/2014/main" id="{A2D99A59-8845-4659-9BA2-0C98C27D0F81}"/>
              </a:ext>
            </a:extLst>
          </p:cNvPr>
          <p:cNvSpPr>
            <a:spLocks noGrp="1"/>
          </p:cNvSpPr>
          <p:nvPr>
            <p:ph type="sldNum" sz="quarter" idx="3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4FBDED-E2FD-4112-8E3D-3A6F45144091}" type="slidenum">
              <a:rPr lang="en-JM" altLang="en-US">
                <a:solidFill>
                  <a:srgbClr val="A6A6A6"/>
                </a:solidFill>
                <a:latin typeface="Arial" panose="020B0604020202020204" pitchFamily="34" charset="0"/>
                <a:ea typeface="Open Sans" panose="020B0606030504020204" pitchFamily="34" charset="0"/>
              </a:rPr>
              <a:pPr/>
              <a:t>7</a:t>
            </a:fld>
            <a:endParaRPr lang="en-JM" altLang="en-US">
              <a:solidFill>
                <a:srgbClr val="A6A6A6"/>
              </a:solidFill>
              <a:latin typeface="Arial" panose="020B0604020202020204" pitchFamily="34" charset="0"/>
              <a:ea typeface="Open Sans" panose="020B0606030504020204" pitchFamily="34" charset="0"/>
            </a:endParaRPr>
          </a:p>
        </p:txBody>
      </p:sp>
      <p:sp>
        <p:nvSpPr>
          <p:cNvPr id="5" name="Text Placeholder 4">
            <a:extLst>
              <a:ext uri="{FF2B5EF4-FFF2-40B4-BE49-F238E27FC236}">
                <a16:creationId xmlns:a16="http://schemas.microsoft.com/office/drawing/2014/main" id="{774AC47C-F0C4-4B03-A1DD-AEB37EB4B7AE}"/>
              </a:ext>
            </a:extLst>
          </p:cNvPr>
          <p:cNvSpPr>
            <a:spLocks noGrp="1"/>
          </p:cNvSpPr>
          <p:nvPr>
            <p:ph type="body" sz="quarter" idx="23"/>
          </p:nvPr>
        </p:nvSpPr>
        <p:spPr>
          <a:xfrm>
            <a:off x="1660289" y="800100"/>
            <a:ext cx="5943600" cy="323850"/>
          </a:xfrm>
        </p:spPr>
        <p:txBody>
          <a:bodyPr rtlCol="0"/>
          <a:lstStyle/>
          <a:p>
            <a:pPr fontAlgn="auto">
              <a:spcAft>
                <a:spcPts val="0"/>
              </a:spcAft>
              <a:defRPr/>
            </a:pPr>
            <a:r>
              <a:rPr lang="en-US" b="1" dirty="0">
                <a:latin typeface="Arial" panose="020B0604020202020204" pitchFamily="34" charset="0"/>
                <a:ea typeface="Open Sans Semibold" pitchFamily="34" charset="0"/>
              </a:rPr>
              <a:t>Find Out What You Should Pay to Get the Most Value from Insurance Coverage</a:t>
            </a:r>
            <a:endParaRPr lang="en-US" dirty="0">
              <a:latin typeface="Arial" panose="020B0604020202020204" pitchFamily="34" charset="0"/>
            </a:endParaRPr>
          </a:p>
          <a:p>
            <a:pPr fontAlgn="auto">
              <a:spcAft>
                <a:spcPts val="0"/>
              </a:spcAft>
              <a:defRPr/>
            </a:pPr>
            <a:endParaRPr lang="en-JM" dirty="0">
              <a:latin typeface="Arial" panose="020B0604020202020204" pitchFamily="34" charset="0"/>
            </a:endParaRPr>
          </a:p>
        </p:txBody>
      </p:sp>
      <p:sp>
        <p:nvSpPr>
          <p:cNvPr id="6" name="Text Placeholder 5">
            <a:extLst>
              <a:ext uri="{FF2B5EF4-FFF2-40B4-BE49-F238E27FC236}">
                <a16:creationId xmlns:a16="http://schemas.microsoft.com/office/drawing/2014/main" id="{197C6BEB-534E-4C6F-BC1F-300B94752486}"/>
              </a:ext>
            </a:extLst>
          </p:cNvPr>
          <p:cNvSpPr>
            <a:spLocks noGrp="1"/>
          </p:cNvSpPr>
          <p:nvPr>
            <p:ph type="body" sz="quarter" idx="24"/>
          </p:nvPr>
        </p:nvSpPr>
        <p:spPr>
          <a:xfrm>
            <a:off x="1499618" y="2816900"/>
            <a:ext cx="2362200" cy="384175"/>
          </a:xfrm>
        </p:spPr>
        <p:txBody>
          <a:bodyPr rtlCol="0"/>
          <a:lstStyle/>
          <a:p>
            <a:pPr fontAlgn="auto">
              <a:spcAft>
                <a:spcPts val="0"/>
              </a:spcAft>
              <a:defRPr/>
            </a:pPr>
            <a:r>
              <a:rPr lang="en-JM" dirty="0">
                <a:solidFill>
                  <a:srgbClr val="A6A6A6"/>
                </a:solidFill>
              </a:rPr>
              <a:t>Completely customizable results that accurately reflect individual location and needs</a:t>
            </a:r>
          </a:p>
        </p:txBody>
      </p:sp>
      <p:sp>
        <p:nvSpPr>
          <p:cNvPr id="7" name="Text Placeholder 6">
            <a:extLst>
              <a:ext uri="{FF2B5EF4-FFF2-40B4-BE49-F238E27FC236}">
                <a16:creationId xmlns:a16="http://schemas.microsoft.com/office/drawing/2014/main" id="{F43CB141-7BDD-4EC0-B205-12AC6217D8D0}"/>
              </a:ext>
            </a:extLst>
          </p:cNvPr>
          <p:cNvSpPr>
            <a:spLocks noGrp="1"/>
          </p:cNvSpPr>
          <p:nvPr>
            <p:ph type="body" sz="quarter" idx="25"/>
          </p:nvPr>
        </p:nvSpPr>
        <p:spPr>
          <a:xfrm>
            <a:off x="1499618" y="3454800"/>
            <a:ext cx="2590800" cy="465138"/>
          </a:xfrm>
        </p:spPr>
        <p:txBody>
          <a:bodyPr rtlCol="0"/>
          <a:lstStyle/>
          <a:p>
            <a:pPr fontAlgn="auto">
              <a:spcAft>
                <a:spcPts val="0"/>
              </a:spcAft>
              <a:defRPr/>
            </a:pPr>
            <a:r>
              <a:rPr lang="en-JM" dirty="0">
                <a:solidFill>
                  <a:srgbClr val="A6A6A6"/>
                </a:solidFill>
                <a:latin typeface="Arial" panose="020B0604020202020204" pitchFamily="34" charset="0"/>
                <a:ea typeface="Tahoma" pitchFamily="34" charset="0"/>
              </a:rPr>
              <a:t>Thousands of data points and insurance regulatory filings inform the </a:t>
            </a:r>
            <a:r>
              <a:rPr lang="en-JM" i="1" dirty="0">
                <a:solidFill>
                  <a:srgbClr val="A6A6A6"/>
                </a:solidFill>
                <a:latin typeface="Arial" panose="020B0604020202020204" pitchFamily="34" charset="0"/>
                <a:ea typeface="Tahoma" pitchFamily="34" charset="0"/>
              </a:rPr>
              <a:t>intelligent</a:t>
            </a:r>
            <a:r>
              <a:rPr lang="en-JM" dirty="0">
                <a:solidFill>
                  <a:srgbClr val="A6A6A6"/>
                </a:solidFill>
                <a:latin typeface="Arial" panose="020B0604020202020204" pitchFamily="34" charset="0"/>
                <a:ea typeface="Tahoma" pitchFamily="34" charset="0"/>
              </a:rPr>
              <a:t> reports</a:t>
            </a:r>
          </a:p>
        </p:txBody>
      </p:sp>
      <p:sp>
        <p:nvSpPr>
          <p:cNvPr id="8" name="Text Placeholder 7">
            <a:extLst>
              <a:ext uri="{FF2B5EF4-FFF2-40B4-BE49-F238E27FC236}">
                <a16:creationId xmlns:a16="http://schemas.microsoft.com/office/drawing/2014/main" id="{BC7FEB76-7EA3-497E-957A-FFA8443D2480}"/>
              </a:ext>
            </a:extLst>
          </p:cNvPr>
          <p:cNvSpPr>
            <a:spLocks noGrp="1"/>
          </p:cNvSpPr>
          <p:nvPr>
            <p:ph type="body" sz="quarter" idx="26"/>
          </p:nvPr>
        </p:nvSpPr>
        <p:spPr>
          <a:xfrm>
            <a:off x="813818" y="1725425"/>
            <a:ext cx="3429000" cy="1041400"/>
          </a:xfrm>
        </p:spPr>
        <p:txBody>
          <a:bodyPr rtlCol="0"/>
          <a:lstStyle/>
          <a:p>
            <a:pPr fontAlgn="auto">
              <a:spcAft>
                <a:spcPts val="0"/>
              </a:spcAft>
              <a:defRPr/>
            </a:pPr>
            <a:r>
              <a:rPr lang="en-JM" dirty="0">
                <a:solidFill>
                  <a:srgbClr val="A6A6A6"/>
                </a:solidFill>
                <a:latin typeface="Arial" panose="020B0604020202020204" pitchFamily="34" charset="0"/>
              </a:rPr>
              <a:t>Insurance shopping websites don’t provide consumers with the complete picture. ValChoice delivers more information and helps consumers understand what they should pay to get the most value from their insurance dollars when they need it most – when they file a claim. </a:t>
            </a:r>
          </a:p>
        </p:txBody>
      </p:sp>
      <p:sp>
        <p:nvSpPr>
          <p:cNvPr id="20488" name="Text Placeholder 8">
            <a:extLst>
              <a:ext uri="{FF2B5EF4-FFF2-40B4-BE49-F238E27FC236}">
                <a16:creationId xmlns:a16="http://schemas.microsoft.com/office/drawing/2014/main" id="{C6D9AE1E-213F-41EF-99CD-E80D4C70478D}"/>
              </a:ext>
            </a:extLst>
          </p:cNvPr>
          <p:cNvSpPr>
            <a:spLocks noGrp="1"/>
          </p:cNvSpPr>
          <p:nvPr>
            <p:ph type="body" sz="quarter" idx="27"/>
          </p:nvPr>
        </p:nvSpPr>
        <p:spPr>
          <a:xfrm>
            <a:off x="813818" y="1471425"/>
            <a:ext cx="3429000" cy="357188"/>
          </a:xfrm>
        </p:spPr>
        <p:txBody>
          <a:bodyPr/>
          <a:lstStyle/>
          <a:p>
            <a:r>
              <a:rPr lang="en-JM" altLang="en-US" dirty="0"/>
              <a:t>Empowering and informing consumers</a:t>
            </a:r>
          </a:p>
        </p:txBody>
      </p:sp>
      <p:sp>
        <p:nvSpPr>
          <p:cNvPr id="12" name="Rounded Rectangle 11">
            <a:extLst>
              <a:ext uri="{FF2B5EF4-FFF2-40B4-BE49-F238E27FC236}">
                <a16:creationId xmlns:a16="http://schemas.microsoft.com/office/drawing/2014/main" id="{91815E9A-65F1-42FF-9777-5810B40DBE7B}"/>
              </a:ext>
            </a:extLst>
          </p:cNvPr>
          <p:cNvSpPr/>
          <p:nvPr/>
        </p:nvSpPr>
        <p:spPr>
          <a:xfrm>
            <a:off x="966218" y="3509963"/>
            <a:ext cx="461963" cy="44132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1100" dirty="0">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C04B1BD2-B0D3-4720-B4F0-9BD8D95455B0}"/>
              </a:ext>
            </a:extLst>
          </p:cNvPr>
          <p:cNvSpPr/>
          <p:nvPr/>
        </p:nvSpPr>
        <p:spPr>
          <a:xfrm>
            <a:off x="961456" y="2876550"/>
            <a:ext cx="461962" cy="44132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JM" sz="1100" dirty="0">
              <a:latin typeface="Arial" panose="020B0604020202020204" pitchFamily="34" charset="0"/>
              <a:cs typeface="Arial" panose="020B0604020202020204" pitchFamily="34" charset="0"/>
            </a:endParaRPr>
          </a:p>
        </p:txBody>
      </p:sp>
      <p:pic>
        <p:nvPicPr>
          <p:cNvPr id="20493" name="Picture 13" descr="bulb.png">
            <a:extLst>
              <a:ext uri="{FF2B5EF4-FFF2-40B4-BE49-F238E27FC236}">
                <a16:creationId xmlns:a16="http://schemas.microsoft.com/office/drawing/2014/main" id="{C976F18D-6EDF-4403-AED3-B1B17F22B3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0831" y="29448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4" descr="cloud.png">
            <a:extLst>
              <a:ext uri="{FF2B5EF4-FFF2-40B4-BE49-F238E27FC236}">
                <a16:creationId xmlns:a16="http://schemas.microsoft.com/office/drawing/2014/main" id="{08C9B77B-D1E1-4383-8CBE-0900D36E39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756" y="3589338"/>
            <a:ext cx="273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8" descr="A screenshot of a cell phone&#10;&#10;Description automatically generated">
            <a:extLst>
              <a:ext uri="{FF2B5EF4-FFF2-40B4-BE49-F238E27FC236}">
                <a16:creationId xmlns:a16="http://schemas.microsoft.com/office/drawing/2014/main" id="{51036033-499A-483B-9BEF-CDE16D56DB87}"/>
              </a:ext>
            </a:extLst>
          </p:cNvPr>
          <p:cNvPicPr>
            <a:picLocks noChangeAspect="1"/>
          </p:cNvPicPr>
          <p:nvPr/>
        </p:nvPicPr>
        <p:blipFill>
          <a:blip r:embed="rId4"/>
          <a:stretch>
            <a:fillRect/>
          </a:stretch>
        </p:blipFill>
        <p:spPr>
          <a:xfrm>
            <a:off x="4669104" y="1452589"/>
            <a:ext cx="1774271" cy="262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A screenshot of a cell phone&#10;&#10;Description automatically generated">
            <a:extLst>
              <a:ext uri="{FF2B5EF4-FFF2-40B4-BE49-F238E27FC236}">
                <a16:creationId xmlns:a16="http://schemas.microsoft.com/office/drawing/2014/main" id="{E322940E-682B-4646-81E5-15910E0A41BD}"/>
              </a:ext>
            </a:extLst>
          </p:cNvPr>
          <p:cNvPicPr>
            <a:picLocks noChangeAspect="1"/>
          </p:cNvPicPr>
          <p:nvPr/>
        </p:nvPicPr>
        <p:blipFill>
          <a:blip r:embed="rId5"/>
          <a:stretch>
            <a:fillRect/>
          </a:stretch>
        </p:blipFill>
        <p:spPr>
          <a:xfrm>
            <a:off x="6698636" y="1452589"/>
            <a:ext cx="1860150" cy="2638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29" y="861379"/>
            <a:ext cx="4376058" cy="857250"/>
          </a:xfrm>
        </p:spPr>
        <p:txBody>
          <a:bodyPr/>
          <a:lstStyle/>
          <a:p>
            <a:pPr>
              <a:lnSpc>
                <a:spcPct val="100000"/>
              </a:lnSpc>
            </a:pPr>
            <a:r>
              <a:rPr lang="en-JM" dirty="0">
                <a:effectLst>
                  <a:innerShdw blurRad="63500">
                    <a:prstClr val="black"/>
                  </a:innerShdw>
                </a:effectLst>
                <a:ea typeface="Open Sans Semibold" pitchFamily="34" charset="0"/>
              </a:rPr>
              <a:t>THE VALCHOICE CAR INSURANCE CALCULATOR</a:t>
            </a:r>
            <a:endParaRPr lang="en-JM"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57B18ED-D931-45F4-8873-1BEDAB4DC03E}" type="slidenum">
              <a:rPr lang="en-JM" smtClean="0"/>
              <a:t>8</a:t>
            </a:fld>
            <a:endParaRPr lang="en-JM"/>
          </a:p>
        </p:txBody>
      </p:sp>
      <p:sp>
        <p:nvSpPr>
          <p:cNvPr id="6" name="Text Placeholder 5"/>
          <p:cNvSpPr>
            <a:spLocks noGrp="1"/>
          </p:cNvSpPr>
          <p:nvPr>
            <p:ph type="body" sz="quarter" idx="15"/>
          </p:nvPr>
        </p:nvSpPr>
        <p:spPr>
          <a:xfrm>
            <a:off x="4245429" y="1926000"/>
            <a:ext cx="3505200" cy="990600"/>
          </a:xfrm>
        </p:spPr>
        <p:txBody>
          <a:bodyPr/>
          <a:lstStyle/>
          <a:p>
            <a:pPr marL="171450" indent="-171450">
              <a:buFont typeface="Arial" panose="020B0604020202020204" pitchFamily="34" charset="0"/>
              <a:buChar char="•"/>
            </a:pPr>
            <a:r>
              <a:rPr lang="en-US" sz="1600" dirty="0"/>
              <a:t>Find a fair price without pressure to buy</a:t>
            </a:r>
          </a:p>
          <a:p>
            <a:pPr marL="171450" indent="-171450">
              <a:buFont typeface="Arial" panose="020B0604020202020204" pitchFamily="34" charset="0"/>
              <a:buChar char="•"/>
            </a:pPr>
            <a:r>
              <a:rPr lang="en-US" sz="1600" dirty="0"/>
              <a:t>Take control of the coverage and cost through literacy</a:t>
            </a:r>
          </a:p>
          <a:p>
            <a:pPr marL="171450" indent="-171450">
              <a:buFont typeface="Arial" panose="020B0604020202020204" pitchFamily="34" charset="0"/>
              <a:buChar char="•"/>
            </a:pPr>
            <a:r>
              <a:rPr lang="en-US" sz="1600" dirty="0"/>
              <a:t>Select insurance companies based on quality and value</a:t>
            </a:r>
          </a:p>
          <a:p>
            <a:endParaRPr lang="en-JM" dirty="0"/>
          </a:p>
        </p:txBody>
      </p:sp>
      <p:sp>
        <p:nvSpPr>
          <p:cNvPr id="10" name="Text Placeholder 9"/>
          <p:cNvSpPr>
            <a:spLocks noGrp="1"/>
          </p:cNvSpPr>
          <p:nvPr>
            <p:ph type="body" sz="quarter" idx="23"/>
          </p:nvPr>
        </p:nvSpPr>
        <p:spPr>
          <a:xfrm>
            <a:off x="4245429" y="385949"/>
            <a:ext cx="3810000" cy="475429"/>
          </a:xfrm>
        </p:spPr>
        <p:txBody>
          <a:bodyPr/>
          <a:lstStyle/>
          <a:p>
            <a:r>
              <a:rPr lang="en-US" sz="1200" b="1" dirty="0">
                <a:latin typeface="Arial" panose="020B0604020202020204" pitchFamily="34" charset="0"/>
                <a:ea typeface="Open Sans Semibold" pitchFamily="34" charset="0"/>
                <a:cs typeface="Arial" panose="020B0604020202020204" pitchFamily="34" charset="0"/>
              </a:rPr>
              <a:t>Bringing price and claims transparency to buying coverage for automobiles</a:t>
            </a:r>
            <a:endParaRPr lang="en-US" sz="1200" dirty="0">
              <a:solidFill>
                <a:srgbClr val="0070C0"/>
              </a:solidFill>
              <a:latin typeface="Arial" panose="020B0604020202020204" pitchFamily="34" charset="0"/>
              <a:cs typeface="Arial" panose="020B0604020202020204" pitchFamily="34" charset="0"/>
            </a:endParaRPr>
          </a:p>
          <a:p>
            <a:endParaRPr lang="en-JM" sz="1200" dirty="0">
              <a:solidFill>
                <a:srgbClr val="0070C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JM"/>
              <a:t>UNDER EMBARGO UNTIL JAN. 26, 2016</a:t>
            </a:r>
            <a:endParaRPr lang="en-JM" dirty="0"/>
          </a:p>
        </p:txBody>
      </p:sp>
      <p:pic>
        <p:nvPicPr>
          <p:cNvPr id="7" name="Picture 6">
            <a:extLst>
              <a:ext uri="{FF2B5EF4-FFF2-40B4-BE49-F238E27FC236}">
                <a16:creationId xmlns:a16="http://schemas.microsoft.com/office/drawing/2014/main" id="{EF692738-D604-4C23-8C2A-15BC9B97FEA6}"/>
              </a:ext>
            </a:extLst>
          </p:cNvPr>
          <p:cNvPicPr>
            <a:picLocks noChangeAspect="1"/>
          </p:cNvPicPr>
          <p:nvPr/>
        </p:nvPicPr>
        <p:blipFill>
          <a:blip r:embed="rId2"/>
          <a:stretch>
            <a:fillRect/>
          </a:stretch>
        </p:blipFill>
        <p:spPr>
          <a:xfrm>
            <a:off x="-99273" y="-57476"/>
            <a:ext cx="4039035" cy="10183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7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29" y="861379"/>
            <a:ext cx="4376058" cy="857250"/>
          </a:xfrm>
        </p:spPr>
        <p:txBody>
          <a:bodyPr/>
          <a:lstStyle/>
          <a:p>
            <a:pPr>
              <a:lnSpc>
                <a:spcPct val="100000"/>
              </a:lnSpc>
            </a:pPr>
            <a:r>
              <a:rPr lang="en-JM" dirty="0">
                <a:effectLst>
                  <a:innerShdw blurRad="63500">
                    <a:prstClr val="black"/>
                  </a:innerShdw>
                </a:effectLst>
                <a:ea typeface="Open Sans Semibold" pitchFamily="34" charset="0"/>
              </a:rPr>
              <a:t>THE VALCHOICE CAR INSURANCE CALCULATOR</a:t>
            </a:r>
            <a:endParaRPr lang="en-JM"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57B18ED-D931-45F4-8873-1BEDAB4DC03E}" type="slidenum">
              <a:rPr lang="en-JM" smtClean="0"/>
              <a:t>9</a:t>
            </a:fld>
            <a:endParaRPr lang="en-JM"/>
          </a:p>
        </p:txBody>
      </p:sp>
      <p:sp>
        <p:nvSpPr>
          <p:cNvPr id="6" name="Text Placeholder 5"/>
          <p:cNvSpPr>
            <a:spLocks noGrp="1"/>
          </p:cNvSpPr>
          <p:nvPr>
            <p:ph type="body" sz="quarter" idx="15"/>
          </p:nvPr>
        </p:nvSpPr>
        <p:spPr>
          <a:xfrm>
            <a:off x="4245429" y="1926000"/>
            <a:ext cx="3505200" cy="990600"/>
          </a:xfrm>
        </p:spPr>
        <p:txBody>
          <a:bodyPr/>
          <a:lstStyle/>
          <a:p>
            <a:pPr marL="171450" indent="-171450">
              <a:buFont typeface="Arial" panose="020B0604020202020204" pitchFamily="34" charset="0"/>
              <a:buChar char="•"/>
            </a:pPr>
            <a:r>
              <a:rPr lang="en-US" sz="1600" dirty="0"/>
              <a:t>State versions updated as laws and regulations change</a:t>
            </a:r>
          </a:p>
          <a:p>
            <a:pPr marL="171450" indent="-171450">
              <a:buFont typeface="Arial" panose="020B0604020202020204" pitchFamily="34" charset="0"/>
              <a:buChar char="•"/>
            </a:pPr>
            <a:r>
              <a:rPr lang="en-US" sz="1600" dirty="0"/>
              <a:t>Pricing changes with the market</a:t>
            </a:r>
          </a:p>
          <a:p>
            <a:pPr marL="171450" indent="-171450">
              <a:buFont typeface="Arial" panose="020B0604020202020204" pitchFamily="34" charset="0"/>
              <a:buChar char="•"/>
            </a:pPr>
            <a:r>
              <a:rPr lang="en-US" sz="1600" dirty="0"/>
              <a:t>Updates require no support from your organization</a:t>
            </a:r>
          </a:p>
          <a:p>
            <a:pPr marL="171450" indent="-171450">
              <a:buFont typeface="Arial" panose="020B0604020202020204" pitchFamily="34" charset="0"/>
              <a:buChar char="•"/>
            </a:pPr>
            <a:r>
              <a:rPr lang="en-US" sz="1600" dirty="0"/>
              <a:t>No software required on your systems</a:t>
            </a:r>
          </a:p>
          <a:p>
            <a:endParaRPr lang="en-JM" dirty="0"/>
          </a:p>
        </p:txBody>
      </p:sp>
      <p:sp>
        <p:nvSpPr>
          <p:cNvPr id="10" name="Text Placeholder 9"/>
          <p:cNvSpPr>
            <a:spLocks noGrp="1"/>
          </p:cNvSpPr>
          <p:nvPr>
            <p:ph type="body" sz="quarter" idx="23"/>
          </p:nvPr>
        </p:nvSpPr>
        <p:spPr>
          <a:xfrm>
            <a:off x="4245429" y="385949"/>
            <a:ext cx="3810000" cy="475429"/>
          </a:xfrm>
        </p:spPr>
        <p:txBody>
          <a:bodyPr/>
          <a:lstStyle/>
          <a:p>
            <a:r>
              <a:rPr lang="en-US" sz="1200" b="1" dirty="0">
                <a:latin typeface="Arial" panose="020B0604020202020204" pitchFamily="34" charset="0"/>
                <a:ea typeface="Open Sans Semibold" pitchFamily="34" charset="0"/>
                <a:cs typeface="Arial" panose="020B0604020202020204" pitchFamily="34" charset="0"/>
              </a:rPr>
              <a:t>Bringing price and claims transparency to buying coverage for automobiles</a:t>
            </a:r>
            <a:endParaRPr lang="en-US" sz="1200" dirty="0">
              <a:solidFill>
                <a:srgbClr val="0070C0"/>
              </a:solidFill>
              <a:latin typeface="Arial" panose="020B0604020202020204" pitchFamily="34" charset="0"/>
              <a:cs typeface="Arial" panose="020B0604020202020204" pitchFamily="34" charset="0"/>
            </a:endParaRPr>
          </a:p>
          <a:p>
            <a:endParaRPr lang="en-JM" sz="1200" dirty="0">
              <a:solidFill>
                <a:srgbClr val="0070C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JM"/>
              <a:t>UNDER EMBARGO UNTIL JAN. 26, 2016</a:t>
            </a:r>
            <a:endParaRPr lang="en-JM" dirty="0"/>
          </a:p>
        </p:txBody>
      </p:sp>
      <p:pic>
        <p:nvPicPr>
          <p:cNvPr id="7" name="Picture 6">
            <a:extLst>
              <a:ext uri="{FF2B5EF4-FFF2-40B4-BE49-F238E27FC236}">
                <a16:creationId xmlns:a16="http://schemas.microsoft.com/office/drawing/2014/main" id="{EF692738-D604-4C23-8C2A-15BC9B97FEA6}"/>
              </a:ext>
            </a:extLst>
          </p:cNvPr>
          <p:cNvPicPr>
            <a:picLocks noChangeAspect="1"/>
          </p:cNvPicPr>
          <p:nvPr/>
        </p:nvPicPr>
        <p:blipFill>
          <a:blip r:embed="rId2"/>
          <a:stretch>
            <a:fillRect/>
          </a:stretch>
        </p:blipFill>
        <p:spPr>
          <a:xfrm>
            <a:off x="-99273" y="-57476"/>
            <a:ext cx="4039035" cy="10183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96844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251403</TotalTime>
  <Words>1610</Words>
  <Application>Microsoft Macintosh PowerPoint</Application>
  <PresentationFormat>On-screen Show (16:9)</PresentationFormat>
  <Paragraphs>254</Paragraphs>
  <Slides>34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Century Gothic</vt:lpstr>
      <vt:lpstr>Courier New</vt:lpstr>
      <vt:lpstr>Mission Gothic Black</vt:lpstr>
      <vt:lpstr>Mission Gothic Regular</vt:lpstr>
      <vt:lpstr>Open Sans</vt:lpstr>
      <vt:lpstr>Executive</vt:lpstr>
      <vt:lpstr>PowerPoint Presentation</vt:lpstr>
      <vt:lpstr>AGENDA</vt:lpstr>
      <vt:lpstr>THE PROBLEM FACED BY CONSUMERS</vt:lpstr>
      <vt:lpstr>THE SOLUTION IS FINANCIAL LITERACY</vt:lpstr>
      <vt:lpstr>PowerPoint Presentation</vt:lpstr>
      <vt:lpstr>FIVE ESSENTIAL TOOLS FOR SMART MONEY WEEK</vt:lpstr>
      <vt:lpstr>INSURANCE COST CALCULATORS</vt:lpstr>
      <vt:lpstr>THE VALCHOICE CAR INSURANCE CALCULATOR</vt:lpstr>
      <vt:lpstr>THE VALCHOICE CAR INSURANCE CALCULATOR</vt:lpstr>
      <vt:lpstr>THE VALCHOICE CAR INSURANCE CALCULATOR</vt:lpstr>
      <vt:lpstr>THE VALCHOICE HOME INSURANCE CALCULATOR</vt:lpstr>
      <vt:lpstr>THE VALCHOICE HOME INSURANCE CALCULATOR</vt:lpstr>
      <vt:lpstr>THE VALCHOICE HOME INSURANCE CALCULATOR</vt:lpstr>
      <vt:lpstr>INSURANCE COMPANY RATINGS</vt:lpstr>
      <vt:lpstr>EXAMPLE: ROCKFORD MUTUAL VS. COMPETITION</vt:lpstr>
      <vt:lpstr>VALCHOICE INSURANCE COMPANY REPORTS</vt:lpstr>
      <vt:lpstr>EDUCATIONAL VIDEOS</vt:lpstr>
      <vt:lpstr>CAR &amp; HOME INSURANCE CHECK-UPS</vt:lpstr>
      <vt:lpstr>WORKSHEETS</vt:lpstr>
      <vt:lpstr>INJURED MONEY BOOK</vt:lpstr>
      <vt:lpstr>PRICING</vt:lpstr>
      <vt:lpstr>HOW TO ORDER</vt:lpstr>
      <vt:lpstr>Ordering</vt:lpstr>
      <vt:lpstr>PowerPoint Presentation</vt:lpstr>
      <vt:lpstr>PowerPoint Presentation</vt:lpstr>
      <vt:lpstr>PowerPoint Presentation</vt:lpstr>
      <vt:lpstr>PowerPoint Presentation</vt:lpstr>
      <vt:lpstr>ACCESSING VIDEOS</vt:lpstr>
      <vt:lpstr>PowerPoint Presentation</vt:lpstr>
      <vt:lpstr>PowerPoint Presentation</vt:lpstr>
      <vt:lpstr>ACCESSING PREMIUM CONTENT</vt:lpstr>
      <vt:lpstr>PLACING THE CONTENT</vt:lpstr>
      <vt:lpstr>How To Contact Us</vt:lpstr>
      <vt:lpstr>PowerPoint Presentation</vt:lpstr>
    </vt:vector>
  </TitlesOfParts>
  <Company>Karr PR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Karr</dc:creator>
  <cp:lastModifiedBy>Jared Oates</cp:lastModifiedBy>
  <cp:revision>1029</cp:revision>
  <dcterms:created xsi:type="dcterms:W3CDTF">2014-01-14T21:51:44Z</dcterms:created>
  <dcterms:modified xsi:type="dcterms:W3CDTF">2020-04-16T19:43:21Z</dcterms:modified>
</cp:coreProperties>
</file>