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69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57" r:id="rId18"/>
    <p:sldId id="258" r:id="rId19"/>
    <p:sldId id="284" r:id="rId20"/>
    <p:sldId id="285" r:id="rId21"/>
    <p:sldId id="268" r:id="rId22"/>
    <p:sldId id="261" r:id="rId23"/>
    <p:sldId id="286" r:id="rId24"/>
    <p:sldId id="288" r:id="rId25"/>
    <p:sldId id="289" r:id="rId26"/>
    <p:sldId id="290" r:id="rId27"/>
    <p:sldId id="291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94667"/>
  </p:normalViewPr>
  <p:slideViewPr>
    <p:cSldViewPr snapToGrid="0" snapToObjects="1">
      <p:cViewPr varScale="1">
        <p:scale>
          <a:sx n="110" d="100"/>
          <a:sy n="110" d="100"/>
        </p:scale>
        <p:origin x="16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3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3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4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1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2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1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FEE24-B095-3840-BF17-704D5C5C2D5B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E473-9877-8448-A6BF-3034BAA0FB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iderstandLogo_72dpi_Colo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87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9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derstandconsulting.org/free-resources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347951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Dismantling Institutional Racism in your Library: </a:t>
            </a:r>
            <a:br>
              <a:rPr lang="en-US" b="1" dirty="0"/>
            </a:br>
            <a:r>
              <a:rPr lang="en-US" b="1" dirty="0"/>
              <a:t>From Theory to Practice</a:t>
            </a:r>
            <a:br>
              <a:rPr lang="en-US" b="1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4949539"/>
            <a:ext cx="6400800" cy="1752600"/>
          </a:xfrm>
        </p:spPr>
        <p:txBody>
          <a:bodyPr/>
          <a:lstStyle/>
          <a:p>
            <a:r>
              <a:rPr lang="en-US" dirty="0"/>
              <a:t>Tobin Miller Shearer</a:t>
            </a:r>
          </a:p>
        </p:txBody>
      </p:sp>
    </p:spTree>
    <p:extLst>
      <p:ext uri="{BB962C8B-B14F-4D97-AF65-F5344CB8AC3E}">
        <p14:creationId xmlns:p14="http://schemas.microsoft.com/office/powerpoint/2010/main" val="612006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99229">
            <a:off x="1484900" y="2043063"/>
            <a:ext cx="6506505" cy="40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94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8996">
            <a:off x="1531979" y="2182319"/>
            <a:ext cx="6305662" cy="42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4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6-20 at 1.04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764"/>
            <a:ext cx="9144000" cy="57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9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6-20 at 1.06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784">
            <a:off x="1794028" y="2138154"/>
            <a:ext cx="5858919" cy="413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76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597">
            <a:off x="2443201" y="1995421"/>
            <a:ext cx="3684715" cy="45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03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5600">
            <a:off x="731799" y="2317750"/>
            <a:ext cx="5093753" cy="886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3858">
            <a:off x="4041201" y="3647489"/>
            <a:ext cx="3568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23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8965">
            <a:off x="947408" y="2075157"/>
            <a:ext cx="7320324" cy="41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88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07096"/>
            <a:ext cx="9144000" cy="6965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7388" y="90706"/>
            <a:ext cx="0" cy="6767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42090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5667" y="0"/>
            <a:ext cx="803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5667" y="6488668"/>
            <a:ext cx="9200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30872" y="3236235"/>
            <a:ext cx="12310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Individual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8316324" y="3208766"/>
            <a:ext cx="1286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Collective</a:t>
            </a:r>
          </a:p>
        </p:txBody>
      </p:sp>
      <p:pic>
        <p:nvPicPr>
          <p:cNvPr id="3" name="Picture 2" descr="WiderstandLogo_72dpi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23433"/>
            <a:ext cx="3144588" cy="6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81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>
          <a:xfrm>
            <a:off x="0" y="-107096"/>
            <a:ext cx="9144000" cy="6965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7388" y="90706"/>
            <a:ext cx="0" cy="6767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42090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5667" y="0"/>
            <a:ext cx="803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5667" y="6488668"/>
            <a:ext cx="9200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30872" y="3236235"/>
            <a:ext cx="12310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Individual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8316324" y="3208766"/>
            <a:ext cx="1286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Collective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536054" y="1464734"/>
            <a:ext cx="1417236" cy="1033691"/>
            <a:chOff x="6302262" y="2268309"/>
            <a:chExt cx="1417236" cy="1033691"/>
          </a:xfrm>
        </p:grpSpPr>
        <p:sp>
          <p:nvSpPr>
            <p:cNvPr id="2" name="Rectangle 1"/>
            <p:cNvSpPr/>
            <p:nvPr/>
          </p:nvSpPr>
          <p:spPr>
            <a:xfrm>
              <a:off x="6409506" y="2268309"/>
              <a:ext cx="1233792" cy="1033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02262" y="2343696"/>
              <a:ext cx="1417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Public Facility Segregation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701844" y="538286"/>
            <a:ext cx="1030111" cy="691445"/>
            <a:chOff x="1298222" y="1171222"/>
            <a:chExt cx="1030111" cy="691445"/>
          </a:xfrm>
        </p:grpSpPr>
        <p:sp>
          <p:nvSpPr>
            <p:cNvPr id="63" name="Rectangle 62"/>
            <p:cNvSpPr/>
            <p:nvPr/>
          </p:nvSpPr>
          <p:spPr>
            <a:xfrm>
              <a:off x="1298222" y="1171222"/>
              <a:ext cx="1030111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298222" y="1230110"/>
              <a:ext cx="1030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Lynching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66418" y="406779"/>
            <a:ext cx="1417236" cy="720467"/>
            <a:chOff x="5669844" y="332643"/>
            <a:chExt cx="1417236" cy="720467"/>
          </a:xfrm>
        </p:grpSpPr>
        <p:sp>
          <p:nvSpPr>
            <p:cNvPr id="65" name="Rectangle 64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69844" y="406779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Educational Segregation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95018" y="1390598"/>
            <a:ext cx="1417236" cy="720467"/>
            <a:chOff x="5410200" y="1754664"/>
            <a:chExt cx="1417236" cy="720467"/>
          </a:xfrm>
        </p:grpSpPr>
        <p:sp>
          <p:nvSpPr>
            <p:cNvPr id="68" name="Rectangle 67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Housing Segregation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808826" y="1194398"/>
            <a:ext cx="1417236" cy="691445"/>
            <a:chOff x="5669844" y="332643"/>
            <a:chExt cx="1417236" cy="691445"/>
          </a:xfrm>
        </p:grpSpPr>
        <p:sp>
          <p:nvSpPr>
            <p:cNvPr id="72" name="Rectangle 71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69844" y="406779"/>
              <a:ext cx="1417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Dis-enfranchisement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903636" y="5520224"/>
            <a:ext cx="1417236" cy="691445"/>
            <a:chOff x="5669844" y="332643"/>
            <a:chExt cx="1417236" cy="691445"/>
          </a:xfrm>
        </p:grpSpPr>
        <p:sp>
          <p:nvSpPr>
            <p:cNvPr id="75" name="Rectangle 74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Hiring Discrimination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167276" y="4595852"/>
            <a:ext cx="1417236" cy="691445"/>
            <a:chOff x="5669844" y="332643"/>
            <a:chExt cx="1417236" cy="691445"/>
          </a:xfrm>
        </p:grpSpPr>
        <p:sp>
          <p:nvSpPr>
            <p:cNvPr id="78" name="Rectangle 77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Policy Discrimination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261080" y="4193549"/>
            <a:ext cx="1417236" cy="691445"/>
            <a:chOff x="5669844" y="332643"/>
            <a:chExt cx="1417236" cy="691445"/>
          </a:xfrm>
        </p:grpSpPr>
        <p:sp>
          <p:nvSpPr>
            <p:cNvPr id="81" name="Rectangle 80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Micro-aggressions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750040" y="4750504"/>
            <a:ext cx="1417236" cy="691445"/>
            <a:chOff x="5669844" y="332643"/>
            <a:chExt cx="1417236" cy="691445"/>
          </a:xfrm>
        </p:grpSpPr>
        <p:sp>
          <p:nvSpPr>
            <p:cNvPr id="84" name="Rectangle 83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Budget </a:t>
              </a:r>
              <a:r>
                <a:rPr lang="en-US" sz="1600" dirty="0" err="1"/>
                <a:t>Mis</a:t>
              </a:r>
              <a:r>
                <a:rPr lang="en-US" sz="1600" dirty="0"/>
                <a:t>-appropriation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315636" y="1229731"/>
            <a:ext cx="1417236" cy="905133"/>
            <a:chOff x="5669844" y="332643"/>
            <a:chExt cx="1417236" cy="905133"/>
          </a:xfrm>
        </p:grpSpPr>
        <p:sp>
          <p:nvSpPr>
            <p:cNvPr id="87" name="Rectangle 86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Verbal </a:t>
              </a:r>
            </a:p>
            <a:p>
              <a:pPr algn="ctr"/>
              <a:r>
                <a:rPr lang="en-US" sz="1600" dirty="0"/>
                <a:t>Attacks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69334" y="406779"/>
            <a:ext cx="1417236" cy="905133"/>
            <a:chOff x="5669844" y="332643"/>
            <a:chExt cx="1417236" cy="905133"/>
          </a:xfrm>
        </p:grpSpPr>
        <p:sp>
          <p:nvSpPr>
            <p:cNvPr id="90" name="Rectangle 89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Physical</a:t>
              </a:r>
            </a:p>
            <a:p>
              <a:pPr algn="ctr"/>
              <a:r>
                <a:rPr lang="en-US" sz="1600" dirty="0"/>
                <a:t>Violence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257800" y="5759102"/>
            <a:ext cx="1417236" cy="905133"/>
            <a:chOff x="5669844" y="332643"/>
            <a:chExt cx="1417236" cy="905133"/>
          </a:xfrm>
        </p:grpSpPr>
        <p:sp>
          <p:nvSpPr>
            <p:cNvPr id="93" name="Rectangle 92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Kidnapping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288630" y="3695837"/>
            <a:ext cx="1417236" cy="905133"/>
            <a:chOff x="5669844" y="332643"/>
            <a:chExt cx="1417236" cy="905133"/>
          </a:xfrm>
        </p:grpSpPr>
        <p:sp>
          <p:nvSpPr>
            <p:cNvPr id="96" name="Rectangle 95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Torture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422880" y="2045858"/>
            <a:ext cx="1417236" cy="905133"/>
            <a:chOff x="5669844" y="332643"/>
            <a:chExt cx="1417236" cy="905133"/>
          </a:xfrm>
        </p:grpSpPr>
        <p:sp>
          <p:nvSpPr>
            <p:cNvPr id="99" name="Rectangle 98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Murder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687951" y="3634139"/>
            <a:ext cx="1417236" cy="905133"/>
            <a:chOff x="5669844" y="332643"/>
            <a:chExt cx="1417236" cy="905133"/>
          </a:xfrm>
        </p:grpSpPr>
        <p:sp>
          <p:nvSpPr>
            <p:cNvPr id="102" name="Rectangle 101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Murder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890218" y="2254241"/>
            <a:ext cx="1417236" cy="720467"/>
            <a:chOff x="5410200" y="1754664"/>
            <a:chExt cx="1417236" cy="720467"/>
          </a:xfrm>
        </p:grpSpPr>
        <p:sp>
          <p:nvSpPr>
            <p:cNvPr id="105" name="Rectangle 104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Legislative Policy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422880" y="5022091"/>
            <a:ext cx="1417236" cy="905133"/>
            <a:chOff x="5669844" y="332643"/>
            <a:chExt cx="1417236" cy="905133"/>
          </a:xfrm>
        </p:grpSpPr>
        <p:sp>
          <p:nvSpPr>
            <p:cNvPr id="108" name="Rectangle 107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Verbal </a:t>
              </a:r>
            </a:p>
            <a:p>
              <a:pPr algn="ctr"/>
              <a:r>
                <a:rPr lang="en-US" sz="1600" dirty="0"/>
                <a:t>Attacks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969698" y="5007221"/>
            <a:ext cx="1417236" cy="905133"/>
            <a:chOff x="5669844" y="332643"/>
            <a:chExt cx="1417236" cy="905133"/>
          </a:xfrm>
        </p:grpSpPr>
        <p:sp>
          <p:nvSpPr>
            <p:cNvPr id="111" name="Rectangle 110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Relational</a:t>
              </a:r>
            </a:p>
            <a:p>
              <a:pPr algn="ctr"/>
              <a:r>
                <a:rPr lang="en-US" sz="1600" dirty="0"/>
                <a:t>Segregation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530124" y="5838218"/>
            <a:ext cx="1417236" cy="905133"/>
            <a:chOff x="5669844" y="332643"/>
            <a:chExt cx="1417236" cy="905133"/>
          </a:xfrm>
        </p:grpSpPr>
        <p:sp>
          <p:nvSpPr>
            <p:cNvPr id="114" name="Rectangle 113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Murder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611751" y="360108"/>
            <a:ext cx="1417236" cy="720467"/>
            <a:chOff x="5410200" y="1754664"/>
            <a:chExt cx="1417236" cy="720467"/>
          </a:xfrm>
        </p:grpSpPr>
        <p:sp>
          <p:nvSpPr>
            <p:cNvPr id="117" name="Rectangle 116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Church Segregation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307454" y="2563631"/>
            <a:ext cx="1417236" cy="905133"/>
            <a:chOff x="5669844" y="332643"/>
            <a:chExt cx="1417236" cy="905133"/>
          </a:xfrm>
        </p:grpSpPr>
        <p:sp>
          <p:nvSpPr>
            <p:cNvPr id="120" name="Rectangle 119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Official</a:t>
              </a:r>
            </a:p>
            <a:p>
              <a:pPr algn="ctr"/>
              <a:r>
                <a:rPr lang="en-US" sz="1600" dirty="0"/>
                <a:t>Statements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535551" y="2111065"/>
            <a:ext cx="1417236" cy="905133"/>
            <a:chOff x="5669844" y="332643"/>
            <a:chExt cx="1417236" cy="905133"/>
          </a:xfrm>
        </p:grpSpPr>
        <p:sp>
          <p:nvSpPr>
            <p:cNvPr id="123" name="Rectangle 122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Paternalistic</a:t>
              </a:r>
            </a:p>
            <a:p>
              <a:pPr algn="ctr"/>
              <a:r>
                <a:rPr lang="en-US" sz="1600" dirty="0"/>
                <a:t>Programs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476578" y="4199139"/>
            <a:ext cx="1417236" cy="905133"/>
            <a:chOff x="5669844" y="332643"/>
            <a:chExt cx="1417236" cy="905133"/>
          </a:xfrm>
        </p:grpSpPr>
        <p:sp>
          <p:nvSpPr>
            <p:cNvPr id="126" name="Rectangle 125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Physical</a:t>
              </a:r>
            </a:p>
            <a:p>
              <a:pPr algn="ctr"/>
              <a:r>
                <a:rPr lang="en-US" sz="1600" dirty="0"/>
                <a:t>Violence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7643298" y="4191094"/>
            <a:ext cx="1417236" cy="905133"/>
            <a:chOff x="5669844" y="332643"/>
            <a:chExt cx="1417236" cy="905133"/>
          </a:xfrm>
        </p:grpSpPr>
        <p:sp>
          <p:nvSpPr>
            <p:cNvPr id="129" name="Rectangle 128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Jokes, slurs, comments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339459" y="60026"/>
            <a:ext cx="1052209" cy="600164"/>
            <a:chOff x="7268663" y="-8072"/>
            <a:chExt cx="1052209" cy="600164"/>
          </a:xfrm>
        </p:grpSpPr>
        <p:sp>
          <p:nvSpPr>
            <p:cNvPr id="132" name="Rectangle 131"/>
            <p:cNvSpPr/>
            <p:nvPr/>
          </p:nvSpPr>
          <p:spPr>
            <a:xfrm>
              <a:off x="7348285" y="4253"/>
              <a:ext cx="916013" cy="3990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268663" y="-8072"/>
              <a:ext cx="105220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Police</a:t>
              </a:r>
            </a:p>
            <a:p>
              <a:pPr algn="ctr"/>
              <a:r>
                <a:rPr lang="en-US" sz="1100" dirty="0"/>
                <a:t>Abuse</a:t>
              </a:r>
            </a:p>
            <a:p>
              <a:pPr algn="ctr"/>
              <a:endParaRPr lang="en-US" sz="1100" dirty="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824378" y="2868600"/>
            <a:ext cx="1052209" cy="600164"/>
            <a:chOff x="7268663" y="-8072"/>
            <a:chExt cx="1052209" cy="600164"/>
          </a:xfrm>
        </p:grpSpPr>
        <p:sp>
          <p:nvSpPr>
            <p:cNvPr id="136" name="Rectangle 135"/>
            <p:cNvSpPr/>
            <p:nvPr/>
          </p:nvSpPr>
          <p:spPr>
            <a:xfrm>
              <a:off x="7348285" y="4253"/>
              <a:ext cx="916013" cy="3990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68663" y="-8072"/>
              <a:ext cx="105220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Sentencing</a:t>
              </a:r>
            </a:p>
            <a:p>
              <a:pPr algn="ctr"/>
              <a:r>
                <a:rPr lang="en-US" sz="1100" dirty="0"/>
                <a:t>Disparity</a:t>
              </a:r>
            </a:p>
            <a:p>
              <a:pPr algn="ctr"/>
              <a:endParaRPr lang="en-US" sz="1100" dirty="0"/>
            </a:p>
          </p:txBody>
        </p:sp>
      </p:grpSp>
      <p:pic>
        <p:nvPicPr>
          <p:cNvPr id="138" name="Picture 137" descr="WiderstandLogo_72dpi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23433"/>
            <a:ext cx="3144588" cy="6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48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>
          <a:xfrm>
            <a:off x="0" y="-107096"/>
            <a:ext cx="9144000" cy="6965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7388" y="90706"/>
            <a:ext cx="0" cy="6767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42090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5667" y="0"/>
            <a:ext cx="803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5667" y="6488668"/>
            <a:ext cx="9200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30872" y="3236235"/>
            <a:ext cx="12310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Individual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8316324" y="3208766"/>
            <a:ext cx="1286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Collective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536054" y="1464734"/>
            <a:ext cx="1417236" cy="1033691"/>
            <a:chOff x="6302262" y="2268309"/>
            <a:chExt cx="1417236" cy="1033691"/>
          </a:xfrm>
        </p:grpSpPr>
        <p:sp>
          <p:nvSpPr>
            <p:cNvPr id="2" name="Rectangle 1"/>
            <p:cNvSpPr/>
            <p:nvPr/>
          </p:nvSpPr>
          <p:spPr>
            <a:xfrm>
              <a:off x="6409506" y="2268309"/>
              <a:ext cx="1233792" cy="1033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02262" y="2343696"/>
              <a:ext cx="1417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Public Facility Segregation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701844" y="538286"/>
            <a:ext cx="1030111" cy="691445"/>
            <a:chOff x="1298222" y="1171222"/>
            <a:chExt cx="1030111" cy="691445"/>
          </a:xfrm>
        </p:grpSpPr>
        <p:sp>
          <p:nvSpPr>
            <p:cNvPr id="63" name="Rectangle 62"/>
            <p:cNvSpPr/>
            <p:nvPr/>
          </p:nvSpPr>
          <p:spPr>
            <a:xfrm>
              <a:off x="1298222" y="1171222"/>
              <a:ext cx="1030111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298222" y="1230110"/>
              <a:ext cx="1030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Lynching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66418" y="406779"/>
            <a:ext cx="1417236" cy="720467"/>
            <a:chOff x="5669844" y="332643"/>
            <a:chExt cx="1417236" cy="720467"/>
          </a:xfrm>
        </p:grpSpPr>
        <p:sp>
          <p:nvSpPr>
            <p:cNvPr id="65" name="Rectangle 64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69844" y="406779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Educational Segregation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95018" y="1390598"/>
            <a:ext cx="1417236" cy="720467"/>
            <a:chOff x="5410200" y="1754664"/>
            <a:chExt cx="1417236" cy="720467"/>
          </a:xfrm>
        </p:grpSpPr>
        <p:sp>
          <p:nvSpPr>
            <p:cNvPr id="68" name="Rectangle 67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Housing Segregation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808826" y="1194398"/>
            <a:ext cx="1417236" cy="691445"/>
            <a:chOff x="5669844" y="332643"/>
            <a:chExt cx="1417236" cy="691445"/>
          </a:xfrm>
        </p:grpSpPr>
        <p:sp>
          <p:nvSpPr>
            <p:cNvPr id="72" name="Rectangle 71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69844" y="406779"/>
              <a:ext cx="1417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Dis-enfranchisement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903636" y="5520224"/>
            <a:ext cx="1417236" cy="691445"/>
            <a:chOff x="5669844" y="332643"/>
            <a:chExt cx="1417236" cy="691445"/>
          </a:xfrm>
        </p:grpSpPr>
        <p:sp>
          <p:nvSpPr>
            <p:cNvPr id="75" name="Rectangle 74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Hiring Discrimination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167276" y="4595852"/>
            <a:ext cx="1417236" cy="691445"/>
            <a:chOff x="5669844" y="332643"/>
            <a:chExt cx="1417236" cy="691445"/>
          </a:xfrm>
        </p:grpSpPr>
        <p:sp>
          <p:nvSpPr>
            <p:cNvPr id="78" name="Rectangle 77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Policy Discrimination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261080" y="4193549"/>
            <a:ext cx="1417236" cy="691445"/>
            <a:chOff x="5669844" y="332643"/>
            <a:chExt cx="1417236" cy="691445"/>
          </a:xfrm>
        </p:grpSpPr>
        <p:sp>
          <p:nvSpPr>
            <p:cNvPr id="81" name="Rectangle 80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Micro-aggressions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750040" y="4750504"/>
            <a:ext cx="1417236" cy="691445"/>
            <a:chOff x="5669844" y="332643"/>
            <a:chExt cx="1417236" cy="691445"/>
          </a:xfrm>
        </p:grpSpPr>
        <p:sp>
          <p:nvSpPr>
            <p:cNvPr id="84" name="Rectangle 83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Budget </a:t>
              </a:r>
              <a:r>
                <a:rPr lang="en-US" sz="1600" dirty="0" err="1"/>
                <a:t>Mis</a:t>
              </a:r>
              <a:r>
                <a:rPr lang="en-US" sz="1600" dirty="0"/>
                <a:t>-appropriation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315636" y="1229731"/>
            <a:ext cx="1417236" cy="905133"/>
            <a:chOff x="5669844" y="332643"/>
            <a:chExt cx="1417236" cy="905133"/>
          </a:xfrm>
        </p:grpSpPr>
        <p:sp>
          <p:nvSpPr>
            <p:cNvPr id="87" name="Rectangle 86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Verbal </a:t>
              </a:r>
            </a:p>
            <a:p>
              <a:pPr algn="ctr"/>
              <a:r>
                <a:rPr lang="en-US" sz="1600" dirty="0"/>
                <a:t>Attacks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69334" y="406779"/>
            <a:ext cx="1417236" cy="905133"/>
            <a:chOff x="5669844" y="332643"/>
            <a:chExt cx="1417236" cy="905133"/>
          </a:xfrm>
        </p:grpSpPr>
        <p:sp>
          <p:nvSpPr>
            <p:cNvPr id="90" name="Rectangle 89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Physical</a:t>
              </a:r>
            </a:p>
            <a:p>
              <a:pPr algn="ctr"/>
              <a:r>
                <a:rPr lang="en-US" sz="1600" dirty="0"/>
                <a:t>Violence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257800" y="5759102"/>
            <a:ext cx="1417236" cy="905133"/>
            <a:chOff x="5669844" y="332643"/>
            <a:chExt cx="1417236" cy="905133"/>
          </a:xfrm>
        </p:grpSpPr>
        <p:sp>
          <p:nvSpPr>
            <p:cNvPr id="93" name="Rectangle 92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Kidnapping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288630" y="3695837"/>
            <a:ext cx="1417236" cy="905133"/>
            <a:chOff x="5669844" y="332643"/>
            <a:chExt cx="1417236" cy="905133"/>
          </a:xfrm>
        </p:grpSpPr>
        <p:sp>
          <p:nvSpPr>
            <p:cNvPr id="96" name="Rectangle 95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Torture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422880" y="2045858"/>
            <a:ext cx="1417236" cy="905133"/>
            <a:chOff x="5669844" y="332643"/>
            <a:chExt cx="1417236" cy="905133"/>
          </a:xfrm>
        </p:grpSpPr>
        <p:sp>
          <p:nvSpPr>
            <p:cNvPr id="99" name="Rectangle 98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Murder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687951" y="3634139"/>
            <a:ext cx="1417236" cy="905133"/>
            <a:chOff x="5669844" y="332643"/>
            <a:chExt cx="1417236" cy="905133"/>
          </a:xfrm>
        </p:grpSpPr>
        <p:sp>
          <p:nvSpPr>
            <p:cNvPr id="102" name="Rectangle 101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Murder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890218" y="2254241"/>
            <a:ext cx="1417236" cy="720467"/>
            <a:chOff x="5410200" y="1754664"/>
            <a:chExt cx="1417236" cy="720467"/>
          </a:xfrm>
        </p:grpSpPr>
        <p:sp>
          <p:nvSpPr>
            <p:cNvPr id="105" name="Rectangle 104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Legislative Policy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422880" y="5022091"/>
            <a:ext cx="1417236" cy="905133"/>
            <a:chOff x="5669844" y="332643"/>
            <a:chExt cx="1417236" cy="905133"/>
          </a:xfrm>
        </p:grpSpPr>
        <p:sp>
          <p:nvSpPr>
            <p:cNvPr id="108" name="Rectangle 107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Verbal </a:t>
              </a:r>
            </a:p>
            <a:p>
              <a:pPr algn="ctr"/>
              <a:r>
                <a:rPr lang="en-US" sz="1600" dirty="0"/>
                <a:t>Attacks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969698" y="5007221"/>
            <a:ext cx="1417236" cy="905133"/>
            <a:chOff x="5669844" y="332643"/>
            <a:chExt cx="1417236" cy="905133"/>
          </a:xfrm>
        </p:grpSpPr>
        <p:sp>
          <p:nvSpPr>
            <p:cNvPr id="111" name="Rectangle 110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Relational</a:t>
              </a:r>
            </a:p>
            <a:p>
              <a:pPr algn="ctr"/>
              <a:r>
                <a:rPr lang="en-US" sz="1600" dirty="0"/>
                <a:t>Segregation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530124" y="5838218"/>
            <a:ext cx="1417236" cy="905133"/>
            <a:chOff x="5669844" y="332643"/>
            <a:chExt cx="1417236" cy="905133"/>
          </a:xfrm>
        </p:grpSpPr>
        <p:sp>
          <p:nvSpPr>
            <p:cNvPr id="114" name="Rectangle 113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Murder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611751" y="360108"/>
            <a:ext cx="1417236" cy="720467"/>
            <a:chOff x="5410200" y="1754664"/>
            <a:chExt cx="1417236" cy="720467"/>
          </a:xfrm>
        </p:grpSpPr>
        <p:sp>
          <p:nvSpPr>
            <p:cNvPr id="117" name="Rectangle 116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Church Segregation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307454" y="2563631"/>
            <a:ext cx="1417236" cy="905133"/>
            <a:chOff x="5669844" y="332643"/>
            <a:chExt cx="1417236" cy="905133"/>
          </a:xfrm>
        </p:grpSpPr>
        <p:sp>
          <p:nvSpPr>
            <p:cNvPr id="120" name="Rectangle 119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Official</a:t>
              </a:r>
            </a:p>
            <a:p>
              <a:pPr algn="ctr"/>
              <a:r>
                <a:rPr lang="en-US" sz="1600" dirty="0"/>
                <a:t>Statements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535551" y="2111065"/>
            <a:ext cx="1417236" cy="905133"/>
            <a:chOff x="5669844" y="332643"/>
            <a:chExt cx="1417236" cy="905133"/>
          </a:xfrm>
        </p:grpSpPr>
        <p:sp>
          <p:nvSpPr>
            <p:cNvPr id="123" name="Rectangle 122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Paternalistic</a:t>
              </a:r>
            </a:p>
            <a:p>
              <a:pPr algn="ctr"/>
              <a:r>
                <a:rPr lang="en-US" sz="1600" dirty="0"/>
                <a:t>Programs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476578" y="4199139"/>
            <a:ext cx="1417236" cy="905133"/>
            <a:chOff x="5669844" y="332643"/>
            <a:chExt cx="1417236" cy="905133"/>
          </a:xfrm>
        </p:grpSpPr>
        <p:sp>
          <p:nvSpPr>
            <p:cNvPr id="126" name="Rectangle 125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Physical</a:t>
              </a:r>
            </a:p>
            <a:p>
              <a:pPr algn="ctr"/>
              <a:r>
                <a:rPr lang="en-US" sz="1600" dirty="0"/>
                <a:t>Violence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7643298" y="4191094"/>
            <a:ext cx="1417236" cy="905133"/>
            <a:chOff x="5669844" y="332643"/>
            <a:chExt cx="1417236" cy="905133"/>
          </a:xfrm>
        </p:grpSpPr>
        <p:sp>
          <p:nvSpPr>
            <p:cNvPr id="129" name="Rectangle 128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Jokes, slurs, comments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339459" y="60026"/>
            <a:ext cx="1052209" cy="600164"/>
            <a:chOff x="7268663" y="-8072"/>
            <a:chExt cx="1052209" cy="600164"/>
          </a:xfrm>
        </p:grpSpPr>
        <p:sp>
          <p:nvSpPr>
            <p:cNvPr id="132" name="Rectangle 131"/>
            <p:cNvSpPr/>
            <p:nvPr/>
          </p:nvSpPr>
          <p:spPr>
            <a:xfrm>
              <a:off x="7348285" y="4253"/>
              <a:ext cx="916013" cy="3990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268663" y="-8072"/>
              <a:ext cx="105220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Police</a:t>
              </a:r>
            </a:p>
            <a:p>
              <a:pPr algn="ctr"/>
              <a:r>
                <a:rPr lang="en-US" sz="1100" dirty="0"/>
                <a:t>Abuse</a:t>
              </a:r>
            </a:p>
            <a:p>
              <a:pPr algn="ctr"/>
              <a:endParaRPr lang="en-US" sz="1100" dirty="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824378" y="2868600"/>
            <a:ext cx="1052209" cy="600164"/>
            <a:chOff x="7268663" y="-8072"/>
            <a:chExt cx="1052209" cy="600164"/>
          </a:xfrm>
        </p:grpSpPr>
        <p:sp>
          <p:nvSpPr>
            <p:cNvPr id="136" name="Rectangle 135"/>
            <p:cNvSpPr/>
            <p:nvPr/>
          </p:nvSpPr>
          <p:spPr>
            <a:xfrm>
              <a:off x="7348285" y="4253"/>
              <a:ext cx="916013" cy="3990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68663" y="-8072"/>
              <a:ext cx="105220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Sentencing</a:t>
              </a:r>
            </a:p>
            <a:p>
              <a:pPr algn="ctr"/>
              <a:r>
                <a:rPr lang="en-US" sz="1100" dirty="0"/>
                <a:t>Disparity</a:t>
              </a:r>
            </a:p>
            <a:p>
              <a:pPr algn="ctr"/>
              <a:endParaRPr lang="en-US" sz="1100" dirty="0"/>
            </a:p>
          </p:txBody>
        </p:sp>
      </p:grpSp>
      <p:pic>
        <p:nvPicPr>
          <p:cNvPr id="138" name="Picture 137" descr="WiderstandLogo_72dpi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23433"/>
            <a:ext cx="3144588" cy="6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9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0-06-20 at 12.27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433">
            <a:off x="600519" y="2096387"/>
            <a:ext cx="83058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87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>
          <a:xfrm>
            <a:off x="0" y="-107096"/>
            <a:ext cx="9144000" cy="6965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7388" y="90706"/>
            <a:ext cx="0" cy="6767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42090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5667" y="0"/>
            <a:ext cx="803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5667" y="6488668"/>
            <a:ext cx="9200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30872" y="3236235"/>
            <a:ext cx="12310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Individual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8316324" y="3208766"/>
            <a:ext cx="1286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Collective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536054" y="1464734"/>
            <a:ext cx="1417236" cy="1033691"/>
            <a:chOff x="6302262" y="2268309"/>
            <a:chExt cx="1417236" cy="1033691"/>
          </a:xfrm>
        </p:grpSpPr>
        <p:sp>
          <p:nvSpPr>
            <p:cNvPr id="2" name="Rectangle 1"/>
            <p:cNvSpPr/>
            <p:nvPr/>
          </p:nvSpPr>
          <p:spPr>
            <a:xfrm>
              <a:off x="6409506" y="2268309"/>
              <a:ext cx="1233792" cy="1033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02262" y="2343696"/>
              <a:ext cx="14172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Public Facility Segregation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701844" y="538286"/>
            <a:ext cx="1030111" cy="691445"/>
            <a:chOff x="1298222" y="1171222"/>
            <a:chExt cx="1030111" cy="691445"/>
          </a:xfrm>
        </p:grpSpPr>
        <p:sp>
          <p:nvSpPr>
            <p:cNvPr id="63" name="Rectangle 62"/>
            <p:cNvSpPr/>
            <p:nvPr/>
          </p:nvSpPr>
          <p:spPr>
            <a:xfrm>
              <a:off x="1298222" y="1171222"/>
              <a:ext cx="1030111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298222" y="1230110"/>
              <a:ext cx="1030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Lynching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66418" y="406779"/>
            <a:ext cx="1417236" cy="720467"/>
            <a:chOff x="5669844" y="332643"/>
            <a:chExt cx="1417236" cy="720467"/>
          </a:xfrm>
        </p:grpSpPr>
        <p:sp>
          <p:nvSpPr>
            <p:cNvPr id="65" name="Rectangle 64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69844" y="406779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Educational Segregation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95018" y="1390598"/>
            <a:ext cx="1417236" cy="720467"/>
            <a:chOff x="5410200" y="1754664"/>
            <a:chExt cx="1417236" cy="720467"/>
          </a:xfrm>
        </p:grpSpPr>
        <p:sp>
          <p:nvSpPr>
            <p:cNvPr id="68" name="Rectangle 67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Housing Segregation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808826" y="1194398"/>
            <a:ext cx="1417236" cy="691445"/>
            <a:chOff x="5669844" y="332643"/>
            <a:chExt cx="1417236" cy="691445"/>
          </a:xfrm>
        </p:grpSpPr>
        <p:sp>
          <p:nvSpPr>
            <p:cNvPr id="72" name="Rectangle 71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69844" y="406779"/>
              <a:ext cx="14172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Dis-enfranchisement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903636" y="5520224"/>
            <a:ext cx="1417236" cy="691445"/>
            <a:chOff x="5669844" y="332643"/>
            <a:chExt cx="1417236" cy="691445"/>
          </a:xfrm>
        </p:grpSpPr>
        <p:sp>
          <p:nvSpPr>
            <p:cNvPr id="75" name="Rectangle 74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Hiring Discrimination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167276" y="4595852"/>
            <a:ext cx="1417236" cy="691445"/>
            <a:chOff x="5669844" y="332643"/>
            <a:chExt cx="1417236" cy="691445"/>
          </a:xfrm>
        </p:grpSpPr>
        <p:sp>
          <p:nvSpPr>
            <p:cNvPr id="78" name="Rectangle 77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Policy Discrimination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261080" y="4193549"/>
            <a:ext cx="1417236" cy="691445"/>
            <a:chOff x="5669844" y="332643"/>
            <a:chExt cx="1417236" cy="691445"/>
          </a:xfrm>
        </p:grpSpPr>
        <p:sp>
          <p:nvSpPr>
            <p:cNvPr id="81" name="Rectangle 80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Micro-aggressions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750040" y="4750504"/>
            <a:ext cx="1417236" cy="691445"/>
            <a:chOff x="5669844" y="332643"/>
            <a:chExt cx="1417236" cy="691445"/>
          </a:xfrm>
        </p:grpSpPr>
        <p:sp>
          <p:nvSpPr>
            <p:cNvPr id="84" name="Rectangle 83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Budget </a:t>
              </a:r>
              <a:r>
                <a:rPr lang="en-US" sz="1600" dirty="0" err="1"/>
                <a:t>Mis</a:t>
              </a:r>
              <a:r>
                <a:rPr lang="en-US" sz="1600" dirty="0"/>
                <a:t>-appropriation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315636" y="1229731"/>
            <a:ext cx="1417236" cy="905133"/>
            <a:chOff x="5669844" y="332643"/>
            <a:chExt cx="1417236" cy="905133"/>
          </a:xfrm>
        </p:grpSpPr>
        <p:sp>
          <p:nvSpPr>
            <p:cNvPr id="87" name="Rectangle 86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Verbal </a:t>
              </a:r>
            </a:p>
            <a:p>
              <a:pPr algn="ctr"/>
              <a:r>
                <a:rPr lang="en-US" sz="1600" dirty="0"/>
                <a:t>Attacks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69334" y="406779"/>
            <a:ext cx="1417236" cy="905133"/>
            <a:chOff x="5669844" y="332643"/>
            <a:chExt cx="1417236" cy="905133"/>
          </a:xfrm>
        </p:grpSpPr>
        <p:sp>
          <p:nvSpPr>
            <p:cNvPr id="90" name="Rectangle 89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Physical</a:t>
              </a:r>
            </a:p>
            <a:p>
              <a:pPr algn="ctr"/>
              <a:r>
                <a:rPr lang="en-US" sz="1600" dirty="0"/>
                <a:t>Violence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257800" y="5759102"/>
            <a:ext cx="1417236" cy="905133"/>
            <a:chOff x="5669844" y="332643"/>
            <a:chExt cx="1417236" cy="905133"/>
          </a:xfrm>
        </p:grpSpPr>
        <p:sp>
          <p:nvSpPr>
            <p:cNvPr id="93" name="Rectangle 92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Kidnapping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288630" y="3695837"/>
            <a:ext cx="1417236" cy="905133"/>
            <a:chOff x="5669844" y="332643"/>
            <a:chExt cx="1417236" cy="905133"/>
          </a:xfrm>
        </p:grpSpPr>
        <p:sp>
          <p:nvSpPr>
            <p:cNvPr id="96" name="Rectangle 95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Torture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422880" y="2045858"/>
            <a:ext cx="1417236" cy="905133"/>
            <a:chOff x="5669844" y="332643"/>
            <a:chExt cx="1417236" cy="905133"/>
          </a:xfrm>
        </p:grpSpPr>
        <p:sp>
          <p:nvSpPr>
            <p:cNvPr id="99" name="Rectangle 98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Murder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687951" y="3634139"/>
            <a:ext cx="1417236" cy="905133"/>
            <a:chOff x="5669844" y="332643"/>
            <a:chExt cx="1417236" cy="905133"/>
          </a:xfrm>
        </p:grpSpPr>
        <p:sp>
          <p:nvSpPr>
            <p:cNvPr id="102" name="Rectangle 101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Murder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890218" y="2254241"/>
            <a:ext cx="1417236" cy="720467"/>
            <a:chOff x="5410200" y="1754664"/>
            <a:chExt cx="1417236" cy="720467"/>
          </a:xfrm>
        </p:grpSpPr>
        <p:sp>
          <p:nvSpPr>
            <p:cNvPr id="105" name="Rectangle 104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Legislative Policy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422880" y="5022091"/>
            <a:ext cx="1417236" cy="905133"/>
            <a:chOff x="5669844" y="332643"/>
            <a:chExt cx="1417236" cy="905133"/>
          </a:xfrm>
        </p:grpSpPr>
        <p:sp>
          <p:nvSpPr>
            <p:cNvPr id="108" name="Rectangle 107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Verbal </a:t>
              </a:r>
            </a:p>
            <a:p>
              <a:pPr algn="ctr"/>
              <a:r>
                <a:rPr lang="en-US" sz="1600" dirty="0"/>
                <a:t>Attacks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969698" y="5007221"/>
            <a:ext cx="1417236" cy="905133"/>
            <a:chOff x="5669844" y="332643"/>
            <a:chExt cx="1417236" cy="905133"/>
          </a:xfrm>
        </p:grpSpPr>
        <p:sp>
          <p:nvSpPr>
            <p:cNvPr id="111" name="Rectangle 110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Relational</a:t>
              </a:r>
            </a:p>
            <a:p>
              <a:pPr algn="ctr"/>
              <a:r>
                <a:rPr lang="en-US" sz="1600" dirty="0"/>
                <a:t>Segregation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530124" y="5838218"/>
            <a:ext cx="1417236" cy="905133"/>
            <a:chOff x="5669844" y="332643"/>
            <a:chExt cx="1417236" cy="905133"/>
          </a:xfrm>
        </p:grpSpPr>
        <p:sp>
          <p:nvSpPr>
            <p:cNvPr id="114" name="Rectangle 113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Murder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611751" y="360108"/>
            <a:ext cx="1417236" cy="720467"/>
            <a:chOff x="5410200" y="1754664"/>
            <a:chExt cx="1417236" cy="720467"/>
          </a:xfrm>
        </p:grpSpPr>
        <p:sp>
          <p:nvSpPr>
            <p:cNvPr id="117" name="Rectangle 116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Church Segregation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307454" y="2563631"/>
            <a:ext cx="1417236" cy="905133"/>
            <a:chOff x="5669844" y="332643"/>
            <a:chExt cx="1417236" cy="905133"/>
          </a:xfrm>
        </p:grpSpPr>
        <p:sp>
          <p:nvSpPr>
            <p:cNvPr id="120" name="Rectangle 119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Official</a:t>
              </a:r>
            </a:p>
            <a:p>
              <a:pPr algn="ctr"/>
              <a:r>
                <a:rPr lang="en-US" sz="1600" dirty="0"/>
                <a:t>Statements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535551" y="2111065"/>
            <a:ext cx="1417236" cy="905133"/>
            <a:chOff x="5669844" y="332643"/>
            <a:chExt cx="1417236" cy="905133"/>
          </a:xfrm>
        </p:grpSpPr>
        <p:sp>
          <p:nvSpPr>
            <p:cNvPr id="123" name="Rectangle 122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Paternalistic</a:t>
              </a:r>
            </a:p>
            <a:p>
              <a:pPr algn="ctr"/>
              <a:r>
                <a:rPr lang="en-US" sz="1600" dirty="0"/>
                <a:t>Programs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476578" y="4199139"/>
            <a:ext cx="1417236" cy="905133"/>
            <a:chOff x="5669844" y="332643"/>
            <a:chExt cx="1417236" cy="905133"/>
          </a:xfrm>
        </p:grpSpPr>
        <p:sp>
          <p:nvSpPr>
            <p:cNvPr id="126" name="Rectangle 125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Physical</a:t>
              </a:r>
            </a:p>
            <a:p>
              <a:pPr algn="ctr"/>
              <a:r>
                <a:rPr lang="en-US" sz="1600" dirty="0"/>
                <a:t>Violence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7643298" y="4191094"/>
            <a:ext cx="1417236" cy="905133"/>
            <a:chOff x="5669844" y="332643"/>
            <a:chExt cx="1417236" cy="905133"/>
          </a:xfrm>
        </p:grpSpPr>
        <p:sp>
          <p:nvSpPr>
            <p:cNvPr id="129" name="Rectangle 128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Jokes, slurs, comments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339459" y="60026"/>
            <a:ext cx="1052209" cy="600164"/>
            <a:chOff x="7268663" y="-8072"/>
            <a:chExt cx="1052209" cy="600164"/>
          </a:xfrm>
        </p:grpSpPr>
        <p:sp>
          <p:nvSpPr>
            <p:cNvPr id="132" name="Rectangle 131"/>
            <p:cNvSpPr/>
            <p:nvPr/>
          </p:nvSpPr>
          <p:spPr>
            <a:xfrm>
              <a:off x="7348285" y="4253"/>
              <a:ext cx="916013" cy="3990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268663" y="-8072"/>
              <a:ext cx="105220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Police</a:t>
              </a:r>
            </a:p>
            <a:p>
              <a:pPr algn="ctr"/>
              <a:r>
                <a:rPr lang="en-US" sz="1100" dirty="0"/>
                <a:t>Abuse</a:t>
              </a:r>
            </a:p>
            <a:p>
              <a:pPr algn="ctr"/>
              <a:endParaRPr lang="en-US" sz="1100" dirty="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824378" y="2868600"/>
            <a:ext cx="1052209" cy="600164"/>
            <a:chOff x="7268663" y="-8072"/>
            <a:chExt cx="1052209" cy="600164"/>
          </a:xfrm>
        </p:grpSpPr>
        <p:sp>
          <p:nvSpPr>
            <p:cNvPr id="136" name="Rectangle 135"/>
            <p:cNvSpPr/>
            <p:nvPr/>
          </p:nvSpPr>
          <p:spPr>
            <a:xfrm>
              <a:off x="7348285" y="4253"/>
              <a:ext cx="916013" cy="3990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68663" y="-8072"/>
              <a:ext cx="105220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Sentencing</a:t>
              </a:r>
            </a:p>
            <a:p>
              <a:pPr algn="ctr"/>
              <a:r>
                <a:rPr lang="en-US" sz="1100" dirty="0"/>
                <a:t>Disparity</a:t>
              </a:r>
            </a:p>
            <a:p>
              <a:pPr algn="ctr"/>
              <a:endParaRPr lang="en-US" sz="1100" dirty="0"/>
            </a:p>
          </p:txBody>
        </p:sp>
      </p:grpSp>
      <p:pic>
        <p:nvPicPr>
          <p:cNvPr id="138" name="Picture 137" descr="WiderstandLogo_72dpi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23433"/>
            <a:ext cx="3144588" cy="6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75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-107096"/>
            <a:ext cx="9144000" cy="6965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7388" y="90706"/>
            <a:ext cx="0" cy="6767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42090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49886" y="349865"/>
            <a:ext cx="1801262" cy="958889"/>
            <a:chOff x="349886" y="349865"/>
            <a:chExt cx="1801262" cy="958889"/>
          </a:xfrm>
        </p:grpSpPr>
        <p:sp>
          <p:nvSpPr>
            <p:cNvPr id="9" name="Oval 8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Personal Accompaniment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85667" y="0"/>
            <a:ext cx="803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5667" y="6488668"/>
            <a:ext cx="9200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30872" y="3236235"/>
            <a:ext cx="12310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Individual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8316324" y="3208766"/>
            <a:ext cx="1286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Collective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5918" y="5121729"/>
            <a:ext cx="1801262" cy="958889"/>
            <a:chOff x="349886" y="349865"/>
            <a:chExt cx="1801262" cy="958889"/>
          </a:xfrm>
        </p:grpSpPr>
        <p:sp>
          <p:nvSpPr>
            <p:cNvPr id="17" name="Oval 1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Relational 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90188" y="5800444"/>
            <a:ext cx="1801262" cy="958889"/>
            <a:chOff x="349886" y="349865"/>
            <a:chExt cx="1801262" cy="958889"/>
          </a:xfrm>
        </p:grpSpPr>
        <p:sp>
          <p:nvSpPr>
            <p:cNvPr id="20" name="Oval 19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Personal </a:t>
              </a:r>
            </a:p>
            <a:p>
              <a:pPr algn="ctr"/>
              <a:r>
                <a:rPr lang="en-US" sz="1400" dirty="0"/>
                <a:t>Preparation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86757" y="2941456"/>
            <a:ext cx="1801262" cy="958889"/>
            <a:chOff x="349886" y="349865"/>
            <a:chExt cx="1801262" cy="958889"/>
          </a:xfrm>
        </p:grpSpPr>
        <p:sp>
          <p:nvSpPr>
            <p:cNvPr id="23" name="Oval 22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Political</a:t>
              </a:r>
            </a:p>
            <a:p>
              <a:pPr algn="ctr"/>
              <a:r>
                <a:rPr lang="en-US" sz="1400" dirty="0"/>
                <a:t>Action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05737" y="2941456"/>
            <a:ext cx="1801262" cy="958889"/>
            <a:chOff x="349886" y="349865"/>
            <a:chExt cx="1801262" cy="958889"/>
          </a:xfrm>
        </p:grpSpPr>
        <p:sp>
          <p:nvSpPr>
            <p:cNvPr id="26" name="Oval 25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Corporate</a:t>
              </a:r>
            </a:p>
            <a:p>
              <a:pPr algn="ctr"/>
              <a:r>
                <a:rPr lang="en-US" sz="1400" dirty="0"/>
                <a:t>Engagement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86757" y="4797779"/>
            <a:ext cx="1801262" cy="958889"/>
            <a:chOff x="349886" y="349865"/>
            <a:chExt cx="1801262" cy="958889"/>
          </a:xfrm>
        </p:grpSpPr>
        <p:sp>
          <p:nvSpPr>
            <p:cNvPr id="29" name="Oval 28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Covert</a:t>
              </a:r>
            </a:p>
            <a:p>
              <a:pPr algn="ctr"/>
              <a:r>
                <a:rPr lang="en-US" sz="1400" dirty="0"/>
                <a:t>Actions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86757" y="5473399"/>
            <a:ext cx="1801262" cy="958889"/>
            <a:chOff x="349886" y="349865"/>
            <a:chExt cx="1801262" cy="958889"/>
          </a:xfrm>
        </p:grpSpPr>
        <p:sp>
          <p:nvSpPr>
            <p:cNvPr id="32" name="Oval 31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Research</a:t>
              </a:r>
            </a:p>
            <a:p>
              <a:pPr algn="ctr"/>
              <a:endParaRPr lang="en-US" sz="14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96556" y="3573300"/>
            <a:ext cx="1801262" cy="958889"/>
            <a:chOff x="349886" y="349865"/>
            <a:chExt cx="1801262" cy="958889"/>
          </a:xfrm>
        </p:grpSpPr>
        <p:sp>
          <p:nvSpPr>
            <p:cNvPr id="35" name="Oval 34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Educational</a:t>
              </a:r>
            </a:p>
            <a:p>
              <a:pPr algn="ctr"/>
              <a:r>
                <a:rPr lang="en-US" sz="1400" dirty="0"/>
                <a:t>Initiatives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121088" y="4797779"/>
            <a:ext cx="1801262" cy="958889"/>
            <a:chOff x="349886" y="349865"/>
            <a:chExt cx="1801262" cy="958889"/>
          </a:xfrm>
        </p:grpSpPr>
        <p:sp>
          <p:nvSpPr>
            <p:cNvPr id="38" name="Oval 37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Institutional</a:t>
              </a:r>
            </a:p>
            <a:p>
              <a:pPr algn="ctr"/>
              <a:r>
                <a:rPr lang="en-US" sz="1400" dirty="0"/>
                <a:t>Transformation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52060" y="2813682"/>
            <a:ext cx="1801262" cy="958889"/>
            <a:chOff x="349886" y="349865"/>
            <a:chExt cx="1801262" cy="958889"/>
          </a:xfrm>
        </p:grpSpPr>
        <p:sp>
          <p:nvSpPr>
            <p:cNvPr id="41" name="Oval 40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Social</a:t>
              </a:r>
            </a:p>
            <a:p>
              <a:pPr algn="ctr"/>
              <a:r>
                <a:rPr lang="en-US" sz="1400" dirty="0"/>
                <a:t>Services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579928" y="1590732"/>
            <a:ext cx="1801262" cy="958889"/>
            <a:chOff x="349886" y="349865"/>
            <a:chExt cx="1801262" cy="958889"/>
          </a:xfrm>
        </p:grpSpPr>
        <p:sp>
          <p:nvSpPr>
            <p:cNvPr id="44" name="Oval 43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Development</a:t>
              </a:r>
            </a:p>
            <a:p>
              <a:pPr algn="ctr"/>
              <a:r>
                <a:rPr lang="en-US" sz="1400" dirty="0"/>
                <a:t>Work ($)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371391" y="829309"/>
            <a:ext cx="1801262" cy="958889"/>
            <a:chOff x="349886" y="349865"/>
            <a:chExt cx="1801262" cy="958889"/>
          </a:xfrm>
        </p:grpSpPr>
        <p:sp>
          <p:nvSpPr>
            <p:cNvPr id="47" name="Oval 4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Economic</a:t>
              </a:r>
            </a:p>
            <a:p>
              <a:pPr algn="ctr"/>
              <a:r>
                <a:rPr lang="en-US" sz="1400" dirty="0"/>
                <a:t>Actions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247303" y="631843"/>
            <a:ext cx="1801262" cy="958889"/>
            <a:chOff x="349886" y="349865"/>
            <a:chExt cx="1801262" cy="958889"/>
          </a:xfrm>
        </p:grpSpPr>
        <p:sp>
          <p:nvSpPr>
            <p:cNvPr id="50" name="Oval 49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Official</a:t>
              </a:r>
            </a:p>
            <a:p>
              <a:pPr algn="ctr"/>
              <a:r>
                <a:rPr lang="en-US" sz="1400" dirty="0"/>
                <a:t>Declarations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463300" y="43774"/>
            <a:ext cx="1801262" cy="958889"/>
            <a:chOff x="349886" y="349865"/>
            <a:chExt cx="1801262" cy="958889"/>
          </a:xfrm>
        </p:grpSpPr>
        <p:sp>
          <p:nvSpPr>
            <p:cNvPr id="53" name="Oval 52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Public </a:t>
              </a:r>
            </a:p>
            <a:p>
              <a:pPr algn="ctr"/>
              <a:r>
                <a:rPr lang="en-US" sz="1400" dirty="0"/>
                <a:t>Witness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86757" y="424516"/>
            <a:ext cx="1801262" cy="958889"/>
            <a:chOff x="349886" y="349865"/>
            <a:chExt cx="1801262" cy="958889"/>
          </a:xfrm>
        </p:grpSpPr>
        <p:sp>
          <p:nvSpPr>
            <p:cNvPr id="56" name="Oval 55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Confrontational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334000" y="4038600"/>
            <a:ext cx="1801262" cy="958889"/>
            <a:chOff x="349886" y="349865"/>
            <a:chExt cx="1801262" cy="958889"/>
          </a:xfrm>
        </p:grpSpPr>
        <p:sp>
          <p:nvSpPr>
            <p:cNvPr id="59" name="Oval 58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Ritual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pic>
        <p:nvPicPr>
          <p:cNvPr id="63" name="Picture 62" descr="WiderstandLogo_72dpi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23433"/>
            <a:ext cx="3144588" cy="6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49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84"/>
          <p:cNvSpPr/>
          <p:nvPr/>
        </p:nvSpPr>
        <p:spPr>
          <a:xfrm>
            <a:off x="0" y="-107096"/>
            <a:ext cx="9144000" cy="6965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7388" y="90706"/>
            <a:ext cx="0" cy="6767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42090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5667" y="0"/>
            <a:ext cx="803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5667" y="6488668"/>
            <a:ext cx="9200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30872" y="3236235"/>
            <a:ext cx="12310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Individual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8316324" y="3208766"/>
            <a:ext cx="1286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Collective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536054" y="1464734"/>
            <a:ext cx="1417236" cy="1033691"/>
            <a:chOff x="6302262" y="2268309"/>
            <a:chExt cx="1417236" cy="1033691"/>
          </a:xfrm>
        </p:grpSpPr>
        <p:sp>
          <p:nvSpPr>
            <p:cNvPr id="2" name="Rectangle 1"/>
            <p:cNvSpPr/>
            <p:nvPr/>
          </p:nvSpPr>
          <p:spPr>
            <a:xfrm>
              <a:off x="6409506" y="2268309"/>
              <a:ext cx="1233792" cy="103369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02262" y="2343696"/>
              <a:ext cx="1417236" cy="92333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Public Facility Segregation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701844" y="538286"/>
            <a:ext cx="1030111" cy="691445"/>
            <a:chOff x="1298222" y="1171222"/>
            <a:chExt cx="1030111" cy="691445"/>
          </a:xfrm>
        </p:grpSpPr>
        <p:sp>
          <p:nvSpPr>
            <p:cNvPr id="63" name="Rectangle 62"/>
            <p:cNvSpPr/>
            <p:nvPr/>
          </p:nvSpPr>
          <p:spPr>
            <a:xfrm>
              <a:off x="1298222" y="1171222"/>
              <a:ext cx="1030111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298222" y="1230110"/>
              <a:ext cx="1030111" cy="36933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Lynching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66418" y="406779"/>
            <a:ext cx="1417236" cy="720467"/>
            <a:chOff x="5669844" y="332643"/>
            <a:chExt cx="1417236" cy="720467"/>
          </a:xfrm>
        </p:grpSpPr>
        <p:sp>
          <p:nvSpPr>
            <p:cNvPr id="65" name="Rectangle 64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69844" y="406779"/>
              <a:ext cx="1417236" cy="64633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Educational Segregation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95018" y="1390598"/>
            <a:ext cx="1417236" cy="720467"/>
            <a:chOff x="5410200" y="1754664"/>
            <a:chExt cx="1417236" cy="720467"/>
          </a:xfrm>
        </p:grpSpPr>
        <p:sp>
          <p:nvSpPr>
            <p:cNvPr id="68" name="Rectangle 67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Housing Segregation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808826" y="1194398"/>
            <a:ext cx="1417236" cy="691445"/>
            <a:chOff x="5669844" y="332643"/>
            <a:chExt cx="1417236" cy="691445"/>
          </a:xfrm>
        </p:grpSpPr>
        <p:sp>
          <p:nvSpPr>
            <p:cNvPr id="72" name="Rectangle 71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69844" y="406779"/>
              <a:ext cx="1417236" cy="52322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Dis-enfranchisement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903636" y="5520224"/>
            <a:ext cx="1417236" cy="691445"/>
            <a:chOff x="5669844" y="332643"/>
            <a:chExt cx="1417236" cy="691445"/>
          </a:xfrm>
        </p:grpSpPr>
        <p:sp>
          <p:nvSpPr>
            <p:cNvPr id="75" name="Rectangle 74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Hiring Discrimination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167276" y="4595852"/>
            <a:ext cx="1417236" cy="691445"/>
            <a:chOff x="5669844" y="332643"/>
            <a:chExt cx="1417236" cy="691445"/>
          </a:xfrm>
        </p:grpSpPr>
        <p:sp>
          <p:nvSpPr>
            <p:cNvPr id="78" name="Rectangle 77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Policy Discrimination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261080" y="4193549"/>
            <a:ext cx="1417236" cy="691445"/>
            <a:chOff x="5669844" y="332643"/>
            <a:chExt cx="1417236" cy="691445"/>
          </a:xfrm>
        </p:grpSpPr>
        <p:sp>
          <p:nvSpPr>
            <p:cNvPr id="81" name="Rectangle 80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Micro-aggressions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750040" y="4750504"/>
            <a:ext cx="1417236" cy="691445"/>
            <a:chOff x="5669844" y="332643"/>
            <a:chExt cx="1417236" cy="691445"/>
          </a:xfrm>
        </p:grpSpPr>
        <p:sp>
          <p:nvSpPr>
            <p:cNvPr id="84" name="Rectangle 83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Budget </a:t>
              </a:r>
              <a:r>
                <a:rPr lang="en-US" sz="1600" dirty="0" err="1">
                  <a:solidFill>
                    <a:schemeClr val="bg1">
                      <a:lumMod val="50000"/>
                    </a:schemeClr>
                  </a:solidFill>
                </a:rPr>
                <a:t>Mis</a:t>
              </a: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-appropriation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315636" y="1229731"/>
            <a:ext cx="1417236" cy="905133"/>
            <a:chOff x="5669844" y="332643"/>
            <a:chExt cx="1417236" cy="905133"/>
          </a:xfrm>
        </p:grpSpPr>
        <p:sp>
          <p:nvSpPr>
            <p:cNvPr id="87" name="Rectangle 86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Verbal 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Attacks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69334" y="406779"/>
            <a:ext cx="1417236" cy="905133"/>
            <a:chOff x="5669844" y="332643"/>
            <a:chExt cx="1417236" cy="905133"/>
          </a:xfrm>
        </p:grpSpPr>
        <p:sp>
          <p:nvSpPr>
            <p:cNvPr id="90" name="Rectangle 89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Physical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Violence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257800" y="5759102"/>
            <a:ext cx="1417236" cy="905133"/>
            <a:chOff x="5669844" y="332643"/>
            <a:chExt cx="1417236" cy="905133"/>
          </a:xfrm>
        </p:grpSpPr>
        <p:sp>
          <p:nvSpPr>
            <p:cNvPr id="93" name="Rectangle 92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Kidnapping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288630" y="3695837"/>
            <a:ext cx="1417236" cy="905133"/>
            <a:chOff x="5669844" y="332643"/>
            <a:chExt cx="1417236" cy="905133"/>
          </a:xfrm>
        </p:grpSpPr>
        <p:sp>
          <p:nvSpPr>
            <p:cNvPr id="96" name="Rectangle 95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Torture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422880" y="2045858"/>
            <a:ext cx="1417236" cy="905133"/>
            <a:chOff x="5669844" y="332643"/>
            <a:chExt cx="1417236" cy="905133"/>
          </a:xfrm>
        </p:grpSpPr>
        <p:sp>
          <p:nvSpPr>
            <p:cNvPr id="99" name="Rectangle 98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Murder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687951" y="3634139"/>
            <a:ext cx="1417236" cy="905133"/>
            <a:chOff x="5669844" y="332643"/>
            <a:chExt cx="1417236" cy="905133"/>
          </a:xfrm>
        </p:grpSpPr>
        <p:sp>
          <p:nvSpPr>
            <p:cNvPr id="102" name="Rectangle 101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Murder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890218" y="2254241"/>
            <a:ext cx="1417236" cy="720467"/>
            <a:chOff x="5410200" y="1754664"/>
            <a:chExt cx="1417236" cy="720467"/>
          </a:xfrm>
        </p:grpSpPr>
        <p:sp>
          <p:nvSpPr>
            <p:cNvPr id="105" name="Rectangle 104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Legislative Policy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422880" y="5022091"/>
            <a:ext cx="1417236" cy="905133"/>
            <a:chOff x="5669844" y="332643"/>
            <a:chExt cx="1417236" cy="905133"/>
          </a:xfrm>
        </p:grpSpPr>
        <p:sp>
          <p:nvSpPr>
            <p:cNvPr id="108" name="Rectangle 107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Verbal 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Attacks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969698" y="5007221"/>
            <a:ext cx="1417236" cy="905133"/>
            <a:chOff x="5669844" y="332643"/>
            <a:chExt cx="1417236" cy="905133"/>
          </a:xfrm>
        </p:grpSpPr>
        <p:sp>
          <p:nvSpPr>
            <p:cNvPr id="111" name="Rectangle 110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Relational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Segregation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530124" y="5838218"/>
            <a:ext cx="1417236" cy="905133"/>
            <a:chOff x="5669844" y="332643"/>
            <a:chExt cx="1417236" cy="905133"/>
          </a:xfrm>
        </p:grpSpPr>
        <p:sp>
          <p:nvSpPr>
            <p:cNvPr id="114" name="Rectangle 113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Murder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611751" y="360108"/>
            <a:ext cx="1417236" cy="720467"/>
            <a:chOff x="5410200" y="1754664"/>
            <a:chExt cx="1417236" cy="720467"/>
          </a:xfrm>
        </p:grpSpPr>
        <p:sp>
          <p:nvSpPr>
            <p:cNvPr id="117" name="Rectangle 116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Church Segregation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307454" y="2563631"/>
            <a:ext cx="1417236" cy="905133"/>
            <a:chOff x="5669844" y="332643"/>
            <a:chExt cx="1417236" cy="905133"/>
          </a:xfrm>
        </p:grpSpPr>
        <p:sp>
          <p:nvSpPr>
            <p:cNvPr id="120" name="Rectangle 119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Official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Statements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535551" y="2111065"/>
            <a:ext cx="1417236" cy="905133"/>
            <a:chOff x="5669844" y="332643"/>
            <a:chExt cx="1417236" cy="905133"/>
          </a:xfrm>
        </p:grpSpPr>
        <p:sp>
          <p:nvSpPr>
            <p:cNvPr id="123" name="Rectangle 122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Paternalistic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Programs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476578" y="4199139"/>
            <a:ext cx="1417236" cy="905133"/>
            <a:chOff x="5669844" y="332643"/>
            <a:chExt cx="1417236" cy="905133"/>
          </a:xfrm>
        </p:grpSpPr>
        <p:sp>
          <p:nvSpPr>
            <p:cNvPr id="126" name="Rectangle 125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Physical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Violence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7643298" y="4191094"/>
            <a:ext cx="1417236" cy="905133"/>
            <a:chOff x="5669844" y="332643"/>
            <a:chExt cx="1417236" cy="905133"/>
          </a:xfrm>
        </p:grpSpPr>
        <p:sp>
          <p:nvSpPr>
            <p:cNvPr id="129" name="Rectangle 128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Jokes, slurs, comments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339459" y="60026"/>
            <a:ext cx="1052209" cy="600164"/>
            <a:chOff x="7268663" y="-8072"/>
            <a:chExt cx="1052209" cy="600164"/>
          </a:xfrm>
        </p:grpSpPr>
        <p:sp>
          <p:nvSpPr>
            <p:cNvPr id="132" name="Rectangle 131"/>
            <p:cNvSpPr/>
            <p:nvPr/>
          </p:nvSpPr>
          <p:spPr>
            <a:xfrm>
              <a:off x="7348285" y="4253"/>
              <a:ext cx="916013" cy="3990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268663" y="-8072"/>
              <a:ext cx="1052209" cy="60016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Police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Abuse</a:t>
              </a:r>
            </a:p>
            <a:p>
              <a:pPr algn="ctr"/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824378" y="2868600"/>
            <a:ext cx="1052209" cy="600164"/>
            <a:chOff x="7268663" y="-8072"/>
            <a:chExt cx="1052209" cy="600164"/>
          </a:xfrm>
        </p:grpSpPr>
        <p:sp>
          <p:nvSpPr>
            <p:cNvPr id="136" name="Rectangle 135"/>
            <p:cNvSpPr/>
            <p:nvPr/>
          </p:nvSpPr>
          <p:spPr>
            <a:xfrm>
              <a:off x="7348285" y="4253"/>
              <a:ext cx="916013" cy="3990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68663" y="-8072"/>
              <a:ext cx="1052209" cy="60016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Sentencing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Disparity</a:t>
              </a:r>
            </a:p>
            <a:p>
              <a:pPr algn="ctr"/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49886" y="349865"/>
            <a:ext cx="1801262" cy="958889"/>
            <a:chOff x="349886" y="349865"/>
            <a:chExt cx="1801262" cy="958889"/>
          </a:xfrm>
        </p:grpSpPr>
        <p:sp>
          <p:nvSpPr>
            <p:cNvPr id="138" name="Oval 137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Personal Accompaniment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25918" y="5121729"/>
            <a:ext cx="1801262" cy="958889"/>
            <a:chOff x="349886" y="349865"/>
            <a:chExt cx="1801262" cy="958889"/>
          </a:xfrm>
        </p:grpSpPr>
        <p:sp>
          <p:nvSpPr>
            <p:cNvPr id="141" name="Oval 140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Relational 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90188" y="5800444"/>
            <a:ext cx="1801262" cy="958889"/>
            <a:chOff x="349886" y="349865"/>
            <a:chExt cx="1801262" cy="958889"/>
          </a:xfrm>
        </p:grpSpPr>
        <p:sp>
          <p:nvSpPr>
            <p:cNvPr id="144" name="Oval 143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Personal </a:t>
              </a:r>
            </a:p>
            <a:p>
              <a:pPr algn="ctr"/>
              <a:r>
                <a:rPr lang="en-US" sz="1400" dirty="0"/>
                <a:t>Preparation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3686757" y="2941456"/>
            <a:ext cx="1801262" cy="958889"/>
            <a:chOff x="349886" y="349865"/>
            <a:chExt cx="1801262" cy="958889"/>
          </a:xfrm>
        </p:grpSpPr>
        <p:sp>
          <p:nvSpPr>
            <p:cNvPr id="147" name="Oval 14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Political</a:t>
              </a:r>
            </a:p>
            <a:p>
              <a:pPr algn="ctr"/>
              <a:r>
                <a:rPr lang="en-US" sz="1400" dirty="0"/>
                <a:t>Action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5105737" y="2941456"/>
            <a:ext cx="1801262" cy="958889"/>
            <a:chOff x="349886" y="349865"/>
            <a:chExt cx="1801262" cy="958889"/>
          </a:xfrm>
        </p:grpSpPr>
        <p:sp>
          <p:nvSpPr>
            <p:cNvPr id="150" name="Oval 149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Corporate</a:t>
              </a:r>
            </a:p>
            <a:p>
              <a:pPr algn="ctr"/>
              <a:r>
                <a:rPr lang="en-US" sz="1400" dirty="0"/>
                <a:t>Engagement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3686757" y="4797779"/>
            <a:ext cx="1801262" cy="958889"/>
            <a:chOff x="349886" y="349865"/>
            <a:chExt cx="1801262" cy="958889"/>
          </a:xfrm>
        </p:grpSpPr>
        <p:sp>
          <p:nvSpPr>
            <p:cNvPr id="153" name="Oval 152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Covert</a:t>
              </a:r>
            </a:p>
            <a:p>
              <a:pPr algn="ctr"/>
              <a:r>
                <a:rPr lang="en-US" sz="1400" dirty="0"/>
                <a:t>Actions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3686757" y="5473399"/>
            <a:ext cx="1801262" cy="958889"/>
            <a:chOff x="349886" y="349865"/>
            <a:chExt cx="1801262" cy="958889"/>
          </a:xfrm>
        </p:grpSpPr>
        <p:sp>
          <p:nvSpPr>
            <p:cNvPr id="156" name="Oval 155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Research</a:t>
              </a:r>
            </a:p>
            <a:p>
              <a:pPr algn="ctr"/>
              <a:endParaRPr lang="en-US" sz="1400" dirty="0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6696556" y="3573300"/>
            <a:ext cx="1801262" cy="958889"/>
            <a:chOff x="349886" y="349865"/>
            <a:chExt cx="1801262" cy="958889"/>
          </a:xfrm>
        </p:grpSpPr>
        <p:sp>
          <p:nvSpPr>
            <p:cNvPr id="159" name="Oval 158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Educational</a:t>
              </a:r>
            </a:p>
            <a:p>
              <a:pPr algn="ctr"/>
              <a:r>
                <a:rPr lang="en-US" sz="1400" dirty="0"/>
                <a:t>Initiatives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7121088" y="4797779"/>
            <a:ext cx="1801262" cy="958889"/>
            <a:chOff x="349886" y="349865"/>
            <a:chExt cx="1801262" cy="958889"/>
          </a:xfrm>
        </p:grpSpPr>
        <p:sp>
          <p:nvSpPr>
            <p:cNvPr id="162" name="Oval 161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Institutional</a:t>
              </a:r>
            </a:p>
            <a:p>
              <a:pPr algn="ctr"/>
              <a:r>
                <a:rPr lang="en-US" sz="1400" dirty="0"/>
                <a:t>Transformation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6852060" y="2813682"/>
            <a:ext cx="1801262" cy="958889"/>
            <a:chOff x="349886" y="349865"/>
            <a:chExt cx="1801262" cy="958889"/>
          </a:xfrm>
        </p:grpSpPr>
        <p:sp>
          <p:nvSpPr>
            <p:cNvPr id="165" name="Oval 164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Social</a:t>
              </a:r>
            </a:p>
            <a:p>
              <a:pPr algn="ctr"/>
              <a:r>
                <a:rPr lang="en-US" sz="1400" dirty="0"/>
                <a:t>Services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6579928" y="1590732"/>
            <a:ext cx="1801262" cy="958889"/>
            <a:chOff x="349886" y="349865"/>
            <a:chExt cx="1801262" cy="958889"/>
          </a:xfrm>
        </p:grpSpPr>
        <p:sp>
          <p:nvSpPr>
            <p:cNvPr id="168" name="Oval 167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Development</a:t>
              </a:r>
            </a:p>
            <a:p>
              <a:pPr algn="ctr"/>
              <a:r>
                <a:rPr lang="en-US" sz="1400" dirty="0"/>
                <a:t>Work ($)</a:t>
              </a: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5371391" y="829309"/>
            <a:ext cx="1801262" cy="958889"/>
            <a:chOff x="349886" y="349865"/>
            <a:chExt cx="1801262" cy="958889"/>
          </a:xfrm>
        </p:grpSpPr>
        <p:sp>
          <p:nvSpPr>
            <p:cNvPr id="171" name="Oval 170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Economic</a:t>
              </a:r>
            </a:p>
            <a:p>
              <a:pPr algn="ctr"/>
              <a:r>
                <a:rPr lang="en-US" sz="1400" dirty="0"/>
                <a:t>Actions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7247303" y="631843"/>
            <a:ext cx="1801262" cy="958889"/>
            <a:chOff x="349886" y="349865"/>
            <a:chExt cx="1801262" cy="958889"/>
          </a:xfrm>
        </p:grpSpPr>
        <p:sp>
          <p:nvSpPr>
            <p:cNvPr id="174" name="Oval 173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Official</a:t>
              </a:r>
            </a:p>
            <a:p>
              <a:pPr algn="ctr"/>
              <a:r>
                <a:rPr lang="en-US" sz="1400" dirty="0"/>
                <a:t>Declarations</a:t>
              </a: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6463300" y="43774"/>
            <a:ext cx="1801262" cy="958889"/>
            <a:chOff x="349886" y="349865"/>
            <a:chExt cx="1801262" cy="958889"/>
          </a:xfrm>
        </p:grpSpPr>
        <p:sp>
          <p:nvSpPr>
            <p:cNvPr id="177" name="Oval 17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Public </a:t>
              </a:r>
            </a:p>
            <a:p>
              <a:pPr algn="ctr"/>
              <a:r>
                <a:rPr lang="en-US" sz="1400" dirty="0"/>
                <a:t>Witness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3686757" y="424516"/>
            <a:ext cx="1801262" cy="958889"/>
            <a:chOff x="349886" y="349865"/>
            <a:chExt cx="1801262" cy="958889"/>
          </a:xfrm>
        </p:grpSpPr>
        <p:sp>
          <p:nvSpPr>
            <p:cNvPr id="180" name="Oval 179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Confrontational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5287852" y="3994385"/>
            <a:ext cx="1801262" cy="958889"/>
            <a:chOff x="349886" y="349865"/>
            <a:chExt cx="1801262" cy="958889"/>
          </a:xfrm>
        </p:grpSpPr>
        <p:sp>
          <p:nvSpPr>
            <p:cNvPr id="183" name="Oval 182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Ritual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cxnSp>
        <p:nvCxnSpPr>
          <p:cNvPr id="244" name="Straight Connector 243"/>
          <p:cNvCxnSpPr/>
          <p:nvPr/>
        </p:nvCxnSpPr>
        <p:spPr>
          <a:xfrm>
            <a:off x="4587388" y="90706"/>
            <a:ext cx="0" cy="6767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0" y="342090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/>
          <p:cNvGrpSpPr/>
          <p:nvPr/>
        </p:nvGrpSpPr>
        <p:grpSpPr>
          <a:xfrm>
            <a:off x="349886" y="349865"/>
            <a:ext cx="1801262" cy="958889"/>
            <a:chOff x="349886" y="349865"/>
            <a:chExt cx="1801262" cy="958889"/>
          </a:xfrm>
        </p:grpSpPr>
        <p:sp>
          <p:nvSpPr>
            <p:cNvPr id="247" name="Oval 24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Personal Accompaniment</a:t>
              </a:r>
            </a:p>
          </p:txBody>
        </p:sp>
      </p:grpSp>
      <p:sp>
        <p:nvSpPr>
          <p:cNvPr id="249" name="TextBox 248"/>
          <p:cNvSpPr txBox="1"/>
          <p:nvPr/>
        </p:nvSpPr>
        <p:spPr>
          <a:xfrm>
            <a:off x="4185667" y="0"/>
            <a:ext cx="803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250" name="TextBox 249"/>
          <p:cNvSpPr txBox="1"/>
          <p:nvPr/>
        </p:nvSpPr>
        <p:spPr>
          <a:xfrm>
            <a:off x="4185667" y="6488668"/>
            <a:ext cx="9200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</a:t>
            </a:r>
          </a:p>
        </p:txBody>
      </p:sp>
      <p:sp>
        <p:nvSpPr>
          <p:cNvPr id="251" name="TextBox 250"/>
          <p:cNvSpPr txBox="1"/>
          <p:nvPr/>
        </p:nvSpPr>
        <p:spPr>
          <a:xfrm rot="16200000">
            <a:off x="-430872" y="3236235"/>
            <a:ext cx="12310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Individual</a:t>
            </a:r>
          </a:p>
        </p:txBody>
      </p:sp>
      <p:sp>
        <p:nvSpPr>
          <p:cNvPr id="252" name="TextBox 251"/>
          <p:cNvSpPr txBox="1"/>
          <p:nvPr/>
        </p:nvSpPr>
        <p:spPr>
          <a:xfrm rot="5400000">
            <a:off x="8316324" y="3208766"/>
            <a:ext cx="1286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Collective</a:t>
            </a:r>
          </a:p>
        </p:txBody>
      </p:sp>
      <p:grpSp>
        <p:nvGrpSpPr>
          <p:cNvPr id="253" name="Group 252"/>
          <p:cNvGrpSpPr/>
          <p:nvPr/>
        </p:nvGrpSpPr>
        <p:grpSpPr>
          <a:xfrm>
            <a:off x="25918" y="5121729"/>
            <a:ext cx="1801262" cy="958889"/>
            <a:chOff x="349886" y="349865"/>
            <a:chExt cx="1801262" cy="958889"/>
          </a:xfrm>
        </p:grpSpPr>
        <p:sp>
          <p:nvSpPr>
            <p:cNvPr id="254" name="Oval 253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Relational 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690188" y="5800444"/>
            <a:ext cx="1801262" cy="958889"/>
            <a:chOff x="349886" y="349865"/>
            <a:chExt cx="1801262" cy="958889"/>
          </a:xfrm>
        </p:grpSpPr>
        <p:sp>
          <p:nvSpPr>
            <p:cNvPr id="257" name="Oval 25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Personal </a:t>
              </a:r>
            </a:p>
            <a:p>
              <a:pPr algn="ctr"/>
              <a:r>
                <a:rPr lang="en-US" sz="1400" dirty="0"/>
                <a:t>Preparation</a:t>
              </a:r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3686757" y="2941456"/>
            <a:ext cx="1801262" cy="958889"/>
            <a:chOff x="349886" y="349865"/>
            <a:chExt cx="1801262" cy="958889"/>
          </a:xfrm>
        </p:grpSpPr>
        <p:sp>
          <p:nvSpPr>
            <p:cNvPr id="260" name="Oval 259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Political</a:t>
              </a:r>
            </a:p>
            <a:p>
              <a:pPr algn="ctr"/>
              <a:r>
                <a:rPr lang="en-US" sz="1400" dirty="0"/>
                <a:t>Action</a:t>
              </a: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5105737" y="2941456"/>
            <a:ext cx="1801262" cy="958889"/>
            <a:chOff x="349886" y="349865"/>
            <a:chExt cx="1801262" cy="958889"/>
          </a:xfrm>
        </p:grpSpPr>
        <p:sp>
          <p:nvSpPr>
            <p:cNvPr id="263" name="Oval 262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Corporate</a:t>
              </a:r>
            </a:p>
            <a:p>
              <a:pPr algn="ctr"/>
              <a:r>
                <a:rPr lang="en-US" sz="1400" dirty="0"/>
                <a:t>Engagement</a:t>
              </a:r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3686757" y="4797779"/>
            <a:ext cx="1801262" cy="958889"/>
            <a:chOff x="349886" y="349865"/>
            <a:chExt cx="1801262" cy="958889"/>
          </a:xfrm>
        </p:grpSpPr>
        <p:sp>
          <p:nvSpPr>
            <p:cNvPr id="266" name="Oval 265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Covert</a:t>
              </a:r>
            </a:p>
            <a:p>
              <a:pPr algn="ctr"/>
              <a:r>
                <a:rPr lang="en-US" sz="1400" dirty="0"/>
                <a:t>Actions</a:t>
              </a:r>
            </a:p>
          </p:txBody>
        </p:sp>
      </p:grpSp>
      <p:grpSp>
        <p:nvGrpSpPr>
          <p:cNvPr id="268" name="Group 267"/>
          <p:cNvGrpSpPr/>
          <p:nvPr/>
        </p:nvGrpSpPr>
        <p:grpSpPr>
          <a:xfrm>
            <a:off x="3686757" y="5473399"/>
            <a:ext cx="1801262" cy="958889"/>
            <a:chOff x="349886" y="349865"/>
            <a:chExt cx="1801262" cy="958889"/>
          </a:xfrm>
        </p:grpSpPr>
        <p:sp>
          <p:nvSpPr>
            <p:cNvPr id="269" name="Oval 268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Research</a:t>
              </a:r>
            </a:p>
            <a:p>
              <a:pPr algn="ctr"/>
              <a:endParaRPr lang="en-US" sz="1400" dirty="0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6696556" y="3573300"/>
            <a:ext cx="1801262" cy="958889"/>
            <a:chOff x="349886" y="349865"/>
            <a:chExt cx="1801262" cy="958889"/>
          </a:xfrm>
        </p:grpSpPr>
        <p:sp>
          <p:nvSpPr>
            <p:cNvPr id="272" name="Oval 271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Educational</a:t>
              </a:r>
            </a:p>
            <a:p>
              <a:pPr algn="ctr"/>
              <a:r>
                <a:rPr lang="en-US" sz="1400" dirty="0"/>
                <a:t>Initiatives</a:t>
              </a:r>
            </a:p>
          </p:txBody>
        </p:sp>
      </p:grpSp>
      <p:grpSp>
        <p:nvGrpSpPr>
          <p:cNvPr id="274" name="Group 273"/>
          <p:cNvGrpSpPr/>
          <p:nvPr/>
        </p:nvGrpSpPr>
        <p:grpSpPr>
          <a:xfrm>
            <a:off x="7121088" y="4797779"/>
            <a:ext cx="1801262" cy="958889"/>
            <a:chOff x="349886" y="349865"/>
            <a:chExt cx="1801262" cy="958889"/>
          </a:xfrm>
        </p:grpSpPr>
        <p:sp>
          <p:nvSpPr>
            <p:cNvPr id="275" name="Oval 274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Institutional</a:t>
              </a:r>
            </a:p>
            <a:p>
              <a:pPr algn="ctr"/>
              <a:r>
                <a:rPr lang="en-US" sz="1400" dirty="0"/>
                <a:t>Transformation</a:t>
              </a:r>
            </a:p>
          </p:txBody>
        </p:sp>
      </p:grpSp>
      <p:grpSp>
        <p:nvGrpSpPr>
          <p:cNvPr id="277" name="Group 276"/>
          <p:cNvGrpSpPr/>
          <p:nvPr/>
        </p:nvGrpSpPr>
        <p:grpSpPr>
          <a:xfrm>
            <a:off x="6852060" y="2813682"/>
            <a:ext cx="1801262" cy="958889"/>
            <a:chOff x="349886" y="349865"/>
            <a:chExt cx="1801262" cy="958889"/>
          </a:xfrm>
        </p:grpSpPr>
        <p:sp>
          <p:nvSpPr>
            <p:cNvPr id="278" name="Oval 277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Social</a:t>
              </a:r>
            </a:p>
            <a:p>
              <a:pPr algn="ctr"/>
              <a:r>
                <a:rPr lang="en-US" sz="1400" dirty="0"/>
                <a:t>Services</a:t>
              </a:r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6579928" y="1590732"/>
            <a:ext cx="1801262" cy="958889"/>
            <a:chOff x="349886" y="349865"/>
            <a:chExt cx="1801262" cy="958889"/>
          </a:xfrm>
        </p:grpSpPr>
        <p:sp>
          <p:nvSpPr>
            <p:cNvPr id="281" name="Oval 280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Development</a:t>
              </a:r>
            </a:p>
            <a:p>
              <a:pPr algn="ctr"/>
              <a:r>
                <a:rPr lang="en-US" sz="1400" dirty="0"/>
                <a:t>Work ($)</a:t>
              </a:r>
            </a:p>
          </p:txBody>
        </p:sp>
      </p:grpSp>
      <p:grpSp>
        <p:nvGrpSpPr>
          <p:cNvPr id="283" name="Group 282"/>
          <p:cNvGrpSpPr/>
          <p:nvPr/>
        </p:nvGrpSpPr>
        <p:grpSpPr>
          <a:xfrm>
            <a:off x="5371391" y="829309"/>
            <a:ext cx="1801262" cy="958889"/>
            <a:chOff x="349886" y="349865"/>
            <a:chExt cx="1801262" cy="958889"/>
          </a:xfrm>
        </p:grpSpPr>
        <p:sp>
          <p:nvSpPr>
            <p:cNvPr id="284" name="Oval 283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Economic</a:t>
              </a:r>
            </a:p>
            <a:p>
              <a:pPr algn="ctr"/>
              <a:r>
                <a:rPr lang="en-US" sz="1400" dirty="0"/>
                <a:t>Actions</a:t>
              </a:r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7247303" y="631843"/>
            <a:ext cx="1801262" cy="958889"/>
            <a:chOff x="349886" y="349865"/>
            <a:chExt cx="1801262" cy="958889"/>
          </a:xfrm>
        </p:grpSpPr>
        <p:sp>
          <p:nvSpPr>
            <p:cNvPr id="287" name="Oval 28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Official</a:t>
              </a:r>
            </a:p>
            <a:p>
              <a:pPr algn="ctr"/>
              <a:r>
                <a:rPr lang="en-US" sz="1400" dirty="0"/>
                <a:t>Declarations</a:t>
              </a:r>
            </a:p>
          </p:txBody>
        </p:sp>
      </p:grpSp>
      <p:grpSp>
        <p:nvGrpSpPr>
          <p:cNvPr id="289" name="Group 288"/>
          <p:cNvGrpSpPr/>
          <p:nvPr/>
        </p:nvGrpSpPr>
        <p:grpSpPr>
          <a:xfrm>
            <a:off x="6463300" y="43774"/>
            <a:ext cx="1801262" cy="958889"/>
            <a:chOff x="349886" y="349865"/>
            <a:chExt cx="1801262" cy="958889"/>
          </a:xfrm>
        </p:grpSpPr>
        <p:sp>
          <p:nvSpPr>
            <p:cNvPr id="290" name="Oval 289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Public </a:t>
              </a:r>
            </a:p>
            <a:p>
              <a:pPr algn="ctr"/>
              <a:r>
                <a:rPr lang="en-US" sz="1400" dirty="0"/>
                <a:t>Witness</a:t>
              </a:r>
            </a:p>
          </p:txBody>
        </p:sp>
      </p:grpSp>
      <p:grpSp>
        <p:nvGrpSpPr>
          <p:cNvPr id="292" name="Group 291"/>
          <p:cNvGrpSpPr/>
          <p:nvPr/>
        </p:nvGrpSpPr>
        <p:grpSpPr>
          <a:xfrm>
            <a:off x="3686757" y="424516"/>
            <a:ext cx="1801262" cy="958889"/>
            <a:chOff x="349886" y="349865"/>
            <a:chExt cx="1801262" cy="958889"/>
          </a:xfrm>
        </p:grpSpPr>
        <p:sp>
          <p:nvSpPr>
            <p:cNvPr id="293" name="Oval 292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Confrontational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5287852" y="3994385"/>
            <a:ext cx="1801262" cy="958889"/>
            <a:chOff x="349886" y="349865"/>
            <a:chExt cx="1801262" cy="958889"/>
          </a:xfrm>
        </p:grpSpPr>
        <p:sp>
          <p:nvSpPr>
            <p:cNvPr id="297" name="Oval 29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Ritual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pic>
        <p:nvPicPr>
          <p:cNvPr id="300" name="Picture 299" descr="WiderstandLogo_72dpi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23433"/>
            <a:ext cx="3144588" cy="6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73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84"/>
          <p:cNvSpPr/>
          <p:nvPr/>
        </p:nvSpPr>
        <p:spPr>
          <a:xfrm>
            <a:off x="0" y="-107096"/>
            <a:ext cx="9144000" cy="6965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587388" y="90706"/>
            <a:ext cx="0" cy="6767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342090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85667" y="0"/>
            <a:ext cx="803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5667" y="6488668"/>
            <a:ext cx="9200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30872" y="3236235"/>
            <a:ext cx="12310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Individual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8316324" y="3208766"/>
            <a:ext cx="1286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Collective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536054" y="1464734"/>
            <a:ext cx="1417236" cy="1033691"/>
            <a:chOff x="6302262" y="2268309"/>
            <a:chExt cx="1417236" cy="1033691"/>
          </a:xfrm>
        </p:grpSpPr>
        <p:sp>
          <p:nvSpPr>
            <p:cNvPr id="2" name="Rectangle 1"/>
            <p:cNvSpPr/>
            <p:nvPr/>
          </p:nvSpPr>
          <p:spPr>
            <a:xfrm>
              <a:off x="6409506" y="2268309"/>
              <a:ext cx="1233792" cy="103369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02262" y="2343696"/>
              <a:ext cx="1417236" cy="92333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Public Facility Segregation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701844" y="538286"/>
            <a:ext cx="1030111" cy="691445"/>
            <a:chOff x="1298222" y="1171222"/>
            <a:chExt cx="1030111" cy="691445"/>
          </a:xfrm>
        </p:grpSpPr>
        <p:sp>
          <p:nvSpPr>
            <p:cNvPr id="63" name="Rectangle 62"/>
            <p:cNvSpPr/>
            <p:nvPr/>
          </p:nvSpPr>
          <p:spPr>
            <a:xfrm>
              <a:off x="1298222" y="1171222"/>
              <a:ext cx="1030111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298222" y="1230110"/>
              <a:ext cx="1030111" cy="36933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Lynching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66418" y="406779"/>
            <a:ext cx="1417236" cy="720467"/>
            <a:chOff x="5669844" y="332643"/>
            <a:chExt cx="1417236" cy="720467"/>
          </a:xfrm>
        </p:grpSpPr>
        <p:sp>
          <p:nvSpPr>
            <p:cNvPr id="65" name="Rectangle 64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69844" y="406779"/>
              <a:ext cx="1417236" cy="64633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Educational Segregation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95018" y="1390598"/>
            <a:ext cx="1417236" cy="720467"/>
            <a:chOff x="5410200" y="1754664"/>
            <a:chExt cx="1417236" cy="720467"/>
          </a:xfrm>
        </p:grpSpPr>
        <p:sp>
          <p:nvSpPr>
            <p:cNvPr id="68" name="Rectangle 67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Housing Segregation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808826" y="1194398"/>
            <a:ext cx="1417236" cy="691445"/>
            <a:chOff x="5669844" y="332643"/>
            <a:chExt cx="1417236" cy="691445"/>
          </a:xfrm>
        </p:grpSpPr>
        <p:sp>
          <p:nvSpPr>
            <p:cNvPr id="72" name="Rectangle 71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669844" y="406779"/>
              <a:ext cx="1417236" cy="52322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Dis-enfranchisement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903636" y="5520224"/>
            <a:ext cx="1417236" cy="691445"/>
            <a:chOff x="5669844" y="332643"/>
            <a:chExt cx="1417236" cy="691445"/>
          </a:xfrm>
        </p:grpSpPr>
        <p:sp>
          <p:nvSpPr>
            <p:cNvPr id="75" name="Rectangle 74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Hiring Discrimination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167276" y="4595852"/>
            <a:ext cx="1417236" cy="691445"/>
            <a:chOff x="5669844" y="332643"/>
            <a:chExt cx="1417236" cy="691445"/>
          </a:xfrm>
        </p:grpSpPr>
        <p:sp>
          <p:nvSpPr>
            <p:cNvPr id="78" name="Rectangle 77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Policy Discrimination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261080" y="4193549"/>
            <a:ext cx="1417236" cy="691445"/>
            <a:chOff x="5669844" y="332643"/>
            <a:chExt cx="1417236" cy="691445"/>
          </a:xfrm>
        </p:grpSpPr>
        <p:sp>
          <p:nvSpPr>
            <p:cNvPr id="81" name="Rectangle 80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Micro-aggressions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750040" y="4750504"/>
            <a:ext cx="1417236" cy="691445"/>
            <a:chOff x="5669844" y="332643"/>
            <a:chExt cx="1417236" cy="691445"/>
          </a:xfrm>
        </p:grpSpPr>
        <p:sp>
          <p:nvSpPr>
            <p:cNvPr id="84" name="Rectangle 83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69844" y="406779"/>
              <a:ext cx="1417236" cy="584776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Budget </a:t>
              </a:r>
              <a:r>
                <a:rPr lang="en-US" sz="1600" dirty="0" err="1">
                  <a:solidFill>
                    <a:schemeClr val="bg1">
                      <a:lumMod val="50000"/>
                    </a:schemeClr>
                  </a:solidFill>
                </a:rPr>
                <a:t>Mis</a:t>
              </a: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-appropriation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315636" y="1229731"/>
            <a:ext cx="1417236" cy="905133"/>
            <a:chOff x="5669844" y="332643"/>
            <a:chExt cx="1417236" cy="905133"/>
          </a:xfrm>
        </p:grpSpPr>
        <p:sp>
          <p:nvSpPr>
            <p:cNvPr id="87" name="Rectangle 86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Verbal 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Attacks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69334" y="406779"/>
            <a:ext cx="1417236" cy="905133"/>
            <a:chOff x="5669844" y="332643"/>
            <a:chExt cx="1417236" cy="905133"/>
          </a:xfrm>
        </p:grpSpPr>
        <p:sp>
          <p:nvSpPr>
            <p:cNvPr id="90" name="Rectangle 89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Physical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Violence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257800" y="5759102"/>
            <a:ext cx="1417236" cy="905133"/>
            <a:chOff x="5669844" y="332643"/>
            <a:chExt cx="1417236" cy="905133"/>
          </a:xfrm>
        </p:grpSpPr>
        <p:sp>
          <p:nvSpPr>
            <p:cNvPr id="93" name="Rectangle 92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Kidnapping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288630" y="3695837"/>
            <a:ext cx="1417236" cy="905133"/>
            <a:chOff x="5669844" y="332643"/>
            <a:chExt cx="1417236" cy="905133"/>
          </a:xfrm>
        </p:grpSpPr>
        <p:sp>
          <p:nvSpPr>
            <p:cNvPr id="96" name="Rectangle 95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Torture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422880" y="2045858"/>
            <a:ext cx="1417236" cy="905133"/>
            <a:chOff x="5669844" y="332643"/>
            <a:chExt cx="1417236" cy="905133"/>
          </a:xfrm>
        </p:grpSpPr>
        <p:sp>
          <p:nvSpPr>
            <p:cNvPr id="99" name="Rectangle 98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Murder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687951" y="3634139"/>
            <a:ext cx="1417236" cy="905133"/>
            <a:chOff x="5669844" y="332643"/>
            <a:chExt cx="1417236" cy="905133"/>
          </a:xfrm>
        </p:grpSpPr>
        <p:sp>
          <p:nvSpPr>
            <p:cNvPr id="102" name="Rectangle 101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Murder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890218" y="2254241"/>
            <a:ext cx="1417236" cy="720467"/>
            <a:chOff x="5410200" y="1754664"/>
            <a:chExt cx="1417236" cy="720467"/>
          </a:xfrm>
        </p:grpSpPr>
        <p:sp>
          <p:nvSpPr>
            <p:cNvPr id="105" name="Rectangle 104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Legislative Policy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422880" y="5022091"/>
            <a:ext cx="1417236" cy="905133"/>
            <a:chOff x="5669844" y="332643"/>
            <a:chExt cx="1417236" cy="905133"/>
          </a:xfrm>
        </p:grpSpPr>
        <p:sp>
          <p:nvSpPr>
            <p:cNvPr id="108" name="Rectangle 107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Verbal 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Attacks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969698" y="5007221"/>
            <a:ext cx="1417236" cy="905133"/>
            <a:chOff x="5669844" y="332643"/>
            <a:chExt cx="1417236" cy="905133"/>
          </a:xfrm>
        </p:grpSpPr>
        <p:sp>
          <p:nvSpPr>
            <p:cNvPr id="111" name="Rectangle 110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Relational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Segregation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530124" y="5838218"/>
            <a:ext cx="1417236" cy="905133"/>
            <a:chOff x="5669844" y="332643"/>
            <a:chExt cx="1417236" cy="905133"/>
          </a:xfrm>
        </p:grpSpPr>
        <p:sp>
          <p:nvSpPr>
            <p:cNvPr id="114" name="Rectangle 113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Murder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611751" y="360108"/>
            <a:ext cx="1417236" cy="720467"/>
            <a:chOff x="5410200" y="1754664"/>
            <a:chExt cx="1417236" cy="720467"/>
          </a:xfrm>
        </p:grpSpPr>
        <p:sp>
          <p:nvSpPr>
            <p:cNvPr id="117" name="Rectangle 116"/>
            <p:cNvSpPr/>
            <p:nvPr/>
          </p:nvSpPr>
          <p:spPr>
            <a:xfrm>
              <a:off x="5517444" y="1754664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10200" y="1828800"/>
              <a:ext cx="1417236" cy="64633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Church Segregation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307454" y="2563631"/>
            <a:ext cx="1417236" cy="905133"/>
            <a:chOff x="5669844" y="332643"/>
            <a:chExt cx="1417236" cy="905133"/>
          </a:xfrm>
        </p:grpSpPr>
        <p:sp>
          <p:nvSpPr>
            <p:cNvPr id="120" name="Rectangle 119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Official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Statements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535551" y="2111065"/>
            <a:ext cx="1417236" cy="905133"/>
            <a:chOff x="5669844" y="332643"/>
            <a:chExt cx="1417236" cy="905133"/>
          </a:xfrm>
        </p:grpSpPr>
        <p:sp>
          <p:nvSpPr>
            <p:cNvPr id="123" name="Rectangle 122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Paternalistic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Programs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476578" y="4199139"/>
            <a:ext cx="1417236" cy="905133"/>
            <a:chOff x="5669844" y="332643"/>
            <a:chExt cx="1417236" cy="905133"/>
          </a:xfrm>
        </p:grpSpPr>
        <p:sp>
          <p:nvSpPr>
            <p:cNvPr id="126" name="Rectangle 125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Physical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Violence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7643298" y="4191094"/>
            <a:ext cx="1417236" cy="905133"/>
            <a:chOff x="5669844" y="332643"/>
            <a:chExt cx="1417236" cy="905133"/>
          </a:xfrm>
        </p:grpSpPr>
        <p:sp>
          <p:nvSpPr>
            <p:cNvPr id="129" name="Rectangle 128"/>
            <p:cNvSpPr/>
            <p:nvPr/>
          </p:nvSpPr>
          <p:spPr>
            <a:xfrm>
              <a:off x="5777088" y="332643"/>
              <a:ext cx="1233792" cy="6914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669844" y="406779"/>
              <a:ext cx="1417236" cy="83099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Jokes, slurs, comments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339459" y="60026"/>
            <a:ext cx="1052209" cy="600164"/>
            <a:chOff x="7268663" y="-8072"/>
            <a:chExt cx="1052209" cy="600164"/>
          </a:xfrm>
        </p:grpSpPr>
        <p:sp>
          <p:nvSpPr>
            <p:cNvPr id="132" name="Rectangle 131"/>
            <p:cNvSpPr/>
            <p:nvPr/>
          </p:nvSpPr>
          <p:spPr>
            <a:xfrm>
              <a:off x="7348285" y="4253"/>
              <a:ext cx="916013" cy="3990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268663" y="-8072"/>
              <a:ext cx="1052209" cy="60016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Police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Abuse</a:t>
              </a:r>
            </a:p>
            <a:p>
              <a:pPr algn="ctr"/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824378" y="2868600"/>
            <a:ext cx="1052209" cy="600164"/>
            <a:chOff x="7268663" y="-8072"/>
            <a:chExt cx="1052209" cy="600164"/>
          </a:xfrm>
        </p:grpSpPr>
        <p:sp>
          <p:nvSpPr>
            <p:cNvPr id="136" name="Rectangle 135"/>
            <p:cNvSpPr/>
            <p:nvPr/>
          </p:nvSpPr>
          <p:spPr>
            <a:xfrm>
              <a:off x="7348285" y="4253"/>
              <a:ext cx="916013" cy="3990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68663" y="-8072"/>
              <a:ext cx="1052209" cy="60016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Sentencing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Disparity</a:t>
              </a:r>
            </a:p>
            <a:p>
              <a:pPr algn="ctr"/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49886" y="349865"/>
            <a:ext cx="1801262" cy="958889"/>
            <a:chOff x="349886" y="349865"/>
            <a:chExt cx="1801262" cy="958889"/>
          </a:xfrm>
        </p:grpSpPr>
        <p:sp>
          <p:nvSpPr>
            <p:cNvPr id="138" name="Oval 137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Personal Accompaniment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25918" y="5121729"/>
            <a:ext cx="1801262" cy="958889"/>
            <a:chOff x="349886" y="349865"/>
            <a:chExt cx="1801262" cy="958889"/>
          </a:xfrm>
        </p:grpSpPr>
        <p:sp>
          <p:nvSpPr>
            <p:cNvPr id="141" name="Oval 140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Relational 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90188" y="5800444"/>
            <a:ext cx="1801262" cy="958889"/>
            <a:chOff x="349886" y="349865"/>
            <a:chExt cx="1801262" cy="958889"/>
          </a:xfrm>
        </p:grpSpPr>
        <p:sp>
          <p:nvSpPr>
            <p:cNvPr id="144" name="Oval 143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Personal </a:t>
              </a:r>
            </a:p>
            <a:p>
              <a:pPr algn="ctr"/>
              <a:r>
                <a:rPr lang="en-US" sz="1400" dirty="0"/>
                <a:t>Preparation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3686757" y="2941456"/>
            <a:ext cx="1801262" cy="958889"/>
            <a:chOff x="349886" y="349865"/>
            <a:chExt cx="1801262" cy="958889"/>
          </a:xfrm>
        </p:grpSpPr>
        <p:sp>
          <p:nvSpPr>
            <p:cNvPr id="147" name="Oval 14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Political</a:t>
              </a:r>
            </a:p>
            <a:p>
              <a:pPr algn="ctr"/>
              <a:r>
                <a:rPr lang="en-US" sz="1400" dirty="0"/>
                <a:t>Action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5105737" y="2941456"/>
            <a:ext cx="1801262" cy="958889"/>
            <a:chOff x="349886" y="349865"/>
            <a:chExt cx="1801262" cy="958889"/>
          </a:xfrm>
        </p:grpSpPr>
        <p:sp>
          <p:nvSpPr>
            <p:cNvPr id="150" name="Oval 149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Corporate</a:t>
              </a:r>
            </a:p>
            <a:p>
              <a:pPr algn="ctr"/>
              <a:r>
                <a:rPr lang="en-US" sz="1400" dirty="0"/>
                <a:t>Engagement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3686757" y="4797779"/>
            <a:ext cx="1801262" cy="958889"/>
            <a:chOff x="349886" y="349865"/>
            <a:chExt cx="1801262" cy="958889"/>
          </a:xfrm>
        </p:grpSpPr>
        <p:sp>
          <p:nvSpPr>
            <p:cNvPr id="153" name="Oval 152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Covert</a:t>
              </a:r>
            </a:p>
            <a:p>
              <a:pPr algn="ctr"/>
              <a:r>
                <a:rPr lang="en-US" sz="1400" dirty="0"/>
                <a:t>Actions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3686757" y="5473399"/>
            <a:ext cx="1801262" cy="958889"/>
            <a:chOff x="349886" y="349865"/>
            <a:chExt cx="1801262" cy="958889"/>
          </a:xfrm>
        </p:grpSpPr>
        <p:sp>
          <p:nvSpPr>
            <p:cNvPr id="156" name="Oval 155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Research</a:t>
              </a:r>
            </a:p>
            <a:p>
              <a:pPr algn="ctr"/>
              <a:endParaRPr lang="en-US" sz="1400" dirty="0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6696556" y="3573300"/>
            <a:ext cx="1801262" cy="958889"/>
            <a:chOff x="349886" y="349865"/>
            <a:chExt cx="1801262" cy="958889"/>
          </a:xfrm>
        </p:grpSpPr>
        <p:sp>
          <p:nvSpPr>
            <p:cNvPr id="159" name="Oval 158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Educational</a:t>
              </a:r>
            </a:p>
            <a:p>
              <a:pPr algn="ctr"/>
              <a:r>
                <a:rPr lang="en-US" sz="1400" dirty="0"/>
                <a:t>Initiatives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7121088" y="4797779"/>
            <a:ext cx="1801262" cy="958889"/>
            <a:chOff x="349886" y="349865"/>
            <a:chExt cx="1801262" cy="958889"/>
          </a:xfrm>
        </p:grpSpPr>
        <p:sp>
          <p:nvSpPr>
            <p:cNvPr id="162" name="Oval 161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Institutional</a:t>
              </a:r>
            </a:p>
            <a:p>
              <a:pPr algn="ctr"/>
              <a:r>
                <a:rPr lang="en-US" sz="1400" dirty="0"/>
                <a:t>Transformation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6852060" y="2813682"/>
            <a:ext cx="1801262" cy="958889"/>
            <a:chOff x="349886" y="349865"/>
            <a:chExt cx="1801262" cy="958889"/>
          </a:xfrm>
        </p:grpSpPr>
        <p:sp>
          <p:nvSpPr>
            <p:cNvPr id="165" name="Oval 164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Social</a:t>
              </a:r>
            </a:p>
            <a:p>
              <a:pPr algn="ctr"/>
              <a:r>
                <a:rPr lang="en-US" sz="1400" dirty="0"/>
                <a:t>Services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6579928" y="1590732"/>
            <a:ext cx="1801262" cy="958889"/>
            <a:chOff x="349886" y="349865"/>
            <a:chExt cx="1801262" cy="958889"/>
          </a:xfrm>
        </p:grpSpPr>
        <p:sp>
          <p:nvSpPr>
            <p:cNvPr id="168" name="Oval 167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Development</a:t>
              </a:r>
            </a:p>
            <a:p>
              <a:pPr algn="ctr"/>
              <a:r>
                <a:rPr lang="en-US" sz="1400" dirty="0"/>
                <a:t>Work ($)</a:t>
              </a: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5371391" y="829309"/>
            <a:ext cx="1801262" cy="958889"/>
            <a:chOff x="349886" y="349865"/>
            <a:chExt cx="1801262" cy="958889"/>
          </a:xfrm>
        </p:grpSpPr>
        <p:sp>
          <p:nvSpPr>
            <p:cNvPr id="171" name="Oval 170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Economic</a:t>
              </a:r>
            </a:p>
            <a:p>
              <a:pPr algn="ctr"/>
              <a:r>
                <a:rPr lang="en-US" sz="1400" dirty="0"/>
                <a:t>Actions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7247303" y="631843"/>
            <a:ext cx="1801262" cy="958889"/>
            <a:chOff x="349886" y="349865"/>
            <a:chExt cx="1801262" cy="958889"/>
          </a:xfrm>
        </p:grpSpPr>
        <p:sp>
          <p:nvSpPr>
            <p:cNvPr id="174" name="Oval 173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Official</a:t>
              </a:r>
            </a:p>
            <a:p>
              <a:pPr algn="ctr"/>
              <a:r>
                <a:rPr lang="en-US" sz="1400" dirty="0"/>
                <a:t>Declarations</a:t>
              </a: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6463300" y="43774"/>
            <a:ext cx="1801262" cy="958889"/>
            <a:chOff x="349886" y="349865"/>
            <a:chExt cx="1801262" cy="958889"/>
          </a:xfrm>
        </p:grpSpPr>
        <p:sp>
          <p:nvSpPr>
            <p:cNvPr id="177" name="Oval 17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Public </a:t>
              </a:r>
            </a:p>
            <a:p>
              <a:pPr algn="ctr"/>
              <a:r>
                <a:rPr lang="en-US" sz="1400" dirty="0"/>
                <a:t>Witness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3686757" y="424516"/>
            <a:ext cx="1801262" cy="958889"/>
            <a:chOff x="349886" y="349865"/>
            <a:chExt cx="1801262" cy="958889"/>
          </a:xfrm>
        </p:grpSpPr>
        <p:sp>
          <p:nvSpPr>
            <p:cNvPr id="180" name="Oval 179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Confrontational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5287852" y="3994385"/>
            <a:ext cx="1801262" cy="958889"/>
            <a:chOff x="349886" y="349865"/>
            <a:chExt cx="1801262" cy="958889"/>
          </a:xfrm>
        </p:grpSpPr>
        <p:sp>
          <p:nvSpPr>
            <p:cNvPr id="183" name="Oval 182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Ritual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cxnSp>
        <p:nvCxnSpPr>
          <p:cNvPr id="244" name="Straight Connector 243"/>
          <p:cNvCxnSpPr/>
          <p:nvPr/>
        </p:nvCxnSpPr>
        <p:spPr>
          <a:xfrm>
            <a:off x="4587388" y="90706"/>
            <a:ext cx="0" cy="6767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0" y="342090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/>
          <p:cNvGrpSpPr/>
          <p:nvPr/>
        </p:nvGrpSpPr>
        <p:grpSpPr>
          <a:xfrm>
            <a:off x="349886" y="349865"/>
            <a:ext cx="1801262" cy="958889"/>
            <a:chOff x="349886" y="349865"/>
            <a:chExt cx="1801262" cy="958889"/>
          </a:xfrm>
        </p:grpSpPr>
        <p:sp>
          <p:nvSpPr>
            <p:cNvPr id="247" name="Oval 24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Personal Accompaniment</a:t>
              </a:r>
            </a:p>
          </p:txBody>
        </p:sp>
      </p:grpSp>
      <p:sp>
        <p:nvSpPr>
          <p:cNvPr id="249" name="TextBox 248"/>
          <p:cNvSpPr txBox="1"/>
          <p:nvPr/>
        </p:nvSpPr>
        <p:spPr>
          <a:xfrm>
            <a:off x="4185667" y="0"/>
            <a:ext cx="803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250" name="TextBox 249"/>
          <p:cNvSpPr txBox="1"/>
          <p:nvPr/>
        </p:nvSpPr>
        <p:spPr>
          <a:xfrm>
            <a:off x="4185667" y="6488668"/>
            <a:ext cx="9200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</a:t>
            </a:r>
          </a:p>
        </p:txBody>
      </p:sp>
      <p:sp>
        <p:nvSpPr>
          <p:cNvPr id="251" name="TextBox 250"/>
          <p:cNvSpPr txBox="1"/>
          <p:nvPr/>
        </p:nvSpPr>
        <p:spPr>
          <a:xfrm rot="16200000">
            <a:off x="-430872" y="3236235"/>
            <a:ext cx="12310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Individual</a:t>
            </a:r>
          </a:p>
        </p:txBody>
      </p:sp>
      <p:sp>
        <p:nvSpPr>
          <p:cNvPr id="252" name="TextBox 251"/>
          <p:cNvSpPr txBox="1"/>
          <p:nvPr/>
        </p:nvSpPr>
        <p:spPr>
          <a:xfrm rot="5400000">
            <a:off x="8316324" y="3208766"/>
            <a:ext cx="1286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Collective</a:t>
            </a:r>
          </a:p>
        </p:txBody>
      </p:sp>
      <p:grpSp>
        <p:nvGrpSpPr>
          <p:cNvPr id="253" name="Group 252"/>
          <p:cNvGrpSpPr/>
          <p:nvPr/>
        </p:nvGrpSpPr>
        <p:grpSpPr>
          <a:xfrm>
            <a:off x="25918" y="5121729"/>
            <a:ext cx="1801262" cy="958889"/>
            <a:chOff x="349886" y="349865"/>
            <a:chExt cx="1801262" cy="958889"/>
          </a:xfrm>
        </p:grpSpPr>
        <p:sp>
          <p:nvSpPr>
            <p:cNvPr id="254" name="Oval 253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Relational 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grpSp>
        <p:nvGrpSpPr>
          <p:cNvPr id="256" name="Group 255"/>
          <p:cNvGrpSpPr/>
          <p:nvPr/>
        </p:nvGrpSpPr>
        <p:grpSpPr>
          <a:xfrm>
            <a:off x="690188" y="5800444"/>
            <a:ext cx="1801262" cy="958889"/>
            <a:chOff x="349886" y="349865"/>
            <a:chExt cx="1801262" cy="958889"/>
          </a:xfrm>
        </p:grpSpPr>
        <p:sp>
          <p:nvSpPr>
            <p:cNvPr id="257" name="Oval 25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Personal </a:t>
              </a:r>
            </a:p>
            <a:p>
              <a:pPr algn="ctr"/>
              <a:r>
                <a:rPr lang="en-US" sz="1400" dirty="0"/>
                <a:t>Preparation</a:t>
              </a:r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3686757" y="2941456"/>
            <a:ext cx="1801262" cy="958889"/>
            <a:chOff x="349886" y="349865"/>
            <a:chExt cx="1801262" cy="958889"/>
          </a:xfrm>
        </p:grpSpPr>
        <p:sp>
          <p:nvSpPr>
            <p:cNvPr id="260" name="Oval 259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Political</a:t>
              </a:r>
            </a:p>
            <a:p>
              <a:pPr algn="ctr"/>
              <a:r>
                <a:rPr lang="en-US" sz="1400" dirty="0"/>
                <a:t>Action</a:t>
              </a: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5105737" y="2941456"/>
            <a:ext cx="1801262" cy="958889"/>
            <a:chOff x="349886" y="349865"/>
            <a:chExt cx="1801262" cy="958889"/>
          </a:xfrm>
        </p:grpSpPr>
        <p:sp>
          <p:nvSpPr>
            <p:cNvPr id="263" name="Oval 262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Corporate</a:t>
              </a:r>
            </a:p>
            <a:p>
              <a:pPr algn="ctr"/>
              <a:r>
                <a:rPr lang="en-US" sz="1400" dirty="0"/>
                <a:t>Engagement</a:t>
              </a:r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3686757" y="4797779"/>
            <a:ext cx="1801262" cy="958889"/>
            <a:chOff x="349886" y="349865"/>
            <a:chExt cx="1801262" cy="958889"/>
          </a:xfrm>
        </p:grpSpPr>
        <p:sp>
          <p:nvSpPr>
            <p:cNvPr id="266" name="Oval 265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Covert</a:t>
              </a:r>
            </a:p>
            <a:p>
              <a:pPr algn="ctr"/>
              <a:r>
                <a:rPr lang="en-US" sz="1400" dirty="0"/>
                <a:t>Actions</a:t>
              </a:r>
            </a:p>
          </p:txBody>
        </p:sp>
      </p:grpSp>
      <p:grpSp>
        <p:nvGrpSpPr>
          <p:cNvPr id="268" name="Group 267"/>
          <p:cNvGrpSpPr/>
          <p:nvPr/>
        </p:nvGrpSpPr>
        <p:grpSpPr>
          <a:xfrm>
            <a:off x="3686757" y="5473399"/>
            <a:ext cx="1801262" cy="958889"/>
            <a:chOff x="349886" y="349865"/>
            <a:chExt cx="1801262" cy="958889"/>
          </a:xfrm>
        </p:grpSpPr>
        <p:sp>
          <p:nvSpPr>
            <p:cNvPr id="269" name="Oval 268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Research</a:t>
              </a:r>
            </a:p>
            <a:p>
              <a:pPr algn="ctr"/>
              <a:endParaRPr lang="en-US" sz="1400" dirty="0"/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6696556" y="3573300"/>
            <a:ext cx="1801262" cy="958889"/>
            <a:chOff x="349886" y="349865"/>
            <a:chExt cx="1801262" cy="958889"/>
          </a:xfrm>
        </p:grpSpPr>
        <p:sp>
          <p:nvSpPr>
            <p:cNvPr id="272" name="Oval 271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Educational</a:t>
              </a:r>
            </a:p>
            <a:p>
              <a:pPr algn="ctr"/>
              <a:r>
                <a:rPr lang="en-US" sz="1400" dirty="0"/>
                <a:t>Initiatives</a:t>
              </a:r>
            </a:p>
          </p:txBody>
        </p:sp>
      </p:grpSp>
      <p:grpSp>
        <p:nvGrpSpPr>
          <p:cNvPr id="274" name="Group 273"/>
          <p:cNvGrpSpPr/>
          <p:nvPr/>
        </p:nvGrpSpPr>
        <p:grpSpPr>
          <a:xfrm>
            <a:off x="7121088" y="4797779"/>
            <a:ext cx="1801262" cy="958889"/>
            <a:chOff x="349886" y="349865"/>
            <a:chExt cx="1801262" cy="958889"/>
          </a:xfrm>
        </p:grpSpPr>
        <p:sp>
          <p:nvSpPr>
            <p:cNvPr id="275" name="Oval 274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Institutional</a:t>
              </a:r>
            </a:p>
            <a:p>
              <a:pPr algn="ctr"/>
              <a:r>
                <a:rPr lang="en-US" sz="1400" dirty="0"/>
                <a:t>Transformation</a:t>
              </a:r>
            </a:p>
          </p:txBody>
        </p:sp>
      </p:grpSp>
      <p:grpSp>
        <p:nvGrpSpPr>
          <p:cNvPr id="277" name="Group 276"/>
          <p:cNvGrpSpPr/>
          <p:nvPr/>
        </p:nvGrpSpPr>
        <p:grpSpPr>
          <a:xfrm>
            <a:off x="6852060" y="2813682"/>
            <a:ext cx="1801262" cy="958889"/>
            <a:chOff x="349886" y="349865"/>
            <a:chExt cx="1801262" cy="958889"/>
          </a:xfrm>
        </p:grpSpPr>
        <p:sp>
          <p:nvSpPr>
            <p:cNvPr id="278" name="Oval 277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Social</a:t>
              </a:r>
            </a:p>
            <a:p>
              <a:pPr algn="ctr"/>
              <a:r>
                <a:rPr lang="en-US" sz="1400" dirty="0"/>
                <a:t>Services</a:t>
              </a:r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6579928" y="1590732"/>
            <a:ext cx="1801262" cy="958889"/>
            <a:chOff x="349886" y="349865"/>
            <a:chExt cx="1801262" cy="958889"/>
          </a:xfrm>
        </p:grpSpPr>
        <p:sp>
          <p:nvSpPr>
            <p:cNvPr id="281" name="Oval 280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Development</a:t>
              </a:r>
            </a:p>
            <a:p>
              <a:pPr algn="ctr"/>
              <a:r>
                <a:rPr lang="en-US" sz="1400" dirty="0"/>
                <a:t>Work ($)</a:t>
              </a:r>
            </a:p>
          </p:txBody>
        </p:sp>
      </p:grpSp>
      <p:grpSp>
        <p:nvGrpSpPr>
          <p:cNvPr id="283" name="Group 282"/>
          <p:cNvGrpSpPr/>
          <p:nvPr/>
        </p:nvGrpSpPr>
        <p:grpSpPr>
          <a:xfrm>
            <a:off x="5371391" y="829309"/>
            <a:ext cx="1801262" cy="958889"/>
            <a:chOff x="349886" y="349865"/>
            <a:chExt cx="1801262" cy="958889"/>
          </a:xfrm>
        </p:grpSpPr>
        <p:sp>
          <p:nvSpPr>
            <p:cNvPr id="284" name="Oval 283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Economic</a:t>
              </a:r>
            </a:p>
            <a:p>
              <a:pPr algn="ctr"/>
              <a:r>
                <a:rPr lang="en-US" sz="1400" dirty="0"/>
                <a:t>Actions</a:t>
              </a:r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7247303" y="631843"/>
            <a:ext cx="1801262" cy="958889"/>
            <a:chOff x="349886" y="349865"/>
            <a:chExt cx="1801262" cy="958889"/>
          </a:xfrm>
        </p:grpSpPr>
        <p:sp>
          <p:nvSpPr>
            <p:cNvPr id="287" name="Oval 28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Official</a:t>
              </a:r>
            </a:p>
            <a:p>
              <a:pPr algn="ctr"/>
              <a:r>
                <a:rPr lang="en-US" sz="1400" dirty="0"/>
                <a:t>Declarations</a:t>
              </a:r>
            </a:p>
          </p:txBody>
        </p:sp>
      </p:grpSp>
      <p:grpSp>
        <p:nvGrpSpPr>
          <p:cNvPr id="289" name="Group 288"/>
          <p:cNvGrpSpPr/>
          <p:nvPr/>
        </p:nvGrpSpPr>
        <p:grpSpPr>
          <a:xfrm>
            <a:off x="6463300" y="43774"/>
            <a:ext cx="1801262" cy="958889"/>
            <a:chOff x="349886" y="349865"/>
            <a:chExt cx="1801262" cy="958889"/>
          </a:xfrm>
        </p:grpSpPr>
        <p:sp>
          <p:nvSpPr>
            <p:cNvPr id="290" name="Oval 289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Public </a:t>
              </a:r>
            </a:p>
            <a:p>
              <a:pPr algn="ctr"/>
              <a:r>
                <a:rPr lang="en-US" sz="1400" dirty="0"/>
                <a:t>Witness</a:t>
              </a:r>
            </a:p>
          </p:txBody>
        </p:sp>
      </p:grpSp>
      <p:grpSp>
        <p:nvGrpSpPr>
          <p:cNvPr id="292" name="Group 291"/>
          <p:cNvGrpSpPr/>
          <p:nvPr/>
        </p:nvGrpSpPr>
        <p:grpSpPr>
          <a:xfrm>
            <a:off x="3686757" y="424516"/>
            <a:ext cx="1801262" cy="958889"/>
            <a:chOff x="349886" y="349865"/>
            <a:chExt cx="1801262" cy="958889"/>
          </a:xfrm>
        </p:grpSpPr>
        <p:sp>
          <p:nvSpPr>
            <p:cNvPr id="293" name="Oval 292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Confrontational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5287852" y="3994385"/>
            <a:ext cx="1801262" cy="958889"/>
            <a:chOff x="349886" y="349865"/>
            <a:chExt cx="1801262" cy="958889"/>
          </a:xfrm>
        </p:grpSpPr>
        <p:sp>
          <p:nvSpPr>
            <p:cNvPr id="297" name="Oval 296"/>
            <p:cNvSpPr/>
            <p:nvPr/>
          </p:nvSpPr>
          <p:spPr>
            <a:xfrm>
              <a:off x="518349" y="349865"/>
              <a:ext cx="1516171" cy="95888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349886" y="505360"/>
              <a:ext cx="1801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Ritual</a:t>
              </a:r>
            </a:p>
            <a:p>
              <a:pPr algn="ctr"/>
              <a:r>
                <a:rPr lang="en-US" sz="1400" dirty="0"/>
                <a:t>Acts</a:t>
              </a:r>
            </a:p>
          </p:txBody>
        </p:sp>
      </p:grpSp>
      <p:sp>
        <p:nvSpPr>
          <p:cNvPr id="299" name="Oval 298">
            <a:extLst>
              <a:ext uri="{FF2B5EF4-FFF2-40B4-BE49-F238E27FC236}">
                <a16:creationId xmlns:a16="http://schemas.microsoft.com/office/drawing/2014/main" id="{C3F8C58B-0B9D-F44D-8BD5-81D767AD34EE}"/>
              </a:ext>
            </a:extLst>
          </p:cNvPr>
          <p:cNvSpPr/>
          <p:nvPr/>
        </p:nvSpPr>
        <p:spPr>
          <a:xfrm>
            <a:off x="7247303" y="4673100"/>
            <a:ext cx="1609984" cy="12828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Picture 191" descr="WiderstandLogo_72dpi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23433"/>
            <a:ext cx="3144588" cy="6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92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8736">
            <a:off x="2412930" y="1894642"/>
            <a:ext cx="4293178" cy="429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48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930" y="2922586"/>
            <a:ext cx="6631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Dismantling Racism</a:t>
            </a:r>
          </a:p>
        </p:txBody>
      </p:sp>
    </p:spTree>
    <p:extLst>
      <p:ext uri="{BB962C8B-B14F-4D97-AF65-F5344CB8AC3E}">
        <p14:creationId xmlns:p14="http://schemas.microsoft.com/office/powerpoint/2010/main" val="2976298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EAECE-49E0-464F-AC75-4CF207BBF8AA}"/>
              </a:ext>
            </a:extLst>
          </p:cNvPr>
          <p:cNvSpPr txBox="1"/>
          <p:nvPr/>
        </p:nvSpPr>
        <p:spPr>
          <a:xfrm>
            <a:off x="636608" y="2291787"/>
            <a:ext cx="7766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our </a:t>
            </a:r>
            <a:r>
              <a:rPr lang="en-US" b="1" dirty="0"/>
              <a:t>Seven Principles For Starting to Dismantle Institutional Racism In Libraries </a:t>
            </a:r>
            <a:r>
              <a:rPr lang="en-US" dirty="0"/>
              <a:t>and</a:t>
            </a:r>
            <a:r>
              <a:rPr lang="en-US" b="1" dirty="0"/>
              <a:t> First Three Steps </a:t>
            </a:r>
            <a:r>
              <a:rPr lang="en-US" dirty="0"/>
              <a:t>Handout, point your browser to:</a:t>
            </a:r>
          </a:p>
          <a:p>
            <a:r>
              <a:rPr lang="en-US" dirty="0" err="1">
                <a:hlinkClick r:id="rId2"/>
              </a:rPr>
              <a:t>www.widerstandconsulting.org</a:t>
            </a:r>
            <a:r>
              <a:rPr lang="en-US" dirty="0">
                <a:hlinkClick r:id="rId2"/>
              </a:rPr>
              <a:t>/free-resources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03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6-20 at 1.4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6" y="1976592"/>
            <a:ext cx="8053397" cy="4634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8796" y="4557194"/>
            <a:ext cx="3517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$100 off Discount code</a:t>
            </a:r>
          </a:p>
          <a:p>
            <a:r>
              <a:rPr lang="en-US" sz="2400" dirty="0"/>
              <a:t>Good through 7/17/2020:</a:t>
            </a:r>
          </a:p>
          <a:p>
            <a:r>
              <a:rPr lang="en-US" sz="3600" dirty="0"/>
              <a:t>LIBRARY2020</a:t>
            </a:r>
            <a:r>
              <a:rPr lang="en-US" sz="3600" dirty="0">
                <a:effectLst/>
              </a:rPr>
              <a:t>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031524" y="5967454"/>
            <a:ext cx="511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www.widerstandconsulting.org</a:t>
            </a:r>
            <a:r>
              <a:rPr lang="en-US" sz="2800" dirty="0"/>
              <a:t>.</a:t>
            </a:r>
            <a:r>
              <a:rPr lang="en-US" sz="2800" dirty="0">
                <a:effectLst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15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99229">
            <a:off x="1484900" y="2043063"/>
            <a:ext cx="6506505" cy="408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84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7018">
            <a:off x="2953418" y="1753551"/>
            <a:ext cx="3183318" cy="47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7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7416">
            <a:off x="1794249" y="1914798"/>
            <a:ext cx="5462494" cy="443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01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5832" y="2239137"/>
            <a:ext cx="35275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Can libraries dismantle institutional racism without demonstrations directed at them?</a:t>
            </a:r>
            <a:r>
              <a:rPr lang="en-US" sz="3600" dirty="0">
                <a:effectLst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8896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4256" y="2413338"/>
            <a:ext cx="6313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/>
              <a:t>dismantle institutional racism effectively and efficiently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/>
              <a:t>research-based and field-tested methods 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/>
              <a:t>prepare yourself ultimately to be a resource to help bring about change</a:t>
            </a:r>
          </a:p>
        </p:txBody>
      </p:sp>
    </p:spTree>
    <p:extLst>
      <p:ext uri="{BB962C8B-B14F-4D97-AF65-F5344CB8AC3E}">
        <p14:creationId xmlns:p14="http://schemas.microsoft.com/office/powerpoint/2010/main" val="682026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316">
            <a:off x="1189299" y="1973306"/>
            <a:ext cx="6809767" cy="45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93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7869">
            <a:off x="1221635" y="2057148"/>
            <a:ext cx="6801097" cy="38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95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534</Words>
  <Application>Microsoft Macintosh PowerPoint</Application>
  <PresentationFormat>On-screen Show (4:3)</PresentationFormat>
  <Paragraphs>374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Dismantling Institutional Racism in your Library:  From Theory to Practice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Montana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Tobin Miller Shearer</dc:creator>
  <cp:lastModifiedBy>Tobin Miller Shearer</cp:lastModifiedBy>
  <cp:revision>18</cp:revision>
  <dcterms:created xsi:type="dcterms:W3CDTF">2020-06-20T11:03:20Z</dcterms:created>
  <dcterms:modified xsi:type="dcterms:W3CDTF">2020-06-22T00:35:35Z</dcterms:modified>
</cp:coreProperties>
</file>