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embeddedFontLst>
    <p:embeddedFont>
      <p:font typeface="Roboto"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486" autoAdjust="0"/>
  </p:normalViewPr>
  <p:slideViewPr>
    <p:cSldViewPr snapToGrid="0">
      <p:cViewPr varScale="1">
        <p:scale>
          <a:sx n="130" d="100"/>
          <a:sy n="130" d="100"/>
        </p:scale>
        <p:origin x="107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US" dirty="0"/>
              <a:t>This training session introduces learners to media advocacy in the library, their role as media advocate, and guidance for conducting a media advisory interview.</a:t>
            </a:r>
            <a:endParaRPr dirty="0"/>
          </a:p>
          <a:p>
            <a:pPr marL="0" lvl="0" indent="0" algn="l" rtl="0">
              <a:lnSpc>
                <a:spcPct val="100000"/>
              </a:lnSpc>
              <a:spcBef>
                <a:spcPts val="0"/>
              </a:spcBef>
              <a:spcAft>
                <a:spcPts val="0"/>
              </a:spcAft>
              <a:buSzPts val="1100"/>
              <a:buNone/>
            </a:pPr>
            <a:endParaRPr dirty="0"/>
          </a:p>
          <a:p>
            <a:pPr marL="0" lvl="0" indent="45720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Here are some typical content interaction scenarios. Think how you might work with these patrons in a media advisory interview?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For example question #1, [read the question]. The </a:t>
            </a:r>
            <a:r>
              <a:rPr lang="en-US" dirty="0"/>
              <a:t>parent </a:t>
            </a:r>
            <a:r>
              <a:rPr lang="en" dirty="0"/>
              <a:t>is clearly looking for content. The youth services staff first needs to </a:t>
            </a:r>
            <a:r>
              <a:rPr lang="en" b="1" dirty="0"/>
              <a:t>recognize</a:t>
            </a:r>
            <a:r>
              <a:rPr lang="en" dirty="0"/>
              <a:t> their relationship with the </a:t>
            </a:r>
            <a:r>
              <a:rPr lang="en-US" dirty="0"/>
              <a:t>parent </a:t>
            </a:r>
            <a:r>
              <a:rPr lang="en" dirty="0"/>
              <a:t>and set the tone for the interaction. You might make the patron feel comfortable in the interaction by restating the question in their words and then asking them questions to establish if this is a content or reference interaction. You might ask them if they have apps they like and if they want something similar. Or if there is a specific topic they want to focus on.</a:t>
            </a:r>
            <a:endParaRPr dirty="0"/>
          </a:p>
          <a:p>
            <a:pPr marL="0" lvl="0" indent="0" algn="l" rtl="0">
              <a:lnSpc>
                <a:spcPct val="115000"/>
              </a:lnSpc>
              <a:spcBef>
                <a:spcPts val="0"/>
              </a:spcBef>
              <a:spcAft>
                <a:spcPts val="0"/>
              </a:spcAft>
              <a:buSzPts val="1100"/>
              <a:buNone/>
            </a:pPr>
            <a:r>
              <a:rPr lang="en" dirty="0"/>
              <a:t>With the questions you have asked to establish the relationship with the patron you have also stayed within the </a:t>
            </a:r>
            <a:r>
              <a:rPr lang="en" b="1" dirty="0"/>
              <a:t>context</a:t>
            </a:r>
            <a:r>
              <a:rPr lang="en" dirty="0"/>
              <a:t> of the patron need by establishing their specific areas of interest and media preferences. Recommendations for this </a:t>
            </a:r>
            <a:r>
              <a:rPr lang="en" b="1" dirty="0"/>
              <a:t>content</a:t>
            </a:r>
            <a:r>
              <a:rPr lang="en" dirty="0"/>
              <a:t> interaction would be specific Kindle apps related to the patron’s subjects of interest.</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 dirty="0"/>
              <a:t>*You might pause here to consider the scenarios presented on the slide.</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endParaRPr dirty="0"/>
          </a:p>
          <a:p>
            <a:pPr marL="0" lvl="0" indent="0" algn="l" rtl="0">
              <a:lnSpc>
                <a:spcPct val="100000"/>
              </a:lnSpc>
              <a:spcBef>
                <a:spcPts val="1200"/>
              </a:spcBef>
              <a:spcAft>
                <a:spcPts val="120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Here are some typical reference support scenarios. How might you work with these patrons in a media advisory interview? Let’s walk through example #1. [Read the question.]</a:t>
            </a:r>
            <a:endParaRPr dirty="0"/>
          </a:p>
          <a:p>
            <a:pPr marL="0" lvl="0" indent="0" algn="l" rtl="0">
              <a:lnSpc>
                <a:spcPct val="115000"/>
              </a:lnSpc>
              <a:spcBef>
                <a:spcPts val="1200"/>
              </a:spcBef>
              <a:spcAft>
                <a:spcPts val="0"/>
              </a:spcAft>
              <a:buSzPts val="1100"/>
              <a:buNone/>
            </a:pPr>
            <a:endParaRPr dirty="0"/>
          </a:p>
          <a:p>
            <a:pPr marL="0" lvl="0" indent="0" algn="l" rtl="0">
              <a:lnSpc>
                <a:spcPct val="115000"/>
              </a:lnSpc>
              <a:spcBef>
                <a:spcPts val="1200"/>
              </a:spcBef>
              <a:spcAft>
                <a:spcPts val="0"/>
              </a:spcAft>
              <a:buSzPts val="1100"/>
              <a:buNone/>
            </a:pPr>
            <a:r>
              <a:rPr lang="en" dirty="0"/>
              <a:t>The first question suggests an interaction that will require more time and possibly multiple sources to address the patron’s information need. A </a:t>
            </a:r>
            <a:r>
              <a:rPr lang="en" b="1" dirty="0"/>
              <a:t>reference support </a:t>
            </a:r>
            <a:r>
              <a:rPr lang="en" dirty="0"/>
              <a:t>interaction is needed. Remember to </a:t>
            </a:r>
            <a:r>
              <a:rPr lang="en" b="1" dirty="0"/>
              <a:t>recognize</a:t>
            </a:r>
            <a:r>
              <a:rPr lang="en" dirty="0"/>
              <a:t> </a:t>
            </a:r>
            <a:r>
              <a:rPr lang="en" b="1" dirty="0"/>
              <a:t>your relationship</a:t>
            </a:r>
            <a:r>
              <a:rPr lang="en" dirty="0"/>
              <a:t> with the parent and set the tone for the interaction by asking them if you can help them find more information and/or research on the topic. </a:t>
            </a:r>
            <a:endParaRPr dirty="0"/>
          </a:p>
          <a:p>
            <a:pPr marL="0" lvl="0" indent="0" algn="l" rtl="0">
              <a:lnSpc>
                <a:spcPct val="115000"/>
              </a:lnSpc>
              <a:spcBef>
                <a:spcPts val="1200"/>
              </a:spcBef>
              <a:spcAft>
                <a:spcPts val="0"/>
              </a:spcAft>
              <a:buSzPts val="1100"/>
              <a:buNone/>
            </a:pPr>
            <a:endParaRPr dirty="0"/>
          </a:p>
          <a:p>
            <a:pPr marL="0" lvl="0" indent="0" algn="l" rtl="0">
              <a:lnSpc>
                <a:spcPct val="115000"/>
              </a:lnSpc>
              <a:spcBef>
                <a:spcPts val="1200"/>
              </a:spcBef>
              <a:spcAft>
                <a:spcPts val="0"/>
              </a:spcAft>
              <a:buSzPts val="1100"/>
              <a:buNone/>
            </a:pPr>
            <a:r>
              <a:rPr lang="en" dirty="0"/>
              <a:t>To make the patron feel comfortable in the interaction, you might ask what sources they have already looked at and if they have other questions about digital media use by children. These interactions establish your relationship with the patron by recognizing the patron as a parent and expert on their child’s use of technology. The interactions also establish your role as an expert youth services staff member who can assist them to find more information about this topic.</a:t>
            </a:r>
            <a:endParaRPr dirty="0"/>
          </a:p>
          <a:p>
            <a:pPr marL="0" lvl="0" indent="0" algn="l" rtl="0">
              <a:lnSpc>
                <a:spcPct val="115000"/>
              </a:lnSpc>
              <a:spcBef>
                <a:spcPts val="1200"/>
              </a:spcBef>
              <a:spcAft>
                <a:spcPts val="0"/>
              </a:spcAft>
              <a:buSzPts val="1100"/>
              <a:buNone/>
            </a:pPr>
            <a:endParaRPr dirty="0"/>
          </a:p>
          <a:p>
            <a:pPr marL="0" lvl="0" indent="0" algn="l" rtl="0">
              <a:lnSpc>
                <a:spcPct val="115000"/>
              </a:lnSpc>
              <a:spcBef>
                <a:spcPts val="1200"/>
              </a:spcBef>
              <a:spcAft>
                <a:spcPts val="0"/>
              </a:spcAft>
              <a:buSzPts val="1100"/>
              <a:buNone/>
            </a:pPr>
            <a:r>
              <a:rPr lang="en" dirty="0"/>
              <a:t>You are staying within the </a:t>
            </a:r>
            <a:r>
              <a:rPr lang="en" b="1" dirty="0"/>
              <a:t>context</a:t>
            </a:r>
            <a:r>
              <a:rPr lang="en" dirty="0"/>
              <a:t> of the patron need by establishing their interest and preferences and also determining types of information and formats they may have already used, which will help you assist the patron in finding additional information sources. </a:t>
            </a:r>
            <a:endParaRPr dirty="0"/>
          </a:p>
          <a:p>
            <a:pPr marL="0" lvl="0" indent="0" algn="l" rtl="0">
              <a:lnSpc>
                <a:spcPct val="100000"/>
              </a:lnSpc>
              <a:spcBef>
                <a:spcPts val="1200"/>
              </a:spcBef>
              <a:spcAft>
                <a:spcPts val="0"/>
              </a:spcAft>
              <a:buSzPts val="1100"/>
              <a:buNone/>
            </a:pPr>
            <a:endParaRPr dirty="0"/>
          </a:p>
          <a:p>
            <a:pPr marL="0" lvl="0" indent="0" algn="l" rtl="0">
              <a:lnSpc>
                <a:spcPct val="115000"/>
              </a:lnSpc>
              <a:spcBef>
                <a:spcPts val="0"/>
              </a:spcBef>
              <a:spcAft>
                <a:spcPts val="0"/>
              </a:spcAft>
              <a:buNone/>
            </a:pPr>
            <a:r>
              <a:rPr lang="en" dirty="0"/>
              <a:t>*You might pause here to consider the scenarios presented on the slide.</a:t>
            </a:r>
            <a:endParaRPr dirty="0"/>
          </a:p>
          <a:p>
            <a:pPr marL="0" lvl="0" indent="0" algn="l" rtl="0">
              <a:lnSpc>
                <a:spcPct val="100000"/>
              </a:lnSpc>
              <a:spcBef>
                <a:spcPts val="120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i="0" dirty="0"/>
              <a:t>This slide presents </a:t>
            </a:r>
            <a:r>
              <a:rPr lang="en" dirty="0"/>
              <a:t>further</a:t>
            </a:r>
            <a:r>
              <a:rPr lang="en" i="0" dirty="0"/>
              <a:t> ideas about what you might do in your library as a media advocate.</a:t>
            </a:r>
            <a:endParaRPr dirty="0"/>
          </a:p>
          <a:p>
            <a:pPr marL="0" marR="0" lvl="0" indent="0" algn="l" rtl="0">
              <a:lnSpc>
                <a:spcPct val="100000"/>
              </a:lnSpc>
              <a:spcBef>
                <a:spcPts val="0"/>
              </a:spcBef>
              <a:spcAft>
                <a:spcPts val="0"/>
              </a:spcAft>
              <a:buClr>
                <a:srgbClr val="000000"/>
              </a:buClr>
              <a:buSzPts val="1100"/>
              <a:buFont typeface="Arial"/>
              <a:buNone/>
            </a:pPr>
            <a:endParaRPr i="0" dirty="0"/>
          </a:p>
          <a:p>
            <a:pPr marL="0" marR="0" lvl="0" indent="0" algn="l" rtl="0">
              <a:lnSpc>
                <a:spcPct val="100000"/>
              </a:lnSpc>
              <a:spcBef>
                <a:spcPts val="0"/>
              </a:spcBef>
              <a:spcAft>
                <a:spcPts val="0"/>
              </a:spcAft>
              <a:buClr>
                <a:srgbClr val="000000"/>
              </a:buClr>
              <a:buSzPts val="1100"/>
              <a:buFont typeface="Arial"/>
              <a:buNone/>
            </a:pPr>
            <a:r>
              <a:rPr lang="en" i="0" dirty="0"/>
              <a:t>*You might </a:t>
            </a:r>
            <a:r>
              <a:rPr lang="en" dirty="0"/>
              <a:t>p</a:t>
            </a:r>
            <a:r>
              <a:rPr lang="en" i="0" dirty="0"/>
              <a:t>ause here </a:t>
            </a:r>
            <a:r>
              <a:rPr lang="en" dirty="0"/>
              <a:t>to consider other suggestions for providing digital media advocacy</a:t>
            </a:r>
            <a:endParaRPr dirty="0"/>
          </a:p>
          <a:p>
            <a:pPr marL="0" marR="0" lvl="0" indent="0" algn="l" rtl="0">
              <a:lnSpc>
                <a:spcPct val="100000"/>
              </a:lnSpc>
              <a:spcBef>
                <a:spcPts val="0"/>
              </a:spcBef>
              <a:spcAft>
                <a:spcPts val="0"/>
              </a:spcAft>
              <a:buClr>
                <a:srgbClr val="000000"/>
              </a:buClr>
              <a:buSzPts val="1100"/>
              <a:buFont typeface="Arial"/>
              <a:buNone/>
            </a:pPr>
            <a:endParaRPr i="0" dirty="0"/>
          </a:p>
          <a:p>
            <a:pPr marL="0" marR="0" lvl="0" indent="0" algn="l" rtl="0">
              <a:lnSpc>
                <a:spcPct val="100000"/>
              </a:lnSpc>
              <a:spcBef>
                <a:spcPts val="0"/>
              </a:spcBef>
              <a:spcAft>
                <a:spcPts val="0"/>
              </a:spcAft>
              <a:buClr>
                <a:srgbClr val="000000"/>
              </a:buClr>
              <a:buSzPts val="1100"/>
              <a:buFont typeface="Arial"/>
              <a:buNone/>
            </a:pPr>
            <a:endParaRPr i="0" dirty="0"/>
          </a:p>
          <a:p>
            <a:pPr marL="0" marR="0" lvl="0" indent="0" algn="l" rtl="0">
              <a:lnSpc>
                <a:spcPct val="100000"/>
              </a:lnSpc>
              <a:spcBef>
                <a:spcPts val="0"/>
              </a:spcBef>
              <a:spcAft>
                <a:spcPts val="0"/>
              </a:spcAft>
              <a:buClr>
                <a:srgbClr val="000000"/>
              </a:buClr>
              <a:buSzPts val="1100"/>
              <a:buFont typeface="Arial"/>
              <a:buNone/>
            </a:pPr>
            <a:r>
              <a:rPr lang="en" dirty="0"/>
              <a:t>Take some time after this training session to reflect on how YOU feel about serving as a digital media advocate when working with parents and children. What are some of the ways you currently serve as a digital media advocate? Has the training helped you develop strategies for further media advocacy? </a:t>
            </a:r>
            <a:endParaRPr i="0" dirty="0"/>
          </a:p>
          <a:p>
            <a:pPr marL="0" lvl="0" indent="0" algn="l" rtl="0">
              <a:lnSpc>
                <a:spcPct val="115000"/>
              </a:lnSpc>
              <a:spcBef>
                <a:spcPts val="1200"/>
              </a:spcBef>
              <a:spcAft>
                <a:spcPts val="0"/>
              </a:spcAft>
              <a:buSzPts val="1100"/>
              <a:buNone/>
            </a:pPr>
            <a:endParaRPr dirty="0"/>
          </a:p>
          <a:p>
            <a:pPr marL="0" lvl="0" indent="0" algn="l" rtl="0">
              <a:lnSpc>
                <a:spcPct val="100000"/>
              </a:lnSpc>
              <a:spcBef>
                <a:spcPts val="1200"/>
              </a:spcBef>
              <a:spcAft>
                <a:spcPts val="0"/>
              </a:spcAft>
              <a:buSzPts val="1100"/>
              <a:buNone/>
            </a:pPr>
            <a:endParaRPr i="1" dirty="0"/>
          </a:p>
          <a:p>
            <a:pPr marL="0" lvl="0" indent="0" algn="l" rtl="0">
              <a:lnSpc>
                <a:spcPct val="100000"/>
              </a:lnSpc>
              <a:spcBef>
                <a:spcPts val="0"/>
              </a:spcBef>
              <a:spcAft>
                <a:spcPts val="0"/>
              </a:spcAft>
              <a:buSzPts val="1100"/>
              <a:buNone/>
            </a:pPr>
            <a:endParaRPr i="1"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dirty="0">
                <a:solidFill>
                  <a:srgbClr val="000000"/>
                </a:solidFill>
                <a:latin typeface="Arial"/>
                <a:ea typeface="Arial"/>
                <a:cs typeface="Arial"/>
                <a:sym typeface="Arial"/>
              </a:rPr>
              <a:t>Thank you for taking part in this training. </a:t>
            </a:r>
            <a:endParaRPr dirty="0"/>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r>
              <a:rPr lang="en" sz="1100" b="0" i="0" u="none" strike="noStrike" cap="none" dirty="0">
                <a:solidFill>
                  <a:srgbClr val="000000"/>
                </a:solidFill>
                <a:latin typeface="Arial"/>
                <a:ea typeface="Arial"/>
                <a:cs typeface="Arial"/>
                <a:sym typeface="Arial"/>
              </a:rPr>
              <a:t>For further information including fully realized short and long versions of this presentation please visit the navigating screens website and click on the overview of training materials tab. </a:t>
            </a:r>
            <a:endParaRPr dirty="0"/>
          </a:p>
          <a:p>
            <a:pPr marL="0" lvl="0" indent="0" algn="l"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1100"/>
              <a:buNone/>
            </a:pPr>
            <a:endParaRPr dirty="0"/>
          </a:p>
          <a:p>
            <a:pPr marL="0" lvl="0" indent="0" algn="l" rtl="0">
              <a:lnSpc>
                <a:spcPct val="115000"/>
              </a:lnSpc>
              <a:spcBef>
                <a:spcPts val="0"/>
              </a:spcBef>
              <a:spcAft>
                <a:spcPts val="0"/>
              </a:spcAft>
              <a:buClr>
                <a:schemeClr val="dk1"/>
              </a:buClr>
              <a:buSzPts val="1100"/>
              <a:buNone/>
            </a:pP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1600"/>
              </a:spcAft>
              <a:buSzPts val="1100"/>
              <a:buNone/>
            </a:pPr>
            <a:r>
              <a:rPr lang="en" dirty="0"/>
              <a:t>M</a:t>
            </a:r>
            <a:r>
              <a:rPr lang="en" dirty="0">
                <a:solidFill>
                  <a:srgbClr val="000000"/>
                </a:solidFill>
                <a:latin typeface="Arial"/>
                <a:ea typeface="Arial"/>
                <a:cs typeface="Arial"/>
                <a:sym typeface="Arial"/>
              </a:rPr>
              <a:t>any professionals feel overwhelmed by the fast pace of media development and feel unprepared to advise parents about their children’s media use. This training addresses these feelings by having participants consider ways </a:t>
            </a:r>
            <a:r>
              <a:rPr lang="en" b="1" dirty="0">
                <a:solidFill>
                  <a:srgbClr val="000000"/>
                </a:solidFill>
                <a:latin typeface="Arial"/>
                <a:ea typeface="Arial"/>
                <a:cs typeface="Arial"/>
                <a:sym typeface="Arial"/>
              </a:rPr>
              <a:t>media advocacy</a:t>
            </a:r>
            <a:r>
              <a:rPr lang="en" dirty="0">
                <a:solidFill>
                  <a:srgbClr val="000000"/>
                </a:solidFill>
                <a:latin typeface="Arial"/>
                <a:ea typeface="Arial"/>
                <a:cs typeface="Arial"/>
                <a:sym typeface="Arial"/>
              </a:rPr>
              <a:t> is part of the work they already do.</a:t>
            </a:r>
            <a:endParaRPr dirty="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dirty="0"/>
              <a:t>In our data, we found that parents and professionals often make overgeneralizations about children’s media use. For example, adults tend to think of </a:t>
            </a:r>
            <a:r>
              <a:rPr lang="en-US" dirty="0"/>
              <a:t>children</a:t>
            </a:r>
            <a:r>
              <a:rPr lang="en" dirty="0"/>
              <a:t>’</a:t>
            </a:r>
            <a:r>
              <a:rPr lang="en-US" dirty="0"/>
              <a:t>s</a:t>
            </a:r>
            <a:r>
              <a:rPr lang="en" dirty="0"/>
              <a:t> use of digital media as wasting time. Also, t</a:t>
            </a:r>
            <a:r>
              <a:rPr lang="en" sz="1100" b="0" i="0" u="none" strike="noStrike" cap="none" dirty="0">
                <a:solidFill>
                  <a:srgbClr val="000000"/>
                </a:solidFill>
                <a:latin typeface="Arial"/>
                <a:ea typeface="Arial"/>
                <a:cs typeface="Arial"/>
                <a:sym typeface="Arial"/>
              </a:rPr>
              <a:t>here is often a tendency to assume that when </a:t>
            </a:r>
            <a:r>
              <a:rPr lang="en-US" sz="1100" b="0" i="0" u="none" strike="noStrike" cap="none" dirty="0">
                <a:solidFill>
                  <a:srgbClr val="000000"/>
                </a:solidFill>
                <a:latin typeface="Arial"/>
                <a:ea typeface="Arial"/>
                <a:cs typeface="Arial"/>
                <a:sym typeface="Arial"/>
              </a:rPr>
              <a:t>children</a:t>
            </a:r>
            <a:r>
              <a:rPr lang="en" sz="1100" b="0" i="0" u="none" strike="noStrike" cap="none" dirty="0">
                <a:solidFill>
                  <a:srgbClr val="000000"/>
                </a:solidFill>
                <a:latin typeface="Arial"/>
                <a:ea typeface="Arial"/>
                <a:cs typeface="Arial"/>
                <a:sym typeface="Arial"/>
              </a:rPr>
              <a:t> use digital media, they’re missing out on something else. However, </a:t>
            </a:r>
            <a:r>
              <a:rPr lang="en" dirty="0"/>
              <a:t>we all know that m</a:t>
            </a:r>
            <a:r>
              <a:rPr lang="en" sz="1100" b="0" i="0" u="none" strike="noStrike" cap="none" dirty="0">
                <a:solidFill>
                  <a:srgbClr val="000000"/>
                </a:solidFill>
                <a:latin typeface="Arial"/>
                <a:ea typeface="Arial"/>
                <a:cs typeface="Arial"/>
                <a:sym typeface="Arial"/>
              </a:rPr>
              <a:t>edia can also be an asset</a:t>
            </a:r>
            <a:r>
              <a:rPr lang="en" dirty="0"/>
              <a:t>.</a:t>
            </a:r>
            <a:endParaRPr dirty="0"/>
          </a:p>
          <a:p>
            <a:pPr marL="0" lvl="0" indent="0" algn="l" rtl="0">
              <a:lnSpc>
                <a:spcPct val="115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As with all our other interactions with youth and caregivers, we need to be intentional about refraining from imposing any personal judgments on what and how our patrons are using media. It’s on us to check any biases we might have and that may influence how we serve our patrons.</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endParaRPr b="1" dirty="0"/>
          </a:p>
          <a:p>
            <a:pPr marL="0" lvl="0" indent="0" algn="l" rtl="0">
              <a:lnSpc>
                <a:spcPct val="100000"/>
              </a:lnSpc>
              <a:spcBef>
                <a:spcPts val="0"/>
              </a:spcBef>
              <a:spcAft>
                <a:spcPts val="0"/>
              </a:spcAft>
              <a:buSzPts val="1100"/>
              <a:buNone/>
            </a:pPr>
            <a:endParaRPr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dirty="0"/>
              <a:t>Let’s take a look at a quote from a youth services librarian from the Navigating Screens study.</a:t>
            </a:r>
            <a:endParaRPr dirty="0"/>
          </a:p>
          <a:p>
            <a:pPr marL="0" lvl="0" indent="0" algn="l" rtl="0">
              <a:lnSpc>
                <a:spcPct val="115000"/>
              </a:lnSpc>
              <a:spcBef>
                <a:spcPts val="1200"/>
              </a:spcBef>
              <a:spcAft>
                <a:spcPts val="0"/>
              </a:spcAft>
              <a:buSzPts val="1100"/>
              <a:buNone/>
            </a:pPr>
            <a:endParaRPr dirty="0"/>
          </a:p>
          <a:p>
            <a:pPr marL="0" marR="0" lvl="0" indent="0" algn="l" rtl="0">
              <a:lnSpc>
                <a:spcPct val="115000"/>
              </a:lnSpc>
              <a:spcBef>
                <a:spcPts val="1200"/>
              </a:spcBef>
              <a:spcAft>
                <a:spcPts val="0"/>
              </a:spcAft>
              <a:buClr>
                <a:srgbClr val="000000"/>
              </a:buClr>
              <a:buSzPts val="1100"/>
              <a:buFont typeface="Arial"/>
              <a:buNone/>
            </a:pPr>
            <a:r>
              <a:rPr lang="en" sz="1100" dirty="0">
                <a:solidFill>
                  <a:srgbClr val="000000"/>
                </a:solidFill>
                <a:latin typeface="Arial"/>
                <a:ea typeface="Arial"/>
                <a:cs typeface="Arial"/>
                <a:sym typeface="Arial"/>
              </a:rPr>
              <a:t>“Sometimes people will be...concerned about, ‘Oh, how much screen time are they supposed to have?’...I'll be like, ‘Oh, here's this research study. Take from that what you will.’ 'Cause I don't want to make them think that I'm, like, ‘Well, if it's more than this time then you're a bad parent or something.”</a:t>
            </a:r>
            <a:endParaRPr dirty="0"/>
          </a:p>
          <a:p>
            <a:pPr marL="0" lvl="0" indent="0" algn="l" rtl="0">
              <a:lnSpc>
                <a:spcPct val="100000"/>
              </a:lnSpc>
              <a:spcBef>
                <a:spcPts val="1200"/>
              </a:spcBef>
              <a:spcAft>
                <a:spcPts val="0"/>
              </a:spcAft>
              <a:buSzPts val="1100"/>
              <a:buNone/>
            </a:pPr>
            <a:endParaRPr dirty="0"/>
          </a:p>
          <a:p>
            <a:pPr marL="0" lvl="0" indent="0" algn="l" rtl="0">
              <a:lnSpc>
                <a:spcPct val="100000"/>
              </a:lnSpc>
              <a:spcBef>
                <a:spcPts val="0"/>
              </a:spcBef>
              <a:spcAft>
                <a:spcPts val="0"/>
              </a:spcAft>
              <a:buSzPts val="1100"/>
              <a:buNone/>
            </a:pPr>
            <a:r>
              <a:rPr lang="en" dirty="0"/>
              <a:t>What does this librarian’s concern suggest to you about serving youth and their caregivers during a media advisory interview? Do you have similar concerns when advising parents about media use?</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dirty="0"/>
              <a:t>Let’s look at another quote from a youth services librarian in the Navigating Screens study.</a:t>
            </a:r>
            <a:endParaRPr dirty="0"/>
          </a:p>
          <a:p>
            <a:pPr marL="0" lvl="0" indent="0" algn="l" rtl="0">
              <a:lnSpc>
                <a:spcPct val="115000"/>
              </a:lnSpc>
              <a:spcBef>
                <a:spcPts val="1200"/>
              </a:spcBef>
              <a:spcAft>
                <a:spcPts val="0"/>
              </a:spcAft>
              <a:buSzPts val="1100"/>
              <a:buNone/>
            </a:pPr>
            <a:endParaRPr dirty="0"/>
          </a:p>
          <a:p>
            <a:pPr marL="0" marR="0" lvl="0" indent="0" algn="l" rtl="0">
              <a:lnSpc>
                <a:spcPct val="100000"/>
              </a:lnSpc>
              <a:spcBef>
                <a:spcPts val="0"/>
              </a:spcBef>
              <a:spcAft>
                <a:spcPts val="0"/>
              </a:spcAft>
              <a:buClr>
                <a:srgbClr val="000000"/>
              </a:buClr>
              <a:buSzPts val="1100"/>
              <a:buFont typeface="Arial"/>
              <a:buNone/>
            </a:pPr>
            <a:r>
              <a:rPr lang="en" sz="1100" dirty="0">
                <a:solidFill>
                  <a:srgbClr val="000000"/>
                </a:solidFill>
                <a:latin typeface="Arial"/>
                <a:ea typeface="Arial"/>
                <a:cs typeface="Arial"/>
                <a:sym typeface="Arial"/>
              </a:rPr>
              <a:t>“Well, we're information specialists. Our job is to help people access the information that they need and help them figure out how to find that on their own as well. That's where we come in…. Either we're finding the information and handing it to them, or ideally we're guiding them through ways that they can find what they need themselves.” </a:t>
            </a:r>
            <a:endParaRPr dirty="0"/>
          </a:p>
          <a:p>
            <a:pPr marL="0" marR="0" lvl="0" indent="0" algn="l" rtl="0">
              <a:lnSpc>
                <a:spcPct val="100000"/>
              </a:lnSpc>
              <a:spcBef>
                <a:spcPts val="0"/>
              </a:spcBef>
              <a:spcAft>
                <a:spcPts val="0"/>
              </a:spcAft>
              <a:buClr>
                <a:srgbClr val="000000"/>
              </a:buClr>
              <a:buSzPts val="1100"/>
              <a:buFont typeface="Arial"/>
              <a:buNone/>
            </a:pPr>
            <a:endParaRPr sz="110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dirty="0"/>
              <a:t>This quote indicates that the youth services librarian’</a:t>
            </a:r>
            <a:r>
              <a:rPr lang="en-US" dirty="0"/>
              <a:t>s</a:t>
            </a:r>
            <a:r>
              <a:rPr lang="en" dirty="0"/>
              <a:t> job is to help people find the sources they need to satisfy their information needs, regardless of the form of media. So, if this is the case, why do we often think of supporting a family’s digital media needs as different than how we support their other media needs?</a:t>
            </a:r>
            <a:endParaRPr sz="110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dirty="0"/>
              <a:t>Based on our conversations with professionals, and observations of library websites, we see various ways that library staff and other community professionals act as Media Advocates. Media Advocacy can take many forms such as those listed on this slide. Media advocacy applies to any form of media from books to videogames to apps. Importantly, </a:t>
            </a:r>
            <a:r>
              <a:rPr lang="en" b="1" dirty="0"/>
              <a:t>media advocacy is already part of what librarians do. </a:t>
            </a:r>
            <a:r>
              <a:rPr lang="en" dirty="0"/>
              <a:t>Try this: </a:t>
            </a:r>
            <a:endParaRPr dirty="0"/>
          </a:p>
          <a:p>
            <a:pPr marL="457200" lvl="0" indent="-298450" algn="l" rtl="0">
              <a:lnSpc>
                <a:spcPct val="115000"/>
              </a:lnSpc>
              <a:spcBef>
                <a:spcPts val="0"/>
              </a:spcBef>
              <a:spcAft>
                <a:spcPts val="0"/>
              </a:spcAft>
              <a:buSzPts val="1100"/>
              <a:buChar char="●"/>
            </a:pPr>
            <a:r>
              <a:rPr lang="en" dirty="0"/>
              <a:t>Add the word “books” to each bullet point </a:t>
            </a:r>
            <a:r>
              <a:rPr lang="en-US" dirty="0"/>
              <a:t>on </a:t>
            </a:r>
            <a:r>
              <a:rPr lang="en-US"/>
              <a:t>the slide</a:t>
            </a:r>
            <a:r>
              <a:rPr lang="en"/>
              <a:t> </a:t>
            </a:r>
            <a:r>
              <a:rPr lang="en" dirty="0"/>
              <a:t>- this is what librarians do every day</a:t>
            </a:r>
            <a:endParaRPr dirty="0"/>
          </a:p>
          <a:p>
            <a:pPr marL="457200" lvl="0" indent="-298450" algn="l" rtl="0">
              <a:lnSpc>
                <a:spcPct val="100000"/>
              </a:lnSpc>
              <a:spcBef>
                <a:spcPts val="0"/>
              </a:spcBef>
              <a:spcAft>
                <a:spcPts val="0"/>
              </a:spcAft>
              <a:buSzPts val="1100"/>
              <a:buChar char="●"/>
            </a:pPr>
            <a:r>
              <a:rPr lang="en" dirty="0"/>
              <a:t>As new forms of media emerge, we can simply think of them as additional formats for which we provide support. Think about the new formats that have emerged throughout your time in libraries.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endParaRPr i="1"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600"/>
              </a:spcBef>
              <a:spcAft>
                <a:spcPts val="0"/>
              </a:spcAft>
              <a:buSzPts val="1100"/>
              <a:buNone/>
            </a:pPr>
            <a:r>
              <a:rPr lang="en" dirty="0"/>
              <a:t>Picture yourself at your service point in your library. A caregiver with an 8-year-old approaches you with a question about something to read. Think about how you’d typically respond.</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Now picture that same caregiver and child approaching you with a question about digital media. Think about how you’d respond. Think about whether you’re responding differently based on the media format.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How do you feel about yourself as a digital media advocate? For example, which information formats for children do you feel really confident about when supporting families? Which do you feel less confident about?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You might pause for a moment to consider these questions.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We want to strive to use the same strategies for digital media interactions that we do for print and other forms of media. We’re calling this a media advisory interview.</a:t>
            </a:r>
            <a:endParaRPr dirty="0"/>
          </a:p>
          <a:p>
            <a:pPr marL="0" lvl="0" indent="0" algn="l" rtl="0">
              <a:lnSpc>
                <a:spcPct val="100000"/>
              </a:lnSpc>
              <a:spcBef>
                <a:spcPts val="0"/>
              </a:spcBef>
              <a:spcAft>
                <a:spcPts val="1600"/>
              </a:spcAft>
              <a:buSzPts val="1100"/>
              <a:buNone/>
            </a:pPr>
            <a:endParaRPr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Many youth services staff are already doing digital media advocacy - responding to digital media inquiries is similar to dealing with book inquiries. </a:t>
            </a:r>
            <a:r>
              <a:rPr lang="en" i="1" dirty="0"/>
              <a:t>Remember that parental and caregiver decisions are ultimately based on (1) individual family needs and (2) values.</a:t>
            </a:r>
            <a:endParaRPr dirty="0"/>
          </a:p>
          <a:p>
            <a:pPr marL="0" lvl="0" indent="0" algn="l" rtl="0">
              <a:lnSpc>
                <a:spcPct val="115000"/>
              </a:lnSpc>
              <a:spcBef>
                <a:spcPts val="1200"/>
              </a:spcBef>
              <a:spcAft>
                <a:spcPts val="0"/>
              </a:spcAft>
              <a:buSzPts val="1100"/>
              <a:buNone/>
            </a:pPr>
            <a:r>
              <a:rPr lang="en" dirty="0"/>
              <a:t>First, </a:t>
            </a:r>
            <a:r>
              <a:rPr lang="en" b="1" dirty="0"/>
              <a:t>recognize</a:t>
            </a:r>
            <a:r>
              <a:rPr lang="en" dirty="0"/>
              <a:t> your relationship with the patron and set the tone for the interaction. Set a foundation that all formats of information are valid and useful including books, audio, and digital media.</a:t>
            </a:r>
            <a:endParaRPr dirty="0"/>
          </a:p>
          <a:p>
            <a:pPr marL="0" lvl="0" indent="0" algn="l" rtl="0">
              <a:lnSpc>
                <a:spcPct val="115000"/>
              </a:lnSpc>
              <a:spcBef>
                <a:spcPts val="1200"/>
              </a:spcBef>
              <a:spcAft>
                <a:spcPts val="0"/>
              </a:spcAft>
              <a:buSzPts val="1100"/>
              <a:buNone/>
            </a:pPr>
            <a:endParaRPr dirty="0"/>
          </a:p>
          <a:p>
            <a:pPr marL="0" lvl="0" indent="0" algn="l" rtl="0">
              <a:lnSpc>
                <a:spcPct val="115000"/>
              </a:lnSpc>
              <a:spcBef>
                <a:spcPts val="0"/>
              </a:spcBef>
              <a:spcAft>
                <a:spcPts val="0"/>
              </a:spcAft>
              <a:buSzPts val="1100"/>
              <a:buNone/>
            </a:pPr>
            <a:r>
              <a:rPr lang="en" dirty="0"/>
              <a:t>Second, stay within the </a:t>
            </a:r>
            <a:r>
              <a:rPr lang="en" b="1" dirty="0"/>
              <a:t>context</a:t>
            </a:r>
            <a:r>
              <a:rPr lang="en" dirty="0"/>
              <a:t> of the patron need by establishing their interest and preferences. Determine what types of formats may be useful to the patron. This may include asking:</a:t>
            </a:r>
            <a:endParaRPr dirty="0"/>
          </a:p>
          <a:p>
            <a:pPr marL="1371600" lvl="2" indent="-298450" algn="l" rtl="0">
              <a:lnSpc>
                <a:spcPct val="115000"/>
              </a:lnSpc>
              <a:spcBef>
                <a:spcPts val="0"/>
              </a:spcBef>
              <a:spcAft>
                <a:spcPts val="0"/>
              </a:spcAft>
              <a:buSzPts val="1100"/>
              <a:buChar char="■"/>
            </a:pPr>
            <a:r>
              <a:rPr lang="en" dirty="0"/>
              <a:t>What types of formats do you/your </a:t>
            </a:r>
            <a:r>
              <a:rPr lang="en-US" dirty="0"/>
              <a:t>children</a:t>
            </a:r>
            <a:r>
              <a:rPr lang="en" dirty="0"/>
              <a:t> use? Books/audio/digital?</a:t>
            </a:r>
            <a:endParaRPr dirty="0"/>
          </a:p>
          <a:p>
            <a:pPr marL="1371600" lvl="2" indent="-298450" algn="l" rtl="0">
              <a:lnSpc>
                <a:spcPct val="115000"/>
              </a:lnSpc>
              <a:spcBef>
                <a:spcPts val="0"/>
              </a:spcBef>
              <a:spcAft>
                <a:spcPts val="0"/>
              </a:spcAft>
              <a:buSzPts val="1100"/>
              <a:buChar char="■"/>
            </a:pPr>
            <a:r>
              <a:rPr lang="en" dirty="0"/>
              <a:t>Do you have Internet access at home or elsewhere?</a:t>
            </a:r>
            <a:endParaRPr dirty="0"/>
          </a:p>
          <a:p>
            <a:pPr marL="1371600" lvl="2" indent="-298450" algn="l" rtl="0">
              <a:lnSpc>
                <a:spcPct val="115000"/>
              </a:lnSpc>
              <a:spcBef>
                <a:spcPts val="0"/>
              </a:spcBef>
              <a:spcAft>
                <a:spcPts val="0"/>
              </a:spcAft>
              <a:buSzPts val="1100"/>
              <a:buChar char="■"/>
            </a:pPr>
            <a:r>
              <a:rPr lang="en" dirty="0"/>
              <a:t>What types of devices do you have? </a:t>
            </a:r>
            <a:endParaRPr dirty="0"/>
          </a:p>
          <a:p>
            <a:pPr marL="1073150" lvl="2"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Font typeface="Arial"/>
              <a:buNone/>
            </a:pPr>
            <a:r>
              <a:rPr lang="en" dirty="0"/>
              <a:t>Third, provide </a:t>
            </a:r>
            <a:r>
              <a:rPr lang="en" b="1" dirty="0"/>
              <a:t>content suggestions and/or reference support</a:t>
            </a:r>
            <a:r>
              <a:rPr lang="en" dirty="0"/>
              <a:t> that the patron requires based on their specific information needs.</a:t>
            </a:r>
            <a:endParaRPr dirty="0"/>
          </a:p>
          <a:p>
            <a:pPr marL="0" lvl="0" indent="0" algn="l" rtl="0">
              <a:lnSpc>
                <a:spcPct val="115000"/>
              </a:lnSpc>
              <a:spcBef>
                <a:spcPts val="0"/>
              </a:spcBef>
              <a:spcAft>
                <a:spcPts val="0"/>
              </a:spcAft>
              <a:buSzPts val="1100"/>
              <a:buNone/>
            </a:pPr>
            <a:endParaRPr i="1" dirty="0"/>
          </a:p>
          <a:p>
            <a:pPr marL="0" lvl="0" indent="0" algn="l" rtl="0">
              <a:lnSpc>
                <a:spcPct val="115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dirty="0"/>
              <a:t>Now that we have considered some media advisory interview guidelines, let’s put them into practice. </a:t>
            </a:r>
            <a:endParaRPr dirty="0"/>
          </a:p>
          <a:p>
            <a:pPr marL="0" lvl="0" indent="0" algn="l" rtl="0">
              <a:lnSpc>
                <a:spcPct val="115000"/>
              </a:lnSpc>
              <a:spcBef>
                <a:spcPts val="1200"/>
              </a:spcBef>
              <a:spcAft>
                <a:spcPts val="0"/>
              </a:spcAft>
              <a:buSzPts val="1100"/>
              <a:buNone/>
            </a:pPr>
            <a:r>
              <a:rPr lang="en" dirty="0"/>
              <a:t>The purpose of this next section is to consider ways to facilitate conversations about digital media with parents, caregivers, and children or youth.</a:t>
            </a:r>
            <a:endParaRPr dirty="0"/>
          </a:p>
          <a:p>
            <a:pPr marL="0" lvl="0" indent="0" algn="l" rtl="0">
              <a:lnSpc>
                <a:spcPct val="115000"/>
              </a:lnSpc>
              <a:spcBef>
                <a:spcPts val="1200"/>
              </a:spcBef>
              <a:spcAft>
                <a:spcPts val="0"/>
              </a:spcAft>
              <a:buSzPts val="1100"/>
              <a:buNone/>
            </a:pPr>
            <a:endParaRPr dirty="0"/>
          </a:p>
          <a:p>
            <a:pPr marL="0" lvl="0" indent="0" algn="l" rtl="0">
              <a:lnSpc>
                <a:spcPct val="115000"/>
              </a:lnSpc>
              <a:spcBef>
                <a:spcPts val="1200"/>
              </a:spcBef>
              <a:spcAft>
                <a:spcPts val="0"/>
              </a:spcAft>
              <a:buSzPts val="1100"/>
              <a:buNone/>
            </a:pPr>
            <a:endParaRPr dirty="0"/>
          </a:p>
          <a:p>
            <a:pPr marL="0" lvl="0" indent="0" algn="l" rtl="0">
              <a:lnSpc>
                <a:spcPct val="100000"/>
              </a:lnSpc>
              <a:spcBef>
                <a:spcPts val="120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txBox="1">
            <a:spLocks noGrp="1"/>
          </p:cNvSpPr>
          <p:nvPr>
            <p:ph type="ctrTitle"/>
          </p:nvPr>
        </p:nvSpPr>
        <p:spPr>
          <a:xfrm>
            <a:off x="390525" y="1819275"/>
            <a:ext cx="8222100" cy="93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58"/>
        <p:cNvGrpSpPr/>
        <p:nvPr/>
      </p:nvGrpSpPr>
      <p:grpSpPr>
        <a:xfrm>
          <a:off x="0" y="0"/>
          <a:ext cx="0" cy="0"/>
          <a:chOff x="0" y="0"/>
          <a:chExt cx="0" cy="0"/>
        </a:xfrm>
      </p:grpSpPr>
      <p:sp>
        <p:nvSpPr>
          <p:cNvPr id="59" name="Google Shape;59;p1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4"/>
        <p:cNvGrpSpPr/>
        <p:nvPr/>
      </p:nvGrpSpPr>
      <p:grpSpPr>
        <a:xfrm>
          <a:off x="0" y="0"/>
          <a:ext cx="0" cy="0"/>
          <a:chOff x="0" y="0"/>
          <a:chExt cx="0" cy="0"/>
        </a:xfrm>
      </p:grpSpPr>
      <p:sp>
        <p:nvSpPr>
          <p:cNvPr id="65" name="Google Shape;65;p13"/>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13"/>
          <p:cNvSpPr/>
          <p:nvPr/>
        </p:nvSpPr>
        <p:spPr>
          <a:xfrm flipH="1">
            <a:off x="8246400" y="4245875"/>
            <a:ext cx="897600" cy="897600"/>
          </a:xfrm>
          <a:prstGeom prst="round1Rect">
            <a:avLst>
              <a:gd name="adj" fmla="val 16667"/>
            </a:avLst>
          </a:prstGeom>
          <a:solidFill>
            <a:schemeClr val="lt1">
              <a:alpha val="6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3"/>
          <p:cNvSpPr txBox="1">
            <a:spLocks noGrp="1"/>
          </p:cNvSpPr>
          <p:nvPr>
            <p:ph type="ctrTitle"/>
          </p:nvPr>
        </p:nvSpPr>
        <p:spPr>
          <a:xfrm>
            <a:off x="390525" y="1819275"/>
            <a:ext cx="8222100" cy="93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68" name="Google Shape;68;p13"/>
          <p:cNvSpPr txBox="1">
            <a:spLocks noGrp="1"/>
          </p:cNvSpPr>
          <p:nvPr>
            <p:ph type="subTitle" idx="1"/>
          </p:nvPr>
        </p:nvSpPr>
        <p:spPr>
          <a:xfrm>
            <a:off x="390525" y="2789130"/>
            <a:ext cx="8222100" cy="432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69" name="Google Shape;69;p1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3"/>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3"/>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9" name="Google Shape;19;p3"/>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0" name="Google Shape;20;p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60950" y="2065350"/>
            <a:ext cx="8222100" cy="101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23" name="Google Shape;23;p4"/>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5"/>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6"/>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7"/>
          <p:cNvSpPr txBox="1">
            <a:spLocks noGrp="1"/>
          </p:cNvSpPr>
          <p:nvPr>
            <p:ph type="title"/>
          </p:nvPr>
        </p:nvSpPr>
        <p:spPr>
          <a:xfrm>
            <a:off x="226078" y="357800"/>
            <a:ext cx="2808000" cy="953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chemeClr val="lt1"/>
              </a:buClr>
              <a:buSzPts val="1200"/>
              <a:buChar char="●"/>
              <a:defRPr sz="1200">
                <a:solidFill>
                  <a:schemeClr val="lt1"/>
                </a:solidFill>
              </a:defRPr>
            </a:lvl1pPr>
            <a:lvl2pPr marL="914400" lvl="1" indent="-304800" algn="l">
              <a:lnSpc>
                <a:spcPct val="115000"/>
              </a:lnSpc>
              <a:spcBef>
                <a:spcPts val="1600"/>
              </a:spcBef>
              <a:spcAft>
                <a:spcPts val="0"/>
              </a:spcAft>
              <a:buClr>
                <a:schemeClr val="lt1"/>
              </a:buClr>
              <a:buSzPts val="1200"/>
              <a:buChar char="○"/>
              <a:defRPr sz="1200">
                <a:solidFill>
                  <a:schemeClr val="lt1"/>
                </a:solidFill>
              </a:defRPr>
            </a:lvl2pPr>
            <a:lvl3pPr marL="1371600" lvl="2" indent="-304800" algn="l">
              <a:lnSpc>
                <a:spcPct val="115000"/>
              </a:lnSpc>
              <a:spcBef>
                <a:spcPts val="1600"/>
              </a:spcBef>
              <a:spcAft>
                <a:spcPts val="0"/>
              </a:spcAft>
              <a:buClr>
                <a:schemeClr val="lt1"/>
              </a:buClr>
              <a:buSzPts val="1200"/>
              <a:buChar char="■"/>
              <a:defRPr sz="1200">
                <a:solidFill>
                  <a:schemeClr val="lt1"/>
                </a:solidFill>
              </a:defRPr>
            </a:lvl3pPr>
            <a:lvl4pPr marL="1828800" lvl="3" indent="-304800" algn="l">
              <a:lnSpc>
                <a:spcPct val="115000"/>
              </a:lnSpc>
              <a:spcBef>
                <a:spcPts val="1600"/>
              </a:spcBef>
              <a:spcAft>
                <a:spcPts val="0"/>
              </a:spcAft>
              <a:buClr>
                <a:schemeClr val="lt1"/>
              </a:buClr>
              <a:buSzPts val="1200"/>
              <a:buChar char="●"/>
              <a:defRPr sz="1200">
                <a:solidFill>
                  <a:schemeClr val="lt1"/>
                </a:solidFill>
              </a:defRPr>
            </a:lvl4pPr>
            <a:lvl5pPr marL="2286000" lvl="4" indent="-304800" algn="l">
              <a:lnSpc>
                <a:spcPct val="115000"/>
              </a:lnSpc>
              <a:spcBef>
                <a:spcPts val="1600"/>
              </a:spcBef>
              <a:spcAft>
                <a:spcPts val="0"/>
              </a:spcAft>
              <a:buClr>
                <a:schemeClr val="lt1"/>
              </a:buClr>
              <a:buSzPts val="1200"/>
              <a:buChar char="○"/>
              <a:defRPr sz="1200">
                <a:solidFill>
                  <a:schemeClr val="lt1"/>
                </a:solidFill>
              </a:defRPr>
            </a:lvl5pPr>
            <a:lvl6pPr marL="2743200" lvl="5" indent="-304800" algn="l">
              <a:lnSpc>
                <a:spcPct val="115000"/>
              </a:lnSpc>
              <a:spcBef>
                <a:spcPts val="1600"/>
              </a:spcBef>
              <a:spcAft>
                <a:spcPts val="0"/>
              </a:spcAft>
              <a:buClr>
                <a:schemeClr val="lt1"/>
              </a:buClr>
              <a:buSzPts val="1200"/>
              <a:buChar char="■"/>
              <a:defRPr sz="1200">
                <a:solidFill>
                  <a:schemeClr val="lt1"/>
                </a:solidFill>
              </a:defRPr>
            </a:lvl6pPr>
            <a:lvl7pPr marL="3200400" lvl="6" indent="-304800" algn="l">
              <a:lnSpc>
                <a:spcPct val="115000"/>
              </a:lnSpc>
              <a:spcBef>
                <a:spcPts val="1600"/>
              </a:spcBef>
              <a:spcAft>
                <a:spcPts val="0"/>
              </a:spcAft>
              <a:buClr>
                <a:schemeClr val="lt1"/>
              </a:buClr>
              <a:buSzPts val="1200"/>
              <a:buChar char="●"/>
              <a:defRPr sz="1200">
                <a:solidFill>
                  <a:schemeClr val="lt1"/>
                </a:solidFill>
              </a:defRPr>
            </a:lvl7pPr>
            <a:lvl8pPr marL="3657600" lvl="7" indent="-304800" algn="l">
              <a:lnSpc>
                <a:spcPct val="115000"/>
              </a:lnSpc>
              <a:spcBef>
                <a:spcPts val="1600"/>
              </a:spcBef>
              <a:spcAft>
                <a:spcPts val="0"/>
              </a:spcAft>
              <a:buClr>
                <a:schemeClr val="lt1"/>
              </a:buClr>
              <a:buSzPts val="1200"/>
              <a:buChar char="○"/>
              <a:defRPr sz="1200">
                <a:solidFill>
                  <a:schemeClr val="lt1"/>
                </a:solidFill>
              </a:defRPr>
            </a:lvl8pPr>
            <a:lvl9pPr marL="4114800" lvl="8" indent="-304800" algn="l">
              <a:lnSpc>
                <a:spcPct val="115000"/>
              </a:lnSpc>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8"/>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8"/>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8"/>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4200"/>
              <a:buNone/>
              <a:defRPr sz="4200">
                <a:solidFill>
                  <a:schemeClr val="dk2"/>
                </a:solidFill>
              </a:defRPr>
            </a:lvl1pPr>
            <a:lvl2pPr lvl="1" algn="ctr">
              <a:lnSpc>
                <a:spcPct val="100000"/>
              </a:lnSpc>
              <a:spcBef>
                <a:spcPts val="0"/>
              </a:spcBef>
              <a:spcAft>
                <a:spcPts val="0"/>
              </a:spcAft>
              <a:buClr>
                <a:schemeClr val="dk2"/>
              </a:buClr>
              <a:buSzPts val="4200"/>
              <a:buNone/>
              <a:defRPr sz="4200">
                <a:solidFill>
                  <a:schemeClr val="dk2"/>
                </a:solidFill>
              </a:defRPr>
            </a:lvl2pPr>
            <a:lvl3pPr lvl="2" algn="ctr">
              <a:lnSpc>
                <a:spcPct val="100000"/>
              </a:lnSpc>
              <a:spcBef>
                <a:spcPts val="0"/>
              </a:spcBef>
              <a:spcAft>
                <a:spcPts val="0"/>
              </a:spcAft>
              <a:buClr>
                <a:schemeClr val="dk2"/>
              </a:buClr>
              <a:buSzPts val="4200"/>
              <a:buNone/>
              <a:defRPr sz="4200">
                <a:solidFill>
                  <a:schemeClr val="dk2"/>
                </a:solidFill>
              </a:defRPr>
            </a:lvl3pPr>
            <a:lvl4pPr lvl="3" algn="ctr">
              <a:lnSpc>
                <a:spcPct val="100000"/>
              </a:lnSpc>
              <a:spcBef>
                <a:spcPts val="0"/>
              </a:spcBef>
              <a:spcAft>
                <a:spcPts val="0"/>
              </a:spcAft>
              <a:buClr>
                <a:schemeClr val="dk2"/>
              </a:buClr>
              <a:buSzPts val="4200"/>
              <a:buNone/>
              <a:defRPr sz="4200">
                <a:solidFill>
                  <a:schemeClr val="dk2"/>
                </a:solidFill>
              </a:defRPr>
            </a:lvl4pPr>
            <a:lvl5pPr lvl="4" algn="ctr">
              <a:lnSpc>
                <a:spcPct val="100000"/>
              </a:lnSpc>
              <a:spcBef>
                <a:spcPts val="0"/>
              </a:spcBef>
              <a:spcAft>
                <a:spcPts val="0"/>
              </a:spcAft>
              <a:buClr>
                <a:schemeClr val="dk2"/>
              </a:buClr>
              <a:buSzPts val="4200"/>
              <a:buNone/>
              <a:defRPr sz="4200">
                <a:solidFill>
                  <a:schemeClr val="dk2"/>
                </a:solidFill>
              </a:defRPr>
            </a:lvl5pPr>
            <a:lvl6pPr lvl="5" algn="ctr">
              <a:lnSpc>
                <a:spcPct val="100000"/>
              </a:lnSpc>
              <a:spcBef>
                <a:spcPts val="0"/>
              </a:spcBef>
              <a:spcAft>
                <a:spcPts val="0"/>
              </a:spcAft>
              <a:buClr>
                <a:schemeClr val="dk2"/>
              </a:buClr>
              <a:buSzPts val="4200"/>
              <a:buNone/>
              <a:defRPr sz="4200">
                <a:solidFill>
                  <a:schemeClr val="dk2"/>
                </a:solidFill>
              </a:defRPr>
            </a:lvl6pPr>
            <a:lvl7pPr lvl="6" algn="ctr">
              <a:lnSpc>
                <a:spcPct val="100000"/>
              </a:lnSpc>
              <a:spcBef>
                <a:spcPts val="0"/>
              </a:spcBef>
              <a:spcAft>
                <a:spcPts val="0"/>
              </a:spcAft>
              <a:buClr>
                <a:schemeClr val="dk2"/>
              </a:buClr>
              <a:buSzPts val="4200"/>
              <a:buNone/>
              <a:defRPr sz="4200">
                <a:solidFill>
                  <a:schemeClr val="dk2"/>
                </a:solidFill>
              </a:defRPr>
            </a:lvl7pPr>
            <a:lvl8pPr lvl="7" algn="ctr">
              <a:lnSpc>
                <a:spcPct val="100000"/>
              </a:lnSpc>
              <a:spcBef>
                <a:spcPts val="0"/>
              </a:spcBef>
              <a:spcAft>
                <a:spcPts val="0"/>
              </a:spcAft>
              <a:buClr>
                <a:schemeClr val="dk2"/>
              </a:buClr>
              <a:buSzPts val="4200"/>
              <a:buNone/>
              <a:defRPr sz="4200">
                <a:solidFill>
                  <a:schemeClr val="dk2"/>
                </a:solidFill>
              </a:defRPr>
            </a:lvl8pPr>
            <a:lvl9pPr lvl="8" algn="ctr">
              <a:lnSpc>
                <a:spcPct val="100000"/>
              </a:lnSpc>
              <a:spcBef>
                <a:spcPts val="0"/>
              </a:spcBef>
              <a:spcAft>
                <a:spcPts val="0"/>
              </a:spcAft>
              <a:buClr>
                <a:schemeClr val="dk2"/>
              </a:buClr>
              <a:buSzPts val="4200"/>
              <a:buNone/>
              <a:defRPr sz="4200">
                <a:solidFill>
                  <a:schemeClr val="dk2"/>
                </a:solidFill>
              </a:defRPr>
            </a:lvl9pPr>
          </a:lstStyle>
          <a:p>
            <a:endParaRPr/>
          </a:p>
        </p:txBody>
      </p:sp>
      <p:sp>
        <p:nvSpPr>
          <p:cNvPr id="46" name="Google Shape;46;p8"/>
          <p:cNvSpPr txBox="1">
            <a:spLocks noGrp="1"/>
          </p:cNvSpPr>
          <p:nvPr>
            <p:ph type="subTitle" idx="1"/>
          </p:nvPr>
        </p:nvSpPr>
        <p:spPr>
          <a:xfrm>
            <a:off x="265500" y="2779467"/>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8"/>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48" name="Google Shape;48;p8"/>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9"/>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9"/>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9"/>
          <p:cNvSpPr txBox="1">
            <a:spLocks noGrp="1"/>
          </p:cNvSpPr>
          <p:nvPr>
            <p:ph type="body" idx="1"/>
          </p:nvPr>
        </p:nvSpPr>
        <p:spPr>
          <a:xfrm>
            <a:off x="57150" y="4696825"/>
            <a:ext cx="8382000" cy="4467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3" name="Google Shape;53;p9"/>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4"/>
        <p:cNvGrpSpPr/>
        <p:nvPr/>
      </p:nvGrpSpPr>
      <p:grpSpPr>
        <a:xfrm>
          <a:off x="0" y="0"/>
          <a:ext cx="0" cy="0"/>
          <a:chOff x="0" y="0"/>
          <a:chExt cx="0" cy="0"/>
        </a:xfrm>
      </p:grpSpPr>
      <p:sp>
        <p:nvSpPr>
          <p:cNvPr id="55" name="Google Shape;55;p10"/>
          <p:cNvSpPr txBox="1">
            <a:spLocks noGrp="1"/>
          </p:cNvSpPr>
          <p:nvPr>
            <p:ph type="title" hasCustomPrompt="1"/>
          </p:nvPr>
        </p:nvSpPr>
        <p:spPr>
          <a:xfrm>
            <a:off x="475500" y="1258525"/>
            <a:ext cx="82221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12000"/>
              <a:buNone/>
              <a:defRPr sz="12000">
                <a:solidFill>
                  <a:schemeClr val="dk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a:r>
              <a:t>xx%</a:t>
            </a:r>
          </a:p>
        </p:txBody>
      </p:sp>
      <p:sp>
        <p:nvSpPr>
          <p:cNvPr id="56" name="Google Shape;56;p10"/>
          <p:cNvSpPr txBox="1">
            <a:spLocks noGrp="1"/>
          </p:cNvSpPr>
          <p:nvPr>
            <p:ph type="body" idx="1"/>
          </p:nvPr>
        </p:nvSpPr>
        <p:spPr>
          <a:xfrm>
            <a:off x="475500" y="3304625"/>
            <a:ext cx="82221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7" name="Google Shape;57;p10"/>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62" name="Google Shape;62;p12"/>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63" name="Google Shape;63;p12"/>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navigatingscreens.wordpress.com/"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pixabay.com/photos/angry-mad-upset-person-young-3126438/" TargetMode="External"/><Relationship Id="rId5" Type="http://schemas.openxmlformats.org/officeDocument/2006/relationships/hyperlink" Target="https://pixabay.com/?utm_source=link-attribution&amp;utm_medium=referral&amp;utm_campaign=image&amp;utm_content=3126438" TargetMode="External"/><Relationship Id="rId4" Type="http://schemas.openxmlformats.org/officeDocument/2006/relationships/hyperlink" Target="https://pixabay.com/users/RobinHiggins-1321953/?utm_source=link-attribution&amp;utm_medium=referral&amp;utm_campaign=image&amp;utm_content=312643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73"/>
        <p:cNvGrpSpPr/>
        <p:nvPr/>
      </p:nvGrpSpPr>
      <p:grpSpPr>
        <a:xfrm>
          <a:off x="0" y="0"/>
          <a:ext cx="0" cy="0"/>
          <a:chOff x="0" y="0"/>
          <a:chExt cx="0" cy="0"/>
        </a:xfrm>
      </p:grpSpPr>
      <p:sp>
        <p:nvSpPr>
          <p:cNvPr id="74" name="Google Shape;74;p14"/>
          <p:cNvSpPr txBox="1">
            <a:spLocks noGrp="1"/>
          </p:cNvSpPr>
          <p:nvPr>
            <p:ph type="ctrTitle"/>
          </p:nvPr>
        </p:nvSpPr>
        <p:spPr>
          <a:xfrm>
            <a:off x="0" y="937528"/>
            <a:ext cx="8925600" cy="1785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 b="1" dirty="0">
                <a:solidFill>
                  <a:srgbClr val="000000"/>
                </a:solidFill>
                <a:latin typeface="Arial"/>
                <a:ea typeface="Arial"/>
                <a:cs typeface="Arial"/>
                <a:sym typeface="Arial"/>
              </a:rPr>
              <a:t>“</a:t>
            </a:r>
            <a:r>
              <a:rPr lang="en-US" b="1" dirty="0">
                <a:solidFill>
                  <a:srgbClr val="000000"/>
                </a:solidFill>
                <a:latin typeface="Arial"/>
                <a:ea typeface="Arial"/>
                <a:cs typeface="Arial"/>
                <a:sym typeface="Arial"/>
              </a:rPr>
              <a:t>C</a:t>
            </a:r>
            <a:r>
              <a:rPr lang="en" b="1" dirty="0">
                <a:solidFill>
                  <a:srgbClr val="000000"/>
                </a:solidFill>
                <a:latin typeface="Arial"/>
                <a:ea typeface="Arial"/>
                <a:cs typeface="Arial"/>
                <a:sym typeface="Arial"/>
              </a:rPr>
              <a:t>an You Help Me?” A Media Advisory Interview Guide </a:t>
            </a:r>
            <a:endParaRPr b="1" dirty="0">
              <a:solidFill>
                <a:srgbClr val="000000"/>
              </a:solidFill>
              <a:latin typeface="Arial"/>
              <a:ea typeface="Arial"/>
              <a:cs typeface="Arial"/>
              <a:sym typeface="Arial"/>
            </a:endParaRPr>
          </a:p>
        </p:txBody>
      </p:sp>
      <p:sp>
        <p:nvSpPr>
          <p:cNvPr id="75" name="Google Shape;75;p14"/>
          <p:cNvSpPr txBox="1">
            <a:spLocks noGrp="1"/>
          </p:cNvSpPr>
          <p:nvPr>
            <p:ph type="subTitle" idx="1"/>
          </p:nvPr>
        </p:nvSpPr>
        <p:spPr>
          <a:xfrm>
            <a:off x="390525" y="2255730"/>
            <a:ext cx="8222100" cy="432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US" i="1" dirty="0">
                <a:solidFill>
                  <a:srgbClr val="000000"/>
                </a:solidFill>
              </a:rPr>
              <a:t> </a:t>
            </a:r>
            <a:endParaRPr i="1" dirty="0">
              <a:solidFill>
                <a:srgbClr val="000000"/>
              </a:solidFill>
            </a:endParaRPr>
          </a:p>
        </p:txBody>
      </p:sp>
      <p:pic>
        <p:nvPicPr>
          <p:cNvPr id="76" name="Google Shape;76;p14"/>
          <p:cNvPicPr preferRelativeResize="0"/>
          <p:nvPr/>
        </p:nvPicPr>
        <p:blipFill rotWithShape="1">
          <a:blip r:embed="rId3">
            <a:alphaModFix/>
          </a:blip>
          <a:srcRect/>
          <a:stretch/>
        </p:blipFill>
        <p:spPr>
          <a:xfrm>
            <a:off x="3972850" y="3514425"/>
            <a:ext cx="1420650" cy="724700"/>
          </a:xfrm>
          <a:prstGeom prst="rect">
            <a:avLst/>
          </a:prstGeom>
          <a:noFill/>
          <a:ln w="9525" cap="flat" cmpd="sng">
            <a:solidFill>
              <a:srgbClr val="000000"/>
            </a:solidFill>
            <a:prstDash val="solid"/>
            <a:round/>
            <a:headEnd type="none" w="sm" len="sm"/>
            <a:tailEnd type="none" w="sm" len="sm"/>
          </a:ln>
        </p:spPr>
      </p:pic>
      <p:sp>
        <p:nvSpPr>
          <p:cNvPr id="77" name="Google Shape;77;p14"/>
          <p:cNvSpPr txBox="1"/>
          <p:nvPr/>
        </p:nvSpPr>
        <p:spPr>
          <a:xfrm>
            <a:off x="2805825" y="4272425"/>
            <a:ext cx="3861300" cy="507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1" u="none" strike="noStrike" cap="none">
                <a:solidFill>
                  <a:srgbClr val="000000"/>
                </a:solidFill>
                <a:latin typeface="Arial"/>
                <a:ea typeface="Arial"/>
                <a:cs typeface="Arial"/>
                <a:sym typeface="Arial"/>
              </a:rPr>
              <a:t>This project was made possible in part by the Institute of Museum and Library Services, IMLS grant #LG-96-17-0220-17.</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460950" y="525700"/>
            <a:ext cx="8222100" cy="767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r>
              <a:rPr lang="en" sz="4800" b="1">
                <a:latin typeface="Arial"/>
                <a:ea typeface="Arial"/>
                <a:cs typeface="Arial"/>
                <a:sym typeface="Arial"/>
              </a:rPr>
              <a:t>Content Scenarios</a:t>
            </a:r>
            <a:endParaRPr sz="4800" b="1">
              <a:latin typeface="Arial"/>
              <a:ea typeface="Arial"/>
              <a:cs typeface="Arial"/>
              <a:sym typeface="Arial"/>
            </a:endParaRPr>
          </a:p>
        </p:txBody>
      </p:sp>
      <p:sp>
        <p:nvSpPr>
          <p:cNvPr id="140" name="Google Shape;140;p23"/>
          <p:cNvSpPr txBox="1">
            <a:spLocks noGrp="1"/>
          </p:cNvSpPr>
          <p:nvPr>
            <p:ph type="body" idx="1"/>
          </p:nvPr>
        </p:nvSpPr>
        <p:spPr>
          <a:xfrm>
            <a:off x="165050" y="1643425"/>
            <a:ext cx="5858400" cy="3045600"/>
          </a:xfrm>
          <a:prstGeom prst="rect">
            <a:avLst/>
          </a:prstGeom>
          <a:noFill/>
          <a:ln>
            <a:noFill/>
          </a:ln>
        </p:spPr>
        <p:txBody>
          <a:bodyPr spcFirstLastPara="1" wrap="square" lIns="91425" tIns="91425" rIns="91425" bIns="91425" anchor="t" anchorCtr="0">
            <a:noAutofit/>
          </a:bodyPr>
          <a:lstStyle/>
          <a:p>
            <a:pPr marL="457200" lvl="0" indent="-368300" algn="l" rtl="0">
              <a:lnSpc>
                <a:spcPct val="100000"/>
              </a:lnSpc>
              <a:spcBef>
                <a:spcPts val="1000"/>
              </a:spcBef>
              <a:spcAft>
                <a:spcPts val="0"/>
              </a:spcAft>
              <a:buClr>
                <a:srgbClr val="000000"/>
              </a:buClr>
              <a:buSzPts val="2200"/>
              <a:buAutoNum type="arabicPeriod"/>
            </a:pPr>
            <a:r>
              <a:rPr lang="en" sz="2200">
                <a:solidFill>
                  <a:srgbClr val="000000"/>
                </a:solidFill>
                <a:latin typeface="Arial"/>
                <a:ea typeface="Arial"/>
                <a:cs typeface="Arial"/>
                <a:sym typeface="Arial"/>
              </a:rPr>
              <a:t>“I’m looking for app recommendations for my 6-year-old who got a Kindle for their birthday.”</a:t>
            </a:r>
            <a:endParaRPr sz="2200">
              <a:solidFill>
                <a:srgbClr val="000000"/>
              </a:solidFill>
              <a:latin typeface="Arial"/>
              <a:ea typeface="Arial"/>
              <a:cs typeface="Arial"/>
              <a:sym typeface="Arial"/>
            </a:endParaRPr>
          </a:p>
          <a:p>
            <a:pPr marL="457200" lvl="0" indent="-368300" algn="l" rtl="0">
              <a:lnSpc>
                <a:spcPct val="100000"/>
              </a:lnSpc>
              <a:spcBef>
                <a:spcPts val="1600"/>
              </a:spcBef>
              <a:spcAft>
                <a:spcPts val="0"/>
              </a:spcAft>
              <a:buClr>
                <a:srgbClr val="000000"/>
              </a:buClr>
              <a:buSzPts val="2200"/>
              <a:buAutoNum type="arabicPeriod"/>
            </a:pPr>
            <a:r>
              <a:rPr lang="en" sz="2200">
                <a:solidFill>
                  <a:srgbClr val="000000"/>
                </a:solidFill>
                <a:latin typeface="Arial"/>
                <a:ea typeface="Arial"/>
                <a:cs typeface="Arial"/>
                <a:sym typeface="Arial"/>
              </a:rPr>
              <a:t>“My kid is really into giraffes. Can you help me find information on giraffes?”</a:t>
            </a:r>
            <a:endParaRPr sz="2200">
              <a:solidFill>
                <a:srgbClr val="000000"/>
              </a:solidFill>
              <a:latin typeface="Arial"/>
              <a:ea typeface="Arial"/>
              <a:cs typeface="Arial"/>
              <a:sym typeface="Arial"/>
            </a:endParaRPr>
          </a:p>
          <a:p>
            <a:pPr marL="457200" lvl="0" indent="-368300" algn="l" rtl="0">
              <a:lnSpc>
                <a:spcPct val="100000"/>
              </a:lnSpc>
              <a:spcBef>
                <a:spcPts val="1000"/>
              </a:spcBef>
              <a:spcAft>
                <a:spcPts val="1600"/>
              </a:spcAft>
              <a:buClr>
                <a:srgbClr val="000000"/>
              </a:buClr>
              <a:buSzPts val="2200"/>
              <a:buAutoNum type="arabicPeriod"/>
            </a:pPr>
            <a:r>
              <a:rPr lang="en" sz="2200">
                <a:solidFill>
                  <a:srgbClr val="000000"/>
                </a:solidFill>
                <a:latin typeface="Arial"/>
                <a:ea typeface="Arial"/>
                <a:cs typeface="Arial"/>
                <a:sym typeface="Arial"/>
              </a:rPr>
              <a:t>“My ten-year-old son is interested in sports biographies.”</a:t>
            </a:r>
            <a:endParaRPr sz="2200">
              <a:solidFill>
                <a:srgbClr val="000000"/>
              </a:solidFill>
              <a:latin typeface="Arial"/>
              <a:ea typeface="Arial"/>
              <a:cs typeface="Arial"/>
              <a:sym typeface="Arial"/>
            </a:endParaRPr>
          </a:p>
        </p:txBody>
      </p:sp>
      <p:sp>
        <p:nvSpPr>
          <p:cNvPr id="141" name="Google Shape;141;p23"/>
          <p:cNvSpPr txBox="1">
            <a:spLocks noGrp="1"/>
          </p:cNvSpPr>
          <p:nvPr>
            <p:ph type="body" idx="1"/>
          </p:nvPr>
        </p:nvSpPr>
        <p:spPr>
          <a:xfrm>
            <a:off x="6217250" y="2228475"/>
            <a:ext cx="2612400" cy="2157300"/>
          </a:xfrm>
          <a:prstGeom prst="rect">
            <a:avLst/>
          </a:prstGeom>
          <a:solidFill>
            <a:srgbClr val="FCE5CD"/>
          </a:solidFill>
          <a:ln w="28575"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457200" lvl="0" indent="-368300" algn="l" rtl="0">
              <a:lnSpc>
                <a:spcPct val="100000"/>
              </a:lnSpc>
              <a:spcBef>
                <a:spcPts val="0"/>
              </a:spcBef>
              <a:spcAft>
                <a:spcPts val="0"/>
              </a:spcAft>
              <a:buClr>
                <a:srgbClr val="20124D"/>
              </a:buClr>
              <a:buSzPts val="2200"/>
              <a:buFont typeface="Arial"/>
              <a:buAutoNum type="arabicPeriod"/>
            </a:pPr>
            <a:r>
              <a:rPr lang="en" sz="2200" b="1">
                <a:solidFill>
                  <a:srgbClr val="20124D"/>
                </a:solidFill>
                <a:latin typeface="Arial"/>
                <a:ea typeface="Arial"/>
                <a:cs typeface="Arial"/>
                <a:sym typeface="Arial"/>
              </a:rPr>
              <a:t>Relationship</a:t>
            </a:r>
            <a:endParaRPr sz="2200">
              <a:solidFill>
                <a:srgbClr val="20124D"/>
              </a:solidFill>
              <a:latin typeface="Arial"/>
              <a:ea typeface="Arial"/>
              <a:cs typeface="Arial"/>
              <a:sym typeface="Arial"/>
            </a:endParaRPr>
          </a:p>
          <a:p>
            <a:pPr marL="457200" lvl="0" indent="-368300" algn="l" rtl="0">
              <a:lnSpc>
                <a:spcPct val="100000"/>
              </a:lnSpc>
              <a:spcBef>
                <a:spcPts val="1000"/>
              </a:spcBef>
              <a:spcAft>
                <a:spcPts val="0"/>
              </a:spcAft>
              <a:buClr>
                <a:srgbClr val="20124D"/>
              </a:buClr>
              <a:buSzPts val="2200"/>
              <a:buFont typeface="Arial"/>
              <a:buAutoNum type="arabicPeriod"/>
            </a:pPr>
            <a:r>
              <a:rPr lang="en" sz="2200" b="1">
                <a:solidFill>
                  <a:srgbClr val="20124D"/>
                </a:solidFill>
                <a:latin typeface="Arial"/>
                <a:ea typeface="Arial"/>
                <a:cs typeface="Arial"/>
                <a:sym typeface="Arial"/>
              </a:rPr>
              <a:t>Context</a:t>
            </a:r>
            <a:endParaRPr sz="2200">
              <a:solidFill>
                <a:srgbClr val="20124D"/>
              </a:solidFill>
              <a:latin typeface="Arial"/>
              <a:ea typeface="Arial"/>
              <a:cs typeface="Arial"/>
              <a:sym typeface="Arial"/>
            </a:endParaRPr>
          </a:p>
          <a:p>
            <a:pPr marL="457200" lvl="0" indent="-368300" algn="l" rtl="0">
              <a:lnSpc>
                <a:spcPct val="100000"/>
              </a:lnSpc>
              <a:spcBef>
                <a:spcPts val="1000"/>
              </a:spcBef>
              <a:spcAft>
                <a:spcPts val="1000"/>
              </a:spcAft>
              <a:buClr>
                <a:srgbClr val="20124D"/>
              </a:buClr>
              <a:buSzPts val="2200"/>
              <a:buFont typeface="Arial"/>
              <a:buAutoNum type="arabicPeriod"/>
            </a:pPr>
            <a:r>
              <a:rPr lang="en" sz="2200" b="1">
                <a:solidFill>
                  <a:srgbClr val="20124D"/>
                </a:solidFill>
                <a:latin typeface="Arial"/>
                <a:ea typeface="Arial"/>
                <a:cs typeface="Arial"/>
                <a:sym typeface="Arial"/>
              </a:rPr>
              <a:t>Content </a:t>
            </a:r>
            <a:r>
              <a:rPr lang="en" sz="2200">
                <a:solidFill>
                  <a:srgbClr val="20124D"/>
                </a:solidFill>
                <a:latin typeface="Arial"/>
                <a:ea typeface="Arial"/>
                <a:cs typeface="Arial"/>
                <a:sym typeface="Arial"/>
              </a:rPr>
              <a:t>&amp;/or </a:t>
            </a:r>
            <a:r>
              <a:rPr lang="en" sz="2200" b="1">
                <a:solidFill>
                  <a:srgbClr val="20124D"/>
                </a:solidFill>
                <a:latin typeface="Arial"/>
                <a:ea typeface="Arial"/>
                <a:cs typeface="Arial"/>
                <a:sym typeface="Arial"/>
              </a:rPr>
              <a:t>Reference Support</a:t>
            </a:r>
            <a:endParaRPr sz="2200" b="1">
              <a:solidFill>
                <a:srgbClr val="20124D"/>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63025" y="586650"/>
            <a:ext cx="8988600" cy="767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r>
              <a:rPr lang="en" sz="4800" b="1">
                <a:latin typeface="Arial"/>
                <a:ea typeface="Arial"/>
                <a:cs typeface="Arial"/>
                <a:sym typeface="Arial"/>
              </a:rPr>
              <a:t>Reference Support Scenarios</a:t>
            </a:r>
            <a:endParaRPr sz="4800" b="1">
              <a:latin typeface="Arial"/>
              <a:ea typeface="Arial"/>
              <a:cs typeface="Arial"/>
              <a:sym typeface="Arial"/>
            </a:endParaRPr>
          </a:p>
        </p:txBody>
      </p:sp>
      <p:sp>
        <p:nvSpPr>
          <p:cNvPr id="148" name="Google Shape;148;p24"/>
          <p:cNvSpPr txBox="1">
            <a:spLocks noGrp="1"/>
          </p:cNvSpPr>
          <p:nvPr>
            <p:ph type="body" idx="1"/>
          </p:nvPr>
        </p:nvSpPr>
        <p:spPr>
          <a:xfrm>
            <a:off x="385600" y="1842875"/>
            <a:ext cx="5508300" cy="31644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1000"/>
              </a:spcBef>
              <a:spcAft>
                <a:spcPts val="0"/>
              </a:spcAft>
              <a:buClr>
                <a:srgbClr val="000000"/>
              </a:buClr>
              <a:buSzPts val="2400"/>
              <a:buAutoNum type="arabicPeriod"/>
            </a:pPr>
            <a:r>
              <a:rPr lang="en" sz="2400" dirty="0">
                <a:solidFill>
                  <a:srgbClr val="000000"/>
                </a:solidFill>
                <a:latin typeface="Arial"/>
                <a:ea typeface="Arial"/>
                <a:cs typeface="Arial"/>
                <a:sym typeface="Arial"/>
              </a:rPr>
              <a:t>“My child is using our iPad a lot.”</a:t>
            </a:r>
            <a:endParaRPr sz="2400" dirty="0">
              <a:solidFill>
                <a:srgbClr val="000000"/>
              </a:solidFill>
              <a:latin typeface="Arial"/>
              <a:ea typeface="Arial"/>
              <a:cs typeface="Arial"/>
              <a:sym typeface="Arial"/>
            </a:endParaRPr>
          </a:p>
          <a:p>
            <a:pPr marL="457200" lvl="0" indent="-381000" algn="l" rtl="0">
              <a:lnSpc>
                <a:spcPct val="100000"/>
              </a:lnSpc>
              <a:spcBef>
                <a:spcPts val="1000"/>
              </a:spcBef>
              <a:spcAft>
                <a:spcPts val="0"/>
              </a:spcAft>
              <a:buClr>
                <a:srgbClr val="000000"/>
              </a:buClr>
              <a:buSzPts val="2400"/>
              <a:buAutoNum type="arabicPeriod"/>
            </a:pPr>
            <a:r>
              <a:rPr lang="en" sz="2400" dirty="0">
                <a:solidFill>
                  <a:srgbClr val="000000"/>
                </a:solidFill>
                <a:latin typeface="Arial"/>
                <a:ea typeface="Arial"/>
                <a:cs typeface="Arial"/>
                <a:sym typeface="Arial"/>
              </a:rPr>
              <a:t>“My mom’s group on Facebook just shared this article about screen time.”</a:t>
            </a:r>
            <a:endParaRPr sz="2400" dirty="0">
              <a:solidFill>
                <a:srgbClr val="000000"/>
              </a:solidFill>
              <a:latin typeface="Arial"/>
              <a:ea typeface="Arial"/>
              <a:cs typeface="Arial"/>
              <a:sym typeface="Arial"/>
            </a:endParaRPr>
          </a:p>
          <a:p>
            <a:pPr marL="457200" lvl="0" indent="-381000" algn="l" rtl="0">
              <a:lnSpc>
                <a:spcPct val="100000"/>
              </a:lnSpc>
              <a:spcBef>
                <a:spcPts val="1000"/>
              </a:spcBef>
              <a:spcAft>
                <a:spcPts val="1000"/>
              </a:spcAft>
              <a:buClr>
                <a:srgbClr val="000000"/>
              </a:buClr>
              <a:buSzPts val="2400"/>
              <a:buAutoNum type="arabicPeriod"/>
            </a:pPr>
            <a:r>
              <a:rPr lang="en" sz="2400" dirty="0">
                <a:solidFill>
                  <a:srgbClr val="000000"/>
                </a:solidFill>
                <a:latin typeface="Arial"/>
                <a:ea typeface="Arial"/>
                <a:cs typeface="Arial"/>
                <a:sym typeface="Arial"/>
              </a:rPr>
              <a:t>“Someone in the Minecraft server is asking where I go to school.”</a:t>
            </a:r>
            <a:endParaRPr sz="2400" dirty="0">
              <a:solidFill>
                <a:srgbClr val="000000"/>
              </a:solidFill>
              <a:latin typeface="Arial"/>
              <a:ea typeface="Arial"/>
              <a:cs typeface="Arial"/>
              <a:sym typeface="Arial"/>
            </a:endParaRPr>
          </a:p>
        </p:txBody>
      </p:sp>
      <p:sp>
        <p:nvSpPr>
          <p:cNvPr id="149" name="Google Shape;149;p24"/>
          <p:cNvSpPr txBox="1">
            <a:spLocks noGrp="1"/>
          </p:cNvSpPr>
          <p:nvPr>
            <p:ph type="body" idx="1"/>
          </p:nvPr>
        </p:nvSpPr>
        <p:spPr>
          <a:xfrm>
            <a:off x="6141050" y="2076075"/>
            <a:ext cx="2774400" cy="2350800"/>
          </a:xfrm>
          <a:prstGeom prst="rect">
            <a:avLst/>
          </a:prstGeom>
          <a:solidFill>
            <a:srgbClr val="FCE5CD"/>
          </a:solidFill>
          <a:ln w="28575"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rgbClr val="20124D"/>
              </a:buClr>
              <a:buSzPts val="2400"/>
              <a:buFont typeface="Arial"/>
              <a:buAutoNum type="arabicPeriod"/>
            </a:pPr>
            <a:r>
              <a:rPr lang="en" sz="2400" b="1">
                <a:solidFill>
                  <a:srgbClr val="20124D"/>
                </a:solidFill>
                <a:latin typeface="Arial"/>
                <a:ea typeface="Arial"/>
                <a:cs typeface="Arial"/>
                <a:sym typeface="Arial"/>
              </a:rPr>
              <a:t>Relationship</a:t>
            </a:r>
            <a:endParaRPr sz="2400">
              <a:solidFill>
                <a:srgbClr val="20124D"/>
              </a:solidFill>
              <a:latin typeface="Arial"/>
              <a:ea typeface="Arial"/>
              <a:cs typeface="Arial"/>
              <a:sym typeface="Arial"/>
            </a:endParaRPr>
          </a:p>
          <a:p>
            <a:pPr marL="457200" lvl="0" indent="-381000" algn="l" rtl="0">
              <a:lnSpc>
                <a:spcPct val="100000"/>
              </a:lnSpc>
              <a:spcBef>
                <a:spcPts val="1000"/>
              </a:spcBef>
              <a:spcAft>
                <a:spcPts val="0"/>
              </a:spcAft>
              <a:buClr>
                <a:srgbClr val="20124D"/>
              </a:buClr>
              <a:buSzPts val="2400"/>
              <a:buFont typeface="Arial"/>
              <a:buAutoNum type="arabicPeriod"/>
            </a:pPr>
            <a:r>
              <a:rPr lang="en" sz="2400" b="1">
                <a:solidFill>
                  <a:srgbClr val="20124D"/>
                </a:solidFill>
                <a:latin typeface="Arial"/>
                <a:ea typeface="Arial"/>
                <a:cs typeface="Arial"/>
                <a:sym typeface="Arial"/>
              </a:rPr>
              <a:t>Context</a:t>
            </a:r>
            <a:endParaRPr sz="2400">
              <a:solidFill>
                <a:srgbClr val="20124D"/>
              </a:solidFill>
              <a:latin typeface="Arial"/>
              <a:ea typeface="Arial"/>
              <a:cs typeface="Arial"/>
              <a:sym typeface="Arial"/>
            </a:endParaRPr>
          </a:p>
          <a:p>
            <a:pPr marL="457200" lvl="0" indent="-381000" algn="l" rtl="0">
              <a:lnSpc>
                <a:spcPct val="100000"/>
              </a:lnSpc>
              <a:spcBef>
                <a:spcPts val="1000"/>
              </a:spcBef>
              <a:spcAft>
                <a:spcPts val="1000"/>
              </a:spcAft>
              <a:buClr>
                <a:srgbClr val="20124D"/>
              </a:buClr>
              <a:buSzPts val="2400"/>
              <a:buFont typeface="Arial"/>
              <a:buAutoNum type="arabicPeriod"/>
            </a:pPr>
            <a:r>
              <a:rPr lang="en" sz="2400" b="1">
                <a:solidFill>
                  <a:srgbClr val="20124D"/>
                </a:solidFill>
                <a:latin typeface="Arial"/>
                <a:ea typeface="Arial"/>
                <a:cs typeface="Arial"/>
                <a:sym typeface="Arial"/>
              </a:rPr>
              <a:t>Content </a:t>
            </a:r>
            <a:r>
              <a:rPr lang="en" sz="2400">
                <a:solidFill>
                  <a:srgbClr val="20124D"/>
                </a:solidFill>
                <a:latin typeface="Arial"/>
                <a:ea typeface="Arial"/>
                <a:cs typeface="Arial"/>
                <a:sym typeface="Arial"/>
              </a:rPr>
              <a:t>&amp;/or </a:t>
            </a:r>
            <a:r>
              <a:rPr lang="en" sz="2400" b="1">
                <a:solidFill>
                  <a:srgbClr val="20124D"/>
                </a:solidFill>
                <a:latin typeface="Arial"/>
                <a:ea typeface="Arial"/>
                <a:cs typeface="Arial"/>
                <a:sym typeface="Arial"/>
              </a:rPr>
              <a:t>Reference Support</a:t>
            </a:r>
            <a:endParaRPr sz="2400" b="1">
              <a:solidFill>
                <a:srgbClr val="20124D"/>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471900" y="433925"/>
            <a:ext cx="8222100" cy="767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r>
              <a:rPr lang="en" sz="3000" b="1">
                <a:solidFill>
                  <a:srgbClr val="000000"/>
                </a:solidFill>
                <a:latin typeface="Arial"/>
                <a:ea typeface="Arial"/>
                <a:cs typeface="Arial"/>
                <a:sym typeface="Arial"/>
              </a:rPr>
              <a:t>What can Digital Media Advocacy look like?</a:t>
            </a:r>
            <a:endParaRPr sz="3000" b="1" i="1">
              <a:solidFill>
                <a:srgbClr val="000000"/>
              </a:solidFill>
              <a:latin typeface="Arial"/>
              <a:ea typeface="Arial"/>
              <a:cs typeface="Arial"/>
              <a:sym typeface="Arial"/>
            </a:endParaRPr>
          </a:p>
        </p:txBody>
      </p:sp>
      <p:sp>
        <p:nvSpPr>
          <p:cNvPr id="156" name="Google Shape;156;p25"/>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p>
            <a:pPr marL="457200" lvl="0" indent="-381000" algn="l" rtl="0">
              <a:lnSpc>
                <a:spcPct val="150000"/>
              </a:lnSpc>
              <a:spcBef>
                <a:spcPts val="0"/>
              </a:spcBef>
              <a:spcAft>
                <a:spcPts val="0"/>
              </a:spcAft>
              <a:buClr>
                <a:srgbClr val="000000"/>
              </a:buClr>
              <a:buSzPts val="2400"/>
              <a:buFont typeface="Arial"/>
              <a:buAutoNum type="arabicPeriod"/>
            </a:pPr>
            <a:r>
              <a:rPr lang="en" sz="2400">
                <a:solidFill>
                  <a:srgbClr val="000000"/>
                </a:solidFill>
                <a:latin typeface="Arial"/>
                <a:ea typeface="Arial"/>
                <a:cs typeface="Arial"/>
                <a:sym typeface="Arial"/>
              </a:rPr>
              <a:t>Recommended app of the week</a:t>
            </a:r>
            <a:endParaRPr sz="2400">
              <a:solidFill>
                <a:srgbClr val="000000"/>
              </a:solidFill>
              <a:latin typeface="Arial"/>
              <a:ea typeface="Arial"/>
              <a:cs typeface="Arial"/>
              <a:sym typeface="Arial"/>
            </a:endParaRPr>
          </a:p>
          <a:p>
            <a:pPr marL="457200" lvl="0" indent="-381000" algn="l" rtl="0">
              <a:lnSpc>
                <a:spcPct val="150000"/>
              </a:lnSpc>
              <a:spcBef>
                <a:spcPts val="0"/>
              </a:spcBef>
              <a:spcAft>
                <a:spcPts val="0"/>
              </a:spcAft>
              <a:buClr>
                <a:srgbClr val="000000"/>
              </a:buClr>
              <a:buSzPts val="2400"/>
              <a:buFont typeface="Arial"/>
              <a:buAutoNum type="arabicPeriod"/>
            </a:pPr>
            <a:r>
              <a:rPr lang="en" sz="2400">
                <a:solidFill>
                  <a:srgbClr val="000000"/>
                </a:solidFill>
                <a:latin typeface="Arial"/>
                <a:ea typeface="Arial"/>
                <a:cs typeface="Arial"/>
                <a:sym typeface="Arial"/>
              </a:rPr>
              <a:t>Including all formats of materials in lists, bibliographies, recommendations, and programs</a:t>
            </a:r>
            <a:endParaRPr sz="2400">
              <a:solidFill>
                <a:srgbClr val="000000"/>
              </a:solidFill>
              <a:latin typeface="Arial"/>
              <a:ea typeface="Arial"/>
              <a:cs typeface="Arial"/>
              <a:sym typeface="Arial"/>
            </a:endParaRPr>
          </a:p>
          <a:p>
            <a:pPr marL="457200" lvl="0" indent="-381000" algn="l" rtl="0">
              <a:lnSpc>
                <a:spcPct val="150000"/>
              </a:lnSpc>
              <a:spcBef>
                <a:spcPts val="0"/>
              </a:spcBef>
              <a:spcAft>
                <a:spcPts val="0"/>
              </a:spcAft>
              <a:buClr>
                <a:srgbClr val="000000"/>
              </a:buClr>
              <a:buSzPts val="2400"/>
              <a:buFont typeface="Arial"/>
              <a:buAutoNum type="arabicPeriod"/>
            </a:pPr>
            <a:r>
              <a:rPr lang="en" sz="2400">
                <a:solidFill>
                  <a:srgbClr val="000000"/>
                </a:solidFill>
                <a:latin typeface="Arial"/>
                <a:ea typeface="Arial"/>
                <a:cs typeface="Arial"/>
                <a:sym typeface="Arial"/>
              </a:rPr>
              <a:t>Sharing a framework for choosing apps with caregivers</a:t>
            </a:r>
            <a:endParaRPr sz="2400">
              <a:solidFill>
                <a:srgbClr val="000000"/>
              </a:solidFill>
              <a:latin typeface="Arial"/>
              <a:ea typeface="Arial"/>
              <a:cs typeface="Arial"/>
              <a:sym typeface="Arial"/>
            </a:endParaRPr>
          </a:p>
          <a:p>
            <a:pPr marL="457200" lvl="0" indent="-381000" algn="l" rtl="0">
              <a:lnSpc>
                <a:spcPct val="150000"/>
              </a:lnSpc>
              <a:spcBef>
                <a:spcPts val="0"/>
              </a:spcBef>
              <a:spcAft>
                <a:spcPts val="0"/>
              </a:spcAft>
              <a:buClr>
                <a:srgbClr val="000000"/>
              </a:buClr>
              <a:buSzPts val="2400"/>
              <a:buFont typeface="Arial"/>
              <a:buAutoNum type="arabicPeriod"/>
            </a:pPr>
            <a:r>
              <a:rPr lang="en" sz="2400">
                <a:solidFill>
                  <a:srgbClr val="000000"/>
                </a:solidFill>
                <a:latin typeface="Arial"/>
                <a:ea typeface="Arial"/>
                <a:cs typeface="Arial"/>
                <a:sym typeface="Arial"/>
              </a:rPr>
              <a:t>Adding digital media resources to your website</a:t>
            </a:r>
            <a:endParaRPr sz="2400">
              <a:solidFill>
                <a:srgbClr val="000000"/>
              </a:solidFill>
              <a:latin typeface="Arial"/>
              <a:ea typeface="Arial"/>
              <a:cs typeface="Arial"/>
              <a:sym typeface="Arial"/>
            </a:endParaRPr>
          </a:p>
          <a:p>
            <a:pPr marL="0" lvl="0" indent="0" algn="l" rtl="0">
              <a:lnSpc>
                <a:spcPct val="150000"/>
              </a:lnSpc>
              <a:spcBef>
                <a:spcPts val="0"/>
              </a:spcBef>
              <a:spcAft>
                <a:spcPts val="0"/>
              </a:spcAft>
              <a:buSzPts val="1800"/>
              <a:buNone/>
            </a:pPr>
            <a:endParaRPr sz="2400">
              <a:solidFill>
                <a:srgbClr val="000000"/>
              </a:solidFill>
            </a:endParaRPr>
          </a:p>
          <a:p>
            <a:pPr marL="0" lvl="0" indent="0" algn="l" rtl="0">
              <a:lnSpc>
                <a:spcPct val="150000"/>
              </a:lnSpc>
              <a:spcBef>
                <a:spcPts val="0"/>
              </a:spcBef>
              <a:spcAft>
                <a:spcPts val="0"/>
              </a:spcAft>
              <a:buSzPts val="1800"/>
              <a:buNone/>
            </a:pPr>
            <a:endParaRPr sz="240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61"/>
        <p:cNvGrpSpPr/>
        <p:nvPr/>
      </p:nvGrpSpPr>
      <p:grpSpPr>
        <a:xfrm>
          <a:off x="0" y="0"/>
          <a:ext cx="0" cy="0"/>
          <a:chOff x="0" y="0"/>
          <a:chExt cx="0" cy="0"/>
        </a:xfrm>
      </p:grpSpPr>
      <p:sp>
        <p:nvSpPr>
          <p:cNvPr id="162" name="Google Shape;162;p26"/>
          <p:cNvSpPr txBox="1">
            <a:spLocks noGrp="1"/>
          </p:cNvSpPr>
          <p:nvPr>
            <p:ph type="subTitle" idx="1"/>
          </p:nvPr>
        </p:nvSpPr>
        <p:spPr>
          <a:xfrm>
            <a:off x="485975" y="107325"/>
            <a:ext cx="8418600" cy="159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endParaRPr b="1" dirty="0">
              <a:solidFill>
                <a:srgbClr val="000000"/>
              </a:solidFill>
              <a:latin typeface="Arial"/>
              <a:ea typeface="Arial"/>
              <a:cs typeface="Arial"/>
              <a:sym typeface="Arial"/>
            </a:endParaRPr>
          </a:p>
          <a:p>
            <a:pPr marL="0" lvl="0" indent="0" algn="ctr" rtl="0">
              <a:lnSpc>
                <a:spcPct val="100000"/>
              </a:lnSpc>
              <a:spcBef>
                <a:spcPts val="0"/>
              </a:spcBef>
              <a:spcAft>
                <a:spcPts val="0"/>
              </a:spcAft>
              <a:buSzPts val="1800"/>
              <a:buNone/>
            </a:pPr>
            <a:r>
              <a:rPr lang="en" b="1" dirty="0">
                <a:solidFill>
                  <a:srgbClr val="000000"/>
                </a:solidFill>
                <a:latin typeface="Arial"/>
                <a:ea typeface="Arial"/>
                <a:cs typeface="Arial"/>
                <a:sym typeface="Arial"/>
              </a:rPr>
              <a:t>The Navigating Screens Research Team Members</a:t>
            </a:r>
            <a:endParaRPr dirty="0"/>
          </a:p>
          <a:p>
            <a:pPr marL="0" lvl="0" indent="0" algn="l" rtl="0">
              <a:lnSpc>
                <a:spcPct val="100000"/>
              </a:lnSpc>
              <a:spcBef>
                <a:spcPts val="0"/>
              </a:spcBef>
              <a:spcAft>
                <a:spcPts val="0"/>
              </a:spcAft>
              <a:buSzPts val="1800"/>
              <a:buNone/>
            </a:pPr>
            <a:endParaRPr b="1"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800"/>
              <a:buNone/>
            </a:pPr>
            <a:r>
              <a:rPr lang="en" i="1" dirty="0">
                <a:solidFill>
                  <a:srgbClr val="000000"/>
                </a:solidFill>
                <a:latin typeface="Arial"/>
                <a:ea typeface="Arial"/>
                <a:cs typeface="Arial"/>
                <a:sym typeface="Arial"/>
              </a:rPr>
              <a:t>Principal Researchers</a:t>
            </a:r>
            <a:r>
              <a:rPr lang="en" dirty="0">
                <a:solidFill>
                  <a:srgbClr val="000000"/>
                </a:solidFill>
                <a:latin typeface="Arial"/>
                <a:ea typeface="Arial"/>
                <a:cs typeface="Arial"/>
                <a:sym typeface="Arial"/>
              </a:rPr>
              <a:t>: June Abbas (University of Oklahoma), Denise E. Agosto (Drexel University), Rebekah Willett (University of Wisconsin)</a:t>
            </a:r>
            <a:endParaRPr dirty="0"/>
          </a:p>
          <a:p>
            <a:pPr marL="0" lvl="0" indent="0" algn="ctr" rtl="0">
              <a:lnSpc>
                <a:spcPct val="100000"/>
              </a:lnSpc>
              <a:spcBef>
                <a:spcPts val="0"/>
              </a:spcBef>
              <a:spcAft>
                <a:spcPts val="0"/>
              </a:spcAft>
              <a:buSzPts val="1800"/>
              <a:buNone/>
            </a:pPr>
            <a:r>
              <a:rPr lang="en" b="1" i="1" dirty="0">
                <a:solidFill>
                  <a:srgbClr val="000000"/>
                </a:solidFill>
                <a:latin typeface="Arial"/>
                <a:ea typeface="Arial"/>
                <a:cs typeface="Arial"/>
                <a:sym typeface="Arial"/>
              </a:rPr>
              <a:t> </a:t>
            </a:r>
            <a:endParaRPr b="1" i="1" dirty="0">
              <a:solidFill>
                <a:srgbClr val="000000"/>
              </a:solidFill>
              <a:latin typeface="Arial"/>
              <a:ea typeface="Arial"/>
              <a:cs typeface="Arial"/>
              <a:sym typeface="Arial"/>
            </a:endParaRPr>
          </a:p>
          <a:p>
            <a:pPr marL="0" lvl="0" indent="0" algn="l" rtl="0">
              <a:lnSpc>
                <a:spcPct val="115000"/>
              </a:lnSpc>
              <a:spcBef>
                <a:spcPts val="0"/>
              </a:spcBef>
              <a:spcAft>
                <a:spcPts val="0"/>
              </a:spcAft>
              <a:buSzPts val="1100"/>
              <a:buNone/>
            </a:pPr>
            <a:r>
              <a:rPr lang="en" i="1" dirty="0">
                <a:solidFill>
                  <a:srgbClr val="060606"/>
                </a:solidFill>
                <a:latin typeface="Arial"/>
                <a:ea typeface="Arial"/>
                <a:cs typeface="Arial"/>
                <a:sym typeface="Arial"/>
              </a:rPr>
              <a:t>Project Assistants</a:t>
            </a:r>
            <a:r>
              <a:rPr lang="en" dirty="0">
                <a:solidFill>
                  <a:srgbClr val="060606"/>
                </a:solidFill>
                <a:latin typeface="Arial"/>
                <a:ea typeface="Arial"/>
                <a:cs typeface="Arial"/>
                <a:sym typeface="Arial"/>
              </a:rPr>
              <a:t>: YuanYuan Feng (Drexel University), Gabrielle Salib (Drexel University), </a:t>
            </a:r>
            <a:r>
              <a:rPr lang="en-US" dirty="0">
                <a:solidFill>
                  <a:srgbClr val="060606"/>
                </a:solidFill>
                <a:latin typeface="Arial"/>
                <a:ea typeface="Arial"/>
                <a:cs typeface="Arial"/>
                <a:sym typeface="Arial"/>
              </a:rPr>
              <a:t>Anna Hernandez (University of Oklahoma), </a:t>
            </a:r>
            <a:r>
              <a:rPr lang="en" dirty="0">
                <a:solidFill>
                  <a:srgbClr val="060606"/>
                </a:solidFill>
                <a:latin typeface="Arial"/>
                <a:ea typeface="Arial"/>
                <a:cs typeface="Arial"/>
                <a:sym typeface="Arial"/>
              </a:rPr>
              <a:t>Brennan Stephens (University of Oklahoma), Nathan Wheeler (University of Wisconsin), Tony Zeyu Wu (Drexel University)</a:t>
            </a:r>
            <a:endParaRPr dirty="0">
              <a:solidFill>
                <a:srgbClr val="060606"/>
              </a:solidFill>
            </a:endParaRPr>
          </a:p>
          <a:p>
            <a:pPr marL="0" lvl="0" indent="0" algn="l" rtl="0">
              <a:lnSpc>
                <a:spcPct val="115000"/>
              </a:lnSpc>
              <a:spcBef>
                <a:spcPts val="0"/>
              </a:spcBef>
              <a:spcAft>
                <a:spcPts val="0"/>
              </a:spcAft>
              <a:buSzPts val="1100"/>
              <a:buNone/>
            </a:pPr>
            <a:endParaRPr dirty="0">
              <a:solidFill>
                <a:srgbClr val="060606"/>
              </a:solidFill>
              <a:latin typeface="Arial"/>
              <a:ea typeface="Arial"/>
              <a:cs typeface="Arial"/>
              <a:sym typeface="Arial"/>
            </a:endParaRPr>
          </a:p>
          <a:p>
            <a:pPr marL="0" lvl="0" indent="0" algn="l" rtl="0">
              <a:lnSpc>
                <a:spcPct val="115000"/>
              </a:lnSpc>
              <a:spcBef>
                <a:spcPts val="0"/>
              </a:spcBef>
              <a:spcAft>
                <a:spcPts val="0"/>
              </a:spcAft>
              <a:buSzPts val="1100"/>
              <a:buNone/>
            </a:pPr>
            <a:r>
              <a:rPr lang="en" dirty="0">
                <a:solidFill>
                  <a:srgbClr val="060606"/>
                </a:solidFill>
                <a:latin typeface="Arial"/>
                <a:ea typeface="Arial"/>
                <a:cs typeface="Arial"/>
                <a:sym typeface="Arial"/>
              </a:rPr>
              <a:t>For more resources see: </a:t>
            </a:r>
            <a:r>
              <a:rPr lang="en" u="sng" dirty="0">
                <a:solidFill>
                  <a:srgbClr val="060606"/>
                </a:solidFill>
                <a:hlinkClick r:id="rId3">
                  <a:extLst>
                    <a:ext uri="{A12FA001-AC4F-418D-AE19-62706E023703}">
                      <ahyp:hlinkClr xmlns:ahyp="http://schemas.microsoft.com/office/drawing/2018/hyperlinkcolor" val="tx"/>
                    </a:ext>
                  </a:extLst>
                </a:hlinkClick>
              </a:rPr>
              <a:t>https://navigatingscreens.wordpress.com/</a:t>
            </a:r>
            <a:endParaRPr sz="1800" b="1" i="1" dirty="0">
              <a:solidFill>
                <a:srgbClr val="060606"/>
              </a:solidFill>
            </a:endParaRPr>
          </a:p>
        </p:txBody>
      </p:sp>
      <p:pic>
        <p:nvPicPr>
          <p:cNvPr id="163" name="Google Shape;163;p26"/>
          <p:cNvPicPr preferRelativeResize="0"/>
          <p:nvPr/>
        </p:nvPicPr>
        <p:blipFill rotWithShape="1">
          <a:blip r:embed="rId4">
            <a:alphaModFix/>
          </a:blip>
          <a:srcRect/>
          <a:stretch/>
        </p:blipFill>
        <p:spPr>
          <a:xfrm>
            <a:off x="4031836" y="3772675"/>
            <a:ext cx="1326875" cy="676850"/>
          </a:xfrm>
          <a:prstGeom prst="rect">
            <a:avLst/>
          </a:prstGeom>
          <a:noFill/>
          <a:ln w="9525" cap="flat" cmpd="sng">
            <a:solidFill>
              <a:srgbClr val="000000"/>
            </a:solidFill>
            <a:prstDash val="solid"/>
            <a:round/>
            <a:headEnd type="none" w="sm" len="sm"/>
            <a:tailEnd type="none" w="sm" len="sm"/>
          </a:ln>
        </p:spPr>
      </p:pic>
      <p:sp>
        <p:nvSpPr>
          <p:cNvPr id="164" name="Google Shape;164;p26"/>
          <p:cNvSpPr txBox="1"/>
          <p:nvPr/>
        </p:nvSpPr>
        <p:spPr>
          <a:xfrm>
            <a:off x="1118363" y="4396500"/>
            <a:ext cx="7153800" cy="747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1"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 sz="1200" b="0" i="1" u="none" strike="noStrike" cap="none">
                <a:solidFill>
                  <a:srgbClr val="000000"/>
                </a:solidFill>
                <a:latin typeface="Arial"/>
                <a:ea typeface="Arial"/>
                <a:cs typeface="Arial"/>
                <a:sym typeface="Arial"/>
              </a:rPr>
              <a:t>This project was made possible in part by the Institute of Museum and Library Services </a:t>
            </a:r>
            <a:endParaRPr sz="1200" b="0" i="1"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 sz="1200" b="0" i="1" u="none" strike="noStrike" cap="none">
                <a:solidFill>
                  <a:srgbClr val="000000"/>
                </a:solidFill>
                <a:latin typeface="Arial"/>
                <a:ea typeface="Arial"/>
                <a:cs typeface="Arial"/>
                <a:sym typeface="Arial"/>
              </a:rPr>
              <a:t>IMLS grant #LG-96-17-0220-17.</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471900" y="544650"/>
            <a:ext cx="8222100" cy="767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r>
              <a:rPr lang="en" sz="4800" b="1">
                <a:latin typeface="Arial"/>
                <a:ea typeface="Arial"/>
                <a:cs typeface="Arial"/>
                <a:sym typeface="Arial"/>
              </a:rPr>
              <a:t>Why is This Important?</a:t>
            </a:r>
            <a:endParaRPr sz="4800" b="1">
              <a:latin typeface="Arial"/>
              <a:ea typeface="Arial"/>
              <a:cs typeface="Arial"/>
              <a:sym typeface="Arial"/>
            </a:endParaRPr>
          </a:p>
        </p:txBody>
      </p:sp>
      <p:sp>
        <p:nvSpPr>
          <p:cNvPr id="83" name="Google Shape;83;p15"/>
          <p:cNvSpPr txBox="1">
            <a:spLocks noGrp="1"/>
          </p:cNvSpPr>
          <p:nvPr>
            <p:ph type="body" idx="1"/>
          </p:nvPr>
        </p:nvSpPr>
        <p:spPr>
          <a:xfrm>
            <a:off x="369375" y="1730225"/>
            <a:ext cx="7964100" cy="33156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1600"/>
              </a:spcAft>
              <a:buSzPts val="1800"/>
              <a:buNone/>
            </a:pPr>
            <a:r>
              <a:rPr lang="en">
                <a:solidFill>
                  <a:srgbClr val="000000"/>
                </a:solidFill>
                <a:latin typeface="Arial"/>
                <a:ea typeface="Arial"/>
                <a:cs typeface="Arial"/>
                <a:sym typeface="Arial"/>
              </a:rPr>
              <a:t>The findings from the Navigating Screens project indicate that many professionals feel overwhelmed by the fast pace of media development and feel unprepared (even if they have the content knowledge) to advise parents about their children’s media use. This training addresses these feelings by having participants consider ways </a:t>
            </a:r>
            <a:r>
              <a:rPr lang="en" b="1">
                <a:solidFill>
                  <a:srgbClr val="000000"/>
                </a:solidFill>
                <a:latin typeface="Arial"/>
                <a:ea typeface="Arial"/>
                <a:cs typeface="Arial"/>
                <a:sym typeface="Arial"/>
              </a:rPr>
              <a:t>media advocacy</a:t>
            </a:r>
            <a:r>
              <a:rPr lang="en">
                <a:solidFill>
                  <a:srgbClr val="000000"/>
                </a:solidFill>
                <a:latin typeface="Arial"/>
                <a:ea typeface="Arial"/>
                <a:cs typeface="Arial"/>
                <a:sym typeface="Arial"/>
              </a:rPr>
              <a:t> is part of the work they already do.</a:t>
            </a:r>
            <a:endParaRPr>
              <a:latin typeface="Arial"/>
              <a:ea typeface="Arial"/>
              <a:cs typeface="Arial"/>
              <a:sym typeface="Arial"/>
            </a:endParaRPr>
          </a:p>
        </p:txBody>
      </p:sp>
      <p:pic>
        <p:nvPicPr>
          <p:cNvPr id="84" name="Google Shape;84;p15"/>
          <p:cNvPicPr preferRelativeResize="0"/>
          <p:nvPr/>
        </p:nvPicPr>
        <p:blipFill rotWithShape="1">
          <a:blip r:embed="rId3">
            <a:alphaModFix/>
          </a:blip>
          <a:srcRect/>
          <a:stretch/>
        </p:blipFill>
        <p:spPr>
          <a:xfrm>
            <a:off x="6772700" y="3398375"/>
            <a:ext cx="1899850" cy="1267550"/>
          </a:xfrm>
          <a:prstGeom prst="rect">
            <a:avLst/>
          </a:prstGeom>
          <a:noFill/>
          <a:ln w="9525" cap="flat" cmpd="sng">
            <a:solidFill>
              <a:schemeClr val="dk1"/>
            </a:solidFill>
            <a:prstDash val="solid"/>
            <a:round/>
            <a:headEnd type="none" w="sm" len="sm"/>
            <a:tailEnd type="none" w="sm" len="sm"/>
          </a:ln>
        </p:spPr>
      </p:pic>
      <p:sp>
        <p:nvSpPr>
          <p:cNvPr id="85" name="Google Shape;85;p15"/>
          <p:cNvSpPr txBox="1"/>
          <p:nvPr/>
        </p:nvSpPr>
        <p:spPr>
          <a:xfrm>
            <a:off x="6537350" y="4593450"/>
            <a:ext cx="2376900" cy="48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191B26"/>
                </a:solidFill>
                <a:latin typeface="Arial"/>
                <a:ea typeface="Arial"/>
                <a:cs typeface="Arial"/>
                <a:sym typeface="Arial"/>
              </a:rPr>
              <a:t>Image by </a:t>
            </a:r>
            <a:r>
              <a:rPr lang="en" sz="900" b="0" i="0" u="sng" strike="noStrike" cap="none">
                <a:solidFill>
                  <a:srgbClr val="191B26"/>
                </a:solidFill>
                <a:latin typeface="Arial"/>
                <a:ea typeface="Arial"/>
                <a:cs typeface="Arial"/>
                <a:sym typeface="Arial"/>
                <a:hlinkClick r:id="rId4"/>
              </a:rPr>
              <a:t>Robin Higgins</a:t>
            </a:r>
            <a:r>
              <a:rPr lang="en" sz="900" b="0" i="0" u="none" strike="noStrike" cap="none">
                <a:solidFill>
                  <a:srgbClr val="191B26"/>
                </a:solidFill>
                <a:latin typeface="Arial"/>
                <a:ea typeface="Arial"/>
                <a:cs typeface="Arial"/>
                <a:sym typeface="Arial"/>
              </a:rPr>
              <a:t> from </a:t>
            </a:r>
            <a:r>
              <a:rPr lang="en" sz="900" b="0" i="0" u="sng" strike="noStrike" cap="none">
                <a:solidFill>
                  <a:srgbClr val="191B26"/>
                </a:solidFill>
                <a:latin typeface="Arial"/>
                <a:ea typeface="Arial"/>
                <a:cs typeface="Arial"/>
                <a:sym typeface="Arial"/>
                <a:hlinkClick r:id="rId5"/>
              </a:rPr>
              <a:t>Pixabay</a:t>
            </a:r>
            <a:r>
              <a:rPr lang="en" sz="900" b="0" i="0" u="none" strike="noStrike" cap="none">
                <a:solidFill>
                  <a:srgbClr val="191B26"/>
                </a:solidFill>
                <a:highlight>
                  <a:srgbClr val="FFFFFF"/>
                </a:highlight>
                <a:latin typeface="Arial"/>
                <a:ea typeface="Arial"/>
                <a:cs typeface="Arial"/>
                <a:sym typeface="Arial"/>
              </a:rPr>
              <a:t> </a:t>
            </a:r>
            <a:r>
              <a:rPr lang="en" sz="900" b="0" i="0" u="sng" strike="noStrike" cap="none">
                <a:solidFill>
                  <a:schemeClr val="hlink"/>
                </a:solidFill>
                <a:latin typeface="Arial"/>
                <a:ea typeface="Arial"/>
                <a:cs typeface="Arial"/>
                <a:sym typeface="Arial"/>
                <a:hlinkClick r:id="rId6"/>
              </a:rPr>
              <a:t>https://pixabay.com/photos/angry-mad-upset-person-young-3126438/</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115900" y="346550"/>
            <a:ext cx="8881500" cy="1304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r>
              <a:rPr lang="en" sz="4600" b="1">
                <a:latin typeface="Arial"/>
                <a:ea typeface="Arial"/>
                <a:cs typeface="Arial"/>
                <a:sym typeface="Arial"/>
              </a:rPr>
              <a:t>What overgeneralizations do you notice in your practice?</a:t>
            </a:r>
            <a:endParaRPr sz="4600" b="1">
              <a:latin typeface="Arial"/>
              <a:ea typeface="Arial"/>
              <a:cs typeface="Arial"/>
              <a:sym typeface="Arial"/>
            </a:endParaRPr>
          </a:p>
        </p:txBody>
      </p:sp>
      <p:sp>
        <p:nvSpPr>
          <p:cNvPr id="91" name="Google Shape;91;p16"/>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92" name="Google Shape;92;p16"/>
          <p:cNvPicPr preferRelativeResize="0"/>
          <p:nvPr/>
        </p:nvPicPr>
        <p:blipFill rotWithShape="1">
          <a:blip r:embed="rId3">
            <a:alphaModFix/>
          </a:blip>
          <a:srcRect/>
          <a:stretch/>
        </p:blipFill>
        <p:spPr>
          <a:xfrm>
            <a:off x="319188" y="1721125"/>
            <a:ext cx="8505625" cy="3422375"/>
          </a:xfrm>
          <a:prstGeom prst="rect">
            <a:avLst/>
          </a:prstGeom>
          <a:noFill/>
          <a:ln>
            <a:noFill/>
          </a:ln>
        </p:spPr>
      </p:pic>
      <p:sp>
        <p:nvSpPr>
          <p:cNvPr id="93" name="Google Shape;93;p16"/>
          <p:cNvSpPr txBox="1"/>
          <p:nvPr/>
        </p:nvSpPr>
        <p:spPr>
          <a:xfrm>
            <a:off x="7551550" y="1721125"/>
            <a:ext cx="1210200" cy="68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rgbClr val="000000"/>
                </a:solidFill>
                <a:latin typeface="Arial"/>
                <a:ea typeface="Arial"/>
                <a:cs typeface="Arial"/>
                <a:sym typeface="Arial"/>
              </a:rPr>
              <a:t>Link to photo: https://tinyurl.com/wknchpl</a:t>
            </a:r>
            <a:endParaRPr sz="1000" b="1"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460950" y="556100"/>
            <a:ext cx="8222100" cy="767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r>
              <a:rPr lang="en" sz="4800" b="1">
                <a:solidFill>
                  <a:srgbClr val="000000"/>
                </a:solidFill>
                <a:latin typeface="Arial"/>
                <a:ea typeface="Arial"/>
                <a:cs typeface="Arial"/>
                <a:sym typeface="Arial"/>
              </a:rPr>
              <a:t>Notes from the Field</a:t>
            </a:r>
            <a:endParaRPr sz="4800" b="1">
              <a:solidFill>
                <a:srgbClr val="000000"/>
              </a:solidFill>
              <a:latin typeface="Arial"/>
              <a:ea typeface="Arial"/>
              <a:cs typeface="Arial"/>
              <a:sym typeface="Arial"/>
            </a:endParaRPr>
          </a:p>
        </p:txBody>
      </p:sp>
      <p:sp>
        <p:nvSpPr>
          <p:cNvPr id="99" name="Google Shape;99;p17"/>
          <p:cNvSpPr txBox="1">
            <a:spLocks noGrp="1"/>
          </p:cNvSpPr>
          <p:nvPr>
            <p:ph type="body" idx="1"/>
          </p:nvPr>
        </p:nvSpPr>
        <p:spPr>
          <a:xfrm>
            <a:off x="471900" y="1919075"/>
            <a:ext cx="8222100" cy="3132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sz="2400">
                <a:solidFill>
                  <a:srgbClr val="000000"/>
                </a:solidFill>
                <a:latin typeface="Arial"/>
                <a:ea typeface="Arial"/>
                <a:cs typeface="Arial"/>
                <a:sym typeface="Arial"/>
              </a:rPr>
              <a:t>“Sometimes people will be...concerned about, ‘Oh, how much screen time are they supposed to have?’...I'll be like, ‘Oh, here's this research study. Take from that what you will.’ 'Cause I don't want to make them think that I'm, like, ‘Well, if it's more than this time then you're a bad parent or something.”</a:t>
            </a:r>
            <a:endParaRPr sz="2400">
              <a:solidFill>
                <a:srgbClr val="000000"/>
              </a:solidFill>
              <a:latin typeface="Arial"/>
              <a:ea typeface="Arial"/>
              <a:cs typeface="Arial"/>
              <a:sym typeface="Arial"/>
            </a:endParaRPr>
          </a:p>
          <a:p>
            <a:pPr marL="0" lvl="0" indent="0" algn="l" rtl="0">
              <a:lnSpc>
                <a:spcPct val="100000"/>
              </a:lnSpc>
              <a:spcBef>
                <a:spcPts val="1000"/>
              </a:spcBef>
              <a:spcAft>
                <a:spcPts val="0"/>
              </a:spcAft>
              <a:buSzPts val="1800"/>
              <a:buNone/>
            </a:pPr>
            <a:r>
              <a:rPr lang="en" sz="2400">
                <a:solidFill>
                  <a:srgbClr val="000000"/>
                </a:solidFill>
                <a:latin typeface="Arial"/>
                <a:ea typeface="Arial"/>
                <a:cs typeface="Arial"/>
                <a:sym typeface="Arial"/>
              </a:rPr>
              <a:t>     --Youth services librarian, urban library</a:t>
            </a:r>
            <a:endParaRPr sz="2400">
              <a:solidFill>
                <a:srgbClr val="000000"/>
              </a:solidFill>
              <a:latin typeface="Arial"/>
              <a:ea typeface="Arial"/>
              <a:cs typeface="Arial"/>
              <a:sym typeface="Arial"/>
            </a:endParaRPr>
          </a:p>
          <a:p>
            <a:pPr marL="0" lvl="0" indent="0" algn="l" rtl="0">
              <a:lnSpc>
                <a:spcPct val="100000"/>
              </a:lnSpc>
              <a:spcBef>
                <a:spcPts val="1000"/>
              </a:spcBef>
              <a:spcAft>
                <a:spcPts val="1000"/>
              </a:spcAft>
              <a:buSzPts val="1800"/>
              <a:buNone/>
            </a:pPr>
            <a:endParaRPr>
              <a:solidFill>
                <a:srgbClr val="000000"/>
              </a:solidFill>
            </a:endParaRPr>
          </a:p>
        </p:txBody>
      </p:sp>
      <p:pic>
        <p:nvPicPr>
          <p:cNvPr id="100" name="Google Shape;100;p17"/>
          <p:cNvPicPr preferRelativeResize="0"/>
          <p:nvPr/>
        </p:nvPicPr>
        <p:blipFill rotWithShape="1">
          <a:blip r:embed="rId3">
            <a:alphaModFix/>
          </a:blip>
          <a:srcRect/>
          <a:stretch/>
        </p:blipFill>
        <p:spPr>
          <a:xfrm>
            <a:off x="67900" y="4285425"/>
            <a:ext cx="901725" cy="4733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460950" y="556100"/>
            <a:ext cx="8222100" cy="767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r>
              <a:rPr lang="en" sz="4800" b="1">
                <a:solidFill>
                  <a:srgbClr val="000000"/>
                </a:solidFill>
                <a:latin typeface="Arial"/>
                <a:ea typeface="Arial"/>
                <a:cs typeface="Arial"/>
                <a:sym typeface="Arial"/>
              </a:rPr>
              <a:t>Notes from the Field</a:t>
            </a:r>
            <a:endParaRPr sz="4800" b="1">
              <a:solidFill>
                <a:srgbClr val="000000"/>
              </a:solidFill>
              <a:latin typeface="Arial"/>
              <a:ea typeface="Arial"/>
              <a:cs typeface="Arial"/>
              <a:sym typeface="Arial"/>
            </a:endParaRPr>
          </a:p>
        </p:txBody>
      </p:sp>
      <p:sp>
        <p:nvSpPr>
          <p:cNvPr id="106" name="Google Shape;106;p18"/>
          <p:cNvSpPr txBox="1">
            <a:spLocks noGrp="1"/>
          </p:cNvSpPr>
          <p:nvPr>
            <p:ph type="body" idx="1"/>
          </p:nvPr>
        </p:nvSpPr>
        <p:spPr>
          <a:xfrm>
            <a:off x="471900" y="1919075"/>
            <a:ext cx="8222100" cy="3147300"/>
          </a:xfrm>
          <a:prstGeom prst="rect">
            <a:avLst/>
          </a:prstGeom>
          <a:noFill/>
          <a:ln>
            <a:noFill/>
          </a:ln>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1800"/>
              <a:buNone/>
            </a:pPr>
            <a:r>
              <a:rPr lang="en" sz="2300">
                <a:solidFill>
                  <a:srgbClr val="000000"/>
                </a:solidFill>
                <a:latin typeface="Arial"/>
                <a:ea typeface="Arial"/>
                <a:cs typeface="Arial"/>
                <a:sym typeface="Arial"/>
              </a:rPr>
              <a:t>“Well, we're information specialists. Our job is to help people access the information that they need and help them figure out how to find that on their own as well. That's where we come in…. Either we're finding the information and handing it to them, or ideally we're guiding them through ways that they can find what they need themselves.” </a:t>
            </a:r>
            <a:endParaRPr sz="2300">
              <a:solidFill>
                <a:srgbClr val="000000"/>
              </a:solidFill>
              <a:latin typeface="Arial"/>
              <a:ea typeface="Arial"/>
              <a:cs typeface="Arial"/>
              <a:sym typeface="Arial"/>
            </a:endParaRPr>
          </a:p>
          <a:p>
            <a:pPr marL="0" lvl="0" indent="0" algn="l" rtl="0">
              <a:lnSpc>
                <a:spcPct val="105000"/>
              </a:lnSpc>
              <a:spcBef>
                <a:spcPts val="1000"/>
              </a:spcBef>
              <a:spcAft>
                <a:spcPts val="0"/>
              </a:spcAft>
              <a:buSzPts val="1800"/>
              <a:buNone/>
            </a:pPr>
            <a:r>
              <a:rPr lang="en" sz="2300">
                <a:solidFill>
                  <a:srgbClr val="000000"/>
                </a:solidFill>
                <a:latin typeface="Arial"/>
                <a:ea typeface="Arial"/>
                <a:cs typeface="Arial"/>
                <a:sym typeface="Arial"/>
              </a:rPr>
              <a:t>         --Youth services librarian, urban library</a:t>
            </a:r>
            <a:endParaRPr sz="2300">
              <a:solidFill>
                <a:srgbClr val="000000"/>
              </a:solidFill>
              <a:latin typeface="Arial"/>
              <a:ea typeface="Arial"/>
              <a:cs typeface="Arial"/>
              <a:sym typeface="Arial"/>
            </a:endParaRPr>
          </a:p>
          <a:p>
            <a:pPr marL="0" lvl="0" indent="0" algn="l" rtl="0">
              <a:lnSpc>
                <a:spcPct val="105000"/>
              </a:lnSpc>
              <a:spcBef>
                <a:spcPts val="1000"/>
              </a:spcBef>
              <a:spcAft>
                <a:spcPts val="1000"/>
              </a:spcAft>
              <a:buSzPts val="1800"/>
              <a:buNone/>
            </a:pPr>
            <a:endParaRPr sz="2300"/>
          </a:p>
        </p:txBody>
      </p:sp>
      <p:pic>
        <p:nvPicPr>
          <p:cNvPr id="107" name="Google Shape;107;p18"/>
          <p:cNvPicPr preferRelativeResize="0"/>
          <p:nvPr/>
        </p:nvPicPr>
        <p:blipFill rotWithShape="1">
          <a:blip r:embed="rId3">
            <a:alphaModFix/>
          </a:blip>
          <a:srcRect/>
          <a:stretch/>
        </p:blipFill>
        <p:spPr>
          <a:xfrm>
            <a:off x="330425" y="4306925"/>
            <a:ext cx="901725" cy="4733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123900" y="660175"/>
            <a:ext cx="8918100" cy="683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r>
              <a:rPr lang="en" sz="4800" b="1">
                <a:solidFill>
                  <a:srgbClr val="000000"/>
                </a:solidFill>
                <a:latin typeface="Arial"/>
                <a:ea typeface="Arial"/>
                <a:cs typeface="Arial"/>
                <a:sym typeface="Arial"/>
              </a:rPr>
              <a:t>What is Media Advocacy</a:t>
            </a:r>
            <a:r>
              <a:rPr lang="en" sz="4800" b="1">
                <a:solidFill>
                  <a:srgbClr val="000000"/>
                </a:solidFill>
              </a:rPr>
              <a:t>?</a:t>
            </a:r>
            <a:endParaRPr sz="4800" b="1" i="1">
              <a:solidFill>
                <a:srgbClr val="000000"/>
              </a:solidFill>
            </a:endParaRPr>
          </a:p>
        </p:txBody>
      </p:sp>
      <p:sp>
        <p:nvSpPr>
          <p:cNvPr id="113" name="Google Shape;113;p19"/>
          <p:cNvSpPr txBox="1">
            <a:spLocks noGrp="1"/>
          </p:cNvSpPr>
          <p:nvPr>
            <p:ph type="body" idx="1"/>
          </p:nvPr>
        </p:nvSpPr>
        <p:spPr>
          <a:xfrm>
            <a:off x="378300" y="1378375"/>
            <a:ext cx="8565300" cy="377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endParaRPr>
              <a:solidFill>
                <a:srgbClr val="000000"/>
              </a:solidFill>
            </a:endParaRPr>
          </a:p>
          <a:p>
            <a:pPr marL="457200" lvl="0" indent="-355600" algn="l" rtl="0">
              <a:lnSpc>
                <a:spcPct val="100000"/>
              </a:lnSpc>
              <a:spcBef>
                <a:spcPts val="1000"/>
              </a:spcBef>
              <a:spcAft>
                <a:spcPts val="0"/>
              </a:spcAft>
              <a:buClr>
                <a:srgbClr val="000000"/>
              </a:buClr>
              <a:buSzPts val="2000"/>
              <a:buFont typeface="Arial"/>
              <a:buChar char="●"/>
            </a:pPr>
            <a:r>
              <a:rPr lang="en" sz="2000">
                <a:solidFill>
                  <a:srgbClr val="000000"/>
                </a:solidFill>
                <a:latin typeface="Arial"/>
                <a:ea typeface="Arial"/>
                <a:cs typeface="Arial"/>
                <a:sym typeface="Arial"/>
              </a:rPr>
              <a:t>Engaging parents and caregivers in conversations about their children’s interests and practices </a:t>
            </a:r>
            <a:endParaRPr sz="2000">
              <a:solidFill>
                <a:srgbClr val="000000"/>
              </a:solidFill>
              <a:latin typeface="Arial"/>
              <a:ea typeface="Arial"/>
              <a:cs typeface="Arial"/>
              <a:sym typeface="Arial"/>
            </a:endParaRPr>
          </a:p>
          <a:p>
            <a:pPr marL="457200" lvl="0" indent="-355600" algn="l" rtl="0">
              <a:lnSpc>
                <a:spcPct val="100000"/>
              </a:lnSpc>
              <a:spcBef>
                <a:spcPts val="1000"/>
              </a:spcBef>
              <a:spcAft>
                <a:spcPts val="0"/>
              </a:spcAft>
              <a:buClr>
                <a:srgbClr val="000000"/>
              </a:buClr>
              <a:buSzPts val="2000"/>
              <a:buFont typeface="Arial"/>
              <a:buChar char="●"/>
            </a:pPr>
            <a:r>
              <a:rPr lang="en" sz="2000">
                <a:solidFill>
                  <a:srgbClr val="000000"/>
                </a:solidFill>
                <a:latin typeface="Arial"/>
                <a:ea typeface="Arial"/>
                <a:cs typeface="Arial"/>
                <a:sym typeface="Arial"/>
              </a:rPr>
              <a:t>Curating resources</a:t>
            </a:r>
            <a:endParaRPr sz="2000">
              <a:solidFill>
                <a:srgbClr val="000000"/>
              </a:solidFill>
              <a:latin typeface="Arial"/>
              <a:ea typeface="Arial"/>
              <a:cs typeface="Arial"/>
              <a:sym typeface="Arial"/>
            </a:endParaRPr>
          </a:p>
          <a:p>
            <a:pPr marL="457200" lvl="0" indent="-355600" algn="l" rtl="0">
              <a:lnSpc>
                <a:spcPct val="100000"/>
              </a:lnSpc>
              <a:spcBef>
                <a:spcPts val="1000"/>
              </a:spcBef>
              <a:spcAft>
                <a:spcPts val="0"/>
              </a:spcAft>
              <a:buClr>
                <a:srgbClr val="000000"/>
              </a:buClr>
              <a:buSzPts val="2000"/>
              <a:buFont typeface="Arial"/>
              <a:buChar char="●"/>
            </a:pPr>
            <a:r>
              <a:rPr lang="en" sz="2000">
                <a:solidFill>
                  <a:srgbClr val="000000"/>
                </a:solidFill>
                <a:latin typeface="Arial"/>
                <a:ea typeface="Arial"/>
                <a:cs typeface="Arial"/>
                <a:sym typeface="Arial"/>
              </a:rPr>
              <a:t>Helping parents and caregivers find and evaluate advice about all forms of media</a:t>
            </a:r>
            <a:endParaRPr sz="2000">
              <a:solidFill>
                <a:srgbClr val="000000"/>
              </a:solidFill>
              <a:latin typeface="Arial"/>
              <a:ea typeface="Arial"/>
              <a:cs typeface="Arial"/>
              <a:sym typeface="Arial"/>
            </a:endParaRPr>
          </a:p>
          <a:p>
            <a:pPr marL="457200" lvl="0" indent="-355600" algn="l" rtl="0">
              <a:lnSpc>
                <a:spcPct val="100000"/>
              </a:lnSpc>
              <a:spcBef>
                <a:spcPts val="1000"/>
              </a:spcBef>
              <a:spcAft>
                <a:spcPts val="0"/>
              </a:spcAft>
              <a:buClr>
                <a:srgbClr val="000000"/>
              </a:buClr>
              <a:buSzPts val="2000"/>
              <a:buFont typeface="Arial"/>
              <a:buChar char="●"/>
            </a:pPr>
            <a:r>
              <a:rPr lang="en" sz="2000">
                <a:solidFill>
                  <a:srgbClr val="000000"/>
                </a:solidFill>
                <a:latin typeface="Arial"/>
                <a:ea typeface="Arial"/>
                <a:cs typeface="Arial"/>
                <a:sym typeface="Arial"/>
              </a:rPr>
              <a:t>Engaging parents, caregivers, and children in conversations about media </a:t>
            </a:r>
            <a:endParaRPr sz="2000">
              <a:solidFill>
                <a:srgbClr val="000000"/>
              </a:solidFill>
              <a:latin typeface="Arial"/>
              <a:ea typeface="Arial"/>
              <a:cs typeface="Arial"/>
              <a:sym typeface="Arial"/>
            </a:endParaRPr>
          </a:p>
          <a:p>
            <a:pPr marL="457200" lvl="0" indent="-355600" algn="l" rtl="0">
              <a:lnSpc>
                <a:spcPct val="100000"/>
              </a:lnSpc>
              <a:spcBef>
                <a:spcPts val="1000"/>
              </a:spcBef>
              <a:spcAft>
                <a:spcPts val="0"/>
              </a:spcAft>
              <a:buClr>
                <a:srgbClr val="000000"/>
              </a:buClr>
              <a:buSzPts val="2000"/>
              <a:buFont typeface="Arial"/>
              <a:buChar char="●"/>
            </a:pPr>
            <a:r>
              <a:rPr lang="en" sz="2000">
                <a:solidFill>
                  <a:srgbClr val="000000"/>
                </a:solidFill>
                <a:latin typeface="Arial"/>
                <a:ea typeface="Arial"/>
                <a:cs typeface="Arial"/>
                <a:sym typeface="Arial"/>
              </a:rPr>
              <a:t>Supporting parents and caregivers to guide children’s media use</a:t>
            </a:r>
            <a:endParaRPr sz="2000">
              <a:solidFill>
                <a:srgbClr val="000000"/>
              </a:solidFill>
              <a:latin typeface="Arial"/>
              <a:ea typeface="Arial"/>
              <a:cs typeface="Arial"/>
              <a:sym typeface="Arial"/>
            </a:endParaRPr>
          </a:p>
          <a:p>
            <a:pPr marL="0" lvl="0" indent="0" algn="l" rtl="0">
              <a:lnSpc>
                <a:spcPct val="100000"/>
              </a:lnSpc>
              <a:spcBef>
                <a:spcPts val="1000"/>
              </a:spcBef>
              <a:spcAft>
                <a:spcPts val="0"/>
              </a:spcAft>
              <a:buSzPts val="1800"/>
              <a:buNone/>
            </a:pPr>
            <a:endParaRPr sz="2000">
              <a:solidFill>
                <a:srgbClr val="000000"/>
              </a:solidFill>
              <a:latin typeface="Arial"/>
              <a:ea typeface="Arial"/>
              <a:cs typeface="Arial"/>
              <a:sym typeface="Arial"/>
            </a:endParaRPr>
          </a:p>
          <a:p>
            <a:pPr marL="0" lvl="0" indent="0" algn="l" rtl="0">
              <a:lnSpc>
                <a:spcPct val="100000"/>
              </a:lnSpc>
              <a:spcBef>
                <a:spcPts val="1000"/>
              </a:spcBef>
              <a:spcAft>
                <a:spcPts val="0"/>
              </a:spcAft>
              <a:buSzPts val="1800"/>
              <a:buNone/>
            </a:pPr>
            <a:endParaRPr>
              <a:solidFill>
                <a:srgbClr val="000000"/>
              </a:solidFill>
              <a:latin typeface="Arial"/>
              <a:ea typeface="Arial"/>
              <a:cs typeface="Arial"/>
              <a:sym typeface="Arial"/>
            </a:endParaRPr>
          </a:p>
          <a:p>
            <a:pPr marL="0" lvl="0" indent="0" algn="l" rtl="0">
              <a:lnSpc>
                <a:spcPct val="100000"/>
              </a:lnSpc>
              <a:spcBef>
                <a:spcPts val="1000"/>
              </a:spcBef>
              <a:spcAft>
                <a:spcPts val="1000"/>
              </a:spcAft>
              <a:buSzPts val="1800"/>
              <a:buNone/>
            </a:pPr>
            <a:endParaRPr>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471900" y="483075"/>
            <a:ext cx="8222100" cy="767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r>
              <a:rPr lang="en" sz="4800" b="1">
                <a:latin typeface="Arial"/>
                <a:ea typeface="Arial"/>
                <a:cs typeface="Arial"/>
                <a:sym typeface="Arial"/>
              </a:rPr>
              <a:t>Being a Media Advocate</a:t>
            </a:r>
            <a:endParaRPr sz="4800" b="1">
              <a:latin typeface="Arial"/>
              <a:ea typeface="Arial"/>
              <a:cs typeface="Arial"/>
              <a:sym typeface="Arial"/>
            </a:endParaRPr>
          </a:p>
        </p:txBody>
      </p:sp>
      <p:pic>
        <p:nvPicPr>
          <p:cNvPr id="119" name="Google Shape;119;p20"/>
          <p:cNvPicPr preferRelativeResize="0"/>
          <p:nvPr/>
        </p:nvPicPr>
        <p:blipFill rotWithShape="1">
          <a:blip r:embed="rId3">
            <a:alphaModFix/>
          </a:blip>
          <a:srcRect t="14180" b="15927"/>
          <a:stretch/>
        </p:blipFill>
        <p:spPr>
          <a:xfrm>
            <a:off x="5603625" y="1865227"/>
            <a:ext cx="3090375" cy="1606974"/>
          </a:xfrm>
          <a:prstGeom prst="rect">
            <a:avLst/>
          </a:prstGeom>
          <a:noFill/>
          <a:ln>
            <a:noFill/>
          </a:ln>
        </p:spPr>
      </p:pic>
      <p:sp>
        <p:nvSpPr>
          <p:cNvPr id="120" name="Google Shape;120;p20"/>
          <p:cNvSpPr txBox="1"/>
          <p:nvPr/>
        </p:nvSpPr>
        <p:spPr>
          <a:xfrm>
            <a:off x="5451225" y="3472200"/>
            <a:ext cx="3853500" cy="34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“Children’s Section,” by Gabrielle Salib. Used with permission.</a:t>
            </a:r>
            <a:endParaRPr sz="1000" b="0" i="0" u="none" strike="noStrike" cap="none">
              <a:solidFill>
                <a:srgbClr val="000000"/>
              </a:solidFill>
              <a:latin typeface="Arial"/>
              <a:ea typeface="Arial"/>
              <a:cs typeface="Arial"/>
              <a:sym typeface="Arial"/>
            </a:endParaRPr>
          </a:p>
        </p:txBody>
      </p:sp>
      <p:sp>
        <p:nvSpPr>
          <p:cNvPr id="122" name="Google Shape;122;p20"/>
          <p:cNvSpPr txBox="1"/>
          <p:nvPr/>
        </p:nvSpPr>
        <p:spPr>
          <a:xfrm>
            <a:off x="241850" y="1642350"/>
            <a:ext cx="5209500" cy="31674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sz="2200"/>
              <a:t>How do you feel about yourself as a digital media advocate? </a:t>
            </a:r>
            <a:endParaRPr sz="2200"/>
          </a:p>
          <a:p>
            <a:pPr marL="457200" lvl="0" indent="-368300" algn="l" rtl="0">
              <a:spcBef>
                <a:spcPts val="0"/>
              </a:spcBef>
              <a:spcAft>
                <a:spcPts val="0"/>
              </a:spcAft>
              <a:buSzPts val="2200"/>
              <a:buChar char="●"/>
            </a:pPr>
            <a:r>
              <a:rPr lang="en" sz="2200"/>
              <a:t>Which information formats for children do you feel really confident about when supporting families? </a:t>
            </a:r>
            <a:endParaRPr sz="2200"/>
          </a:p>
          <a:p>
            <a:pPr marL="457200" lvl="0" indent="-368300" algn="l" rtl="0">
              <a:spcBef>
                <a:spcPts val="0"/>
              </a:spcBef>
              <a:spcAft>
                <a:spcPts val="0"/>
              </a:spcAft>
              <a:buSzPts val="2200"/>
              <a:buChar char="●"/>
            </a:pPr>
            <a:r>
              <a:rPr lang="en" sz="2200"/>
              <a:t>Which do you feel less confident about? </a:t>
            </a:r>
            <a:endParaRPr sz="2200"/>
          </a:p>
          <a:p>
            <a:pPr marL="457200" lvl="0" indent="-368300" algn="l" rtl="0">
              <a:spcBef>
                <a:spcPts val="0"/>
              </a:spcBef>
              <a:spcAft>
                <a:spcPts val="0"/>
              </a:spcAft>
              <a:buSzPts val="2200"/>
              <a:buChar char="●"/>
            </a:pPr>
            <a:r>
              <a:rPr lang="en" sz="2200"/>
              <a:t>What resources can you use to support families asking about these formats?</a:t>
            </a:r>
            <a:endParaRPr sz="2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26"/>
        <p:cNvGrpSpPr/>
        <p:nvPr/>
      </p:nvGrpSpPr>
      <p:grpSpPr>
        <a:xfrm>
          <a:off x="0" y="0"/>
          <a:ext cx="0" cy="0"/>
          <a:chOff x="0" y="0"/>
          <a:chExt cx="0" cy="0"/>
        </a:xfrm>
      </p:grpSpPr>
      <p:sp>
        <p:nvSpPr>
          <p:cNvPr id="127" name="Google Shape;127;p21"/>
          <p:cNvSpPr txBox="1">
            <a:spLocks noGrp="1"/>
          </p:cNvSpPr>
          <p:nvPr>
            <p:ph type="title"/>
          </p:nvPr>
        </p:nvSpPr>
        <p:spPr>
          <a:xfrm>
            <a:off x="460950" y="523300"/>
            <a:ext cx="8222100" cy="753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r>
              <a:rPr lang="en" sz="3600" b="1">
                <a:latin typeface="Arial"/>
                <a:ea typeface="Arial"/>
                <a:cs typeface="Arial"/>
                <a:sym typeface="Arial"/>
              </a:rPr>
              <a:t>Media Advisory Interview Guidelines</a:t>
            </a:r>
            <a:endParaRPr sz="3600" b="1">
              <a:latin typeface="Arial"/>
              <a:ea typeface="Arial"/>
              <a:cs typeface="Arial"/>
              <a:sym typeface="Arial"/>
            </a:endParaRPr>
          </a:p>
        </p:txBody>
      </p:sp>
      <p:sp>
        <p:nvSpPr>
          <p:cNvPr id="128" name="Google Shape;128;p21"/>
          <p:cNvSpPr txBox="1">
            <a:spLocks noGrp="1"/>
          </p:cNvSpPr>
          <p:nvPr>
            <p:ph type="body" idx="1"/>
          </p:nvPr>
        </p:nvSpPr>
        <p:spPr>
          <a:xfrm>
            <a:off x="308550" y="2012725"/>
            <a:ext cx="8570400" cy="1838700"/>
          </a:xfrm>
          <a:prstGeom prst="rect">
            <a:avLst/>
          </a:prstGeom>
          <a:noFill/>
          <a:ln>
            <a:noFill/>
          </a:ln>
        </p:spPr>
        <p:txBody>
          <a:bodyPr spcFirstLastPara="1" wrap="square" lIns="91425" tIns="91425" rIns="91425" bIns="91425" anchor="t" anchorCtr="0">
            <a:noAutofit/>
          </a:bodyPr>
          <a:lstStyle/>
          <a:p>
            <a:pPr marL="457200" lvl="0" indent="-381000" algn="l" rtl="0">
              <a:lnSpc>
                <a:spcPct val="150000"/>
              </a:lnSpc>
              <a:spcBef>
                <a:spcPts val="0"/>
              </a:spcBef>
              <a:spcAft>
                <a:spcPts val="0"/>
              </a:spcAft>
              <a:buClr>
                <a:srgbClr val="000000"/>
              </a:buClr>
              <a:buSzPts val="2400"/>
              <a:buFont typeface="Arial"/>
              <a:buAutoNum type="arabicPeriod"/>
            </a:pPr>
            <a:r>
              <a:rPr lang="en" sz="2400">
                <a:solidFill>
                  <a:srgbClr val="000000"/>
                </a:solidFill>
                <a:latin typeface="Arial"/>
                <a:ea typeface="Arial"/>
                <a:cs typeface="Arial"/>
                <a:sym typeface="Arial"/>
              </a:rPr>
              <a:t>Recognize your </a:t>
            </a:r>
            <a:r>
              <a:rPr lang="en" sz="2400" b="1">
                <a:solidFill>
                  <a:srgbClr val="000000"/>
                </a:solidFill>
                <a:latin typeface="Arial"/>
                <a:ea typeface="Arial"/>
                <a:cs typeface="Arial"/>
                <a:sym typeface="Arial"/>
              </a:rPr>
              <a:t>relationship</a:t>
            </a:r>
            <a:r>
              <a:rPr lang="en" sz="2400">
                <a:solidFill>
                  <a:srgbClr val="000000"/>
                </a:solidFill>
                <a:latin typeface="Arial"/>
                <a:ea typeface="Arial"/>
                <a:cs typeface="Arial"/>
                <a:sym typeface="Arial"/>
              </a:rPr>
              <a:t> to the patron</a:t>
            </a:r>
            <a:endParaRPr sz="2400">
              <a:solidFill>
                <a:srgbClr val="000000"/>
              </a:solidFill>
              <a:latin typeface="Arial"/>
              <a:ea typeface="Arial"/>
              <a:cs typeface="Arial"/>
              <a:sym typeface="Arial"/>
            </a:endParaRPr>
          </a:p>
          <a:p>
            <a:pPr marL="457200" lvl="0" indent="-381000" algn="l" rtl="0">
              <a:lnSpc>
                <a:spcPct val="150000"/>
              </a:lnSpc>
              <a:spcBef>
                <a:spcPts val="0"/>
              </a:spcBef>
              <a:spcAft>
                <a:spcPts val="0"/>
              </a:spcAft>
              <a:buClr>
                <a:srgbClr val="000000"/>
              </a:buClr>
              <a:buSzPts val="2400"/>
              <a:buFont typeface="Arial"/>
              <a:buAutoNum type="arabicPeriod"/>
            </a:pPr>
            <a:r>
              <a:rPr lang="en" sz="2400" b="1">
                <a:solidFill>
                  <a:srgbClr val="000000"/>
                </a:solidFill>
                <a:latin typeface="Arial"/>
                <a:ea typeface="Arial"/>
                <a:cs typeface="Arial"/>
                <a:sym typeface="Arial"/>
              </a:rPr>
              <a:t>Context</a:t>
            </a:r>
            <a:r>
              <a:rPr lang="en" sz="2400">
                <a:solidFill>
                  <a:srgbClr val="000000"/>
                </a:solidFill>
                <a:latin typeface="Arial"/>
                <a:ea typeface="Arial"/>
                <a:cs typeface="Arial"/>
                <a:sym typeface="Arial"/>
              </a:rPr>
              <a:t>: Establish children’s interests and preferences</a:t>
            </a:r>
            <a:endParaRPr sz="2400">
              <a:solidFill>
                <a:srgbClr val="000000"/>
              </a:solidFill>
              <a:latin typeface="Arial"/>
              <a:ea typeface="Arial"/>
              <a:cs typeface="Arial"/>
              <a:sym typeface="Arial"/>
            </a:endParaRPr>
          </a:p>
          <a:p>
            <a:pPr marL="457200" lvl="0" indent="-381000" algn="l" rtl="0">
              <a:lnSpc>
                <a:spcPct val="150000"/>
              </a:lnSpc>
              <a:spcBef>
                <a:spcPts val="0"/>
              </a:spcBef>
              <a:spcAft>
                <a:spcPts val="0"/>
              </a:spcAft>
              <a:buClr>
                <a:srgbClr val="000000"/>
              </a:buClr>
              <a:buSzPts val="2400"/>
              <a:buFont typeface="Arial"/>
              <a:buAutoNum type="arabicPeriod"/>
            </a:pPr>
            <a:r>
              <a:rPr lang="en" sz="2400">
                <a:solidFill>
                  <a:srgbClr val="000000"/>
                </a:solidFill>
                <a:latin typeface="Arial"/>
                <a:ea typeface="Arial"/>
                <a:cs typeface="Arial"/>
                <a:sym typeface="Arial"/>
              </a:rPr>
              <a:t>Provide </a:t>
            </a:r>
            <a:r>
              <a:rPr lang="en" sz="2400" b="1">
                <a:solidFill>
                  <a:srgbClr val="000000"/>
                </a:solidFill>
                <a:latin typeface="Arial"/>
                <a:ea typeface="Arial"/>
                <a:cs typeface="Arial"/>
                <a:sym typeface="Arial"/>
              </a:rPr>
              <a:t>content suggestions</a:t>
            </a:r>
            <a:r>
              <a:rPr lang="en" sz="2400">
                <a:solidFill>
                  <a:srgbClr val="000000"/>
                </a:solidFill>
                <a:latin typeface="Arial"/>
                <a:ea typeface="Arial"/>
                <a:cs typeface="Arial"/>
                <a:sym typeface="Arial"/>
              </a:rPr>
              <a:t> and/or </a:t>
            </a:r>
            <a:r>
              <a:rPr lang="en" sz="2400" b="1">
                <a:solidFill>
                  <a:srgbClr val="000000"/>
                </a:solidFill>
                <a:latin typeface="Arial"/>
                <a:ea typeface="Arial"/>
                <a:cs typeface="Arial"/>
                <a:sym typeface="Arial"/>
              </a:rPr>
              <a:t>reference support</a:t>
            </a:r>
            <a:endParaRPr sz="2400" b="1">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1" name="Shape 132"/>
        <p:cNvGrpSpPr/>
        <p:nvPr/>
      </p:nvGrpSpPr>
      <p:grpSpPr>
        <a:xfrm>
          <a:off x="0" y="0"/>
          <a:ext cx="0" cy="0"/>
          <a:chOff x="0" y="0"/>
          <a:chExt cx="0" cy="0"/>
        </a:xfrm>
      </p:grpSpPr>
      <p:sp>
        <p:nvSpPr>
          <p:cNvPr id="133" name="Google Shape;133;p22"/>
          <p:cNvSpPr txBox="1">
            <a:spLocks noGrp="1"/>
          </p:cNvSpPr>
          <p:nvPr>
            <p:ph type="ctrTitle"/>
          </p:nvPr>
        </p:nvSpPr>
        <p:spPr>
          <a:xfrm>
            <a:off x="846775" y="1971675"/>
            <a:ext cx="7613400" cy="933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 b="1">
                <a:latin typeface="Arial"/>
                <a:ea typeface="Arial"/>
                <a:cs typeface="Arial"/>
                <a:sym typeface="Arial"/>
              </a:rPr>
              <a:t>Media Advisory Interview in Practice</a:t>
            </a:r>
            <a:endParaRPr b="1">
              <a:latin typeface="Arial"/>
              <a:ea typeface="Arial"/>
              <a:cs typeface="Arial"/>
              <a:sym typeface="Arial"/>
            </a:endParaRPr>
          </a:p>
        </p:txBody>
      </p:sp>
      <p:sp>
        <p:nvSpPr>
          <p:cNvPr id="134" name="Google Shape;134;p22"/>
          <p:cNvSpPr txBox="1">
            <a:spLocks noGrp="1"/>
          </p:cNvSpPr>
          <p:nvPr>
            <p:ph type="subTitle" idx="1"/>
          </p:nvPr>
        </p:nvSpPr>
        <p:spPr>
          <a:xfrm>
            <a:off x="390525" y="2789130"/>
            <a:ext cx="8222100" cy="432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a:t> </a:t>
            </a:r>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TotalTime>
  <Words>2205</Words>
  <Application>Microsoft Office PowerPoint</Application>
  <PresentationFormat>On-screen Show (16:9)</PresentationFormat>
  <Paragraphs>140</Paragraphs>
  <Slides>13</Slides>
  <Notes>13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13</vt:i4>
      </vt:variant>
    </vt:vector>
  </HeadingPairs>
  <TitlesOfParts>
    <vt:vector size="17" baseType="lpstr">
      <vt:lpstr>Arial</vt:lpstr>
      <vt:lpstr>Roboto</vt:lpstr>
      <vt:lpstr>Material</vt:lpstr>
      <vt:lpstr>Material</vt:lpstr>
      <vt:lpstr>“Can You Help Me?” A Media Advisory Interview Guide </vt:lpstr>
      <vt:lpstr>Why is This Important?</vt:lpstr>
      <vt:lpstr>What overgeneralizations do you notice in your practice?</vt:lpstr>
      <vt:lpstr>Notes from the Field</vt:lpstr>
      <vt:lpstr>Notes from the Field</vt:lpstr>
      <vt:lpstr>What is Media Advocacy?</vt:lpstr>
      <vt:lpstr>Being a Media Advocate</vt:lpstr>
      <vt:lpstr>Media Advisory Interview Guidelines</vt:lpstr>
      <vt:lpstr>Media Advisory Interview in Practice</vt:lpstr>
      <vt:lpstr>Content Scenarios</vt:lpstr>
      <vt:lpstr>Reference Support Scenarios</vt:lpstr>
      <vt:lpstr>What can Digital Media Advocacy look like?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You Help Me?” A Media Advisory Interview Guide</dc:title>
  <dc:creator>Owner</dc:creator>
  <cp:lastModifiedBy>june abbas</cp:lastModifiedBy>
  <cp:revision>18</cp:revision>
  <dcterms:modified xsi:type="dcterms:W3CDTF">2020-05-13T20:03:39Z</dcterms:modified>
</cp:coreProperties>
</file>